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708" r:id="rId3"/>
  </p:sldMasterIdLst>
  <p:notesMasterIdLst>
    <p:notesMasterId r:id="rId49"/>
  </p:notesMasterIdLst>
  <p:handoutMasterIdLst>
    <p:handoutMasterId r:id="rId50"/>
  </p:handoutMasterIdLst>
  <p:sldIdLst>
    <p:sldId id="745" r:id="rId4"/>
    <p:sldId id="1206" r:id="rId5"/>
    <p:sldId id="1207" r:id="rId6"/>
    <p:sldId id="1162" r:id="rId7"/>
    <p:sldId id="1163" r:id="rId8"/>
    <p:sldId id="1164" r:id="rId9"/>
    <p:sldId id="1165" r:id="rId10"/>
    <p:sldId id="1166" r:id="rId11"/>
    <p:sldId id="1167" r:id="rId12"/>
    <p:sldId id="1208" r:id="rId13"/>
    <p:sldId id="1196" r:id="rId14"/>
    <p:sldId id="1198" r:id="rId15"/>
    <p:sldId id="1204" r:id="rId16"/>
    <p:sldId id="1200" r:id="rId17"/>
    <p:sldId id="1171" r:id="rId18"/>
    <p:sldId id="1224" r:id="rId19"/>
    <p:sldId id="1209" r:id="rId20"/>
    <p:sldId id="1201" r:id="rId21"/>
    <p:sldId id="1172" r:id="rId22"/>
    <p:sldId id="1210" r:id="rId23"/>
    <p:sldId id="1234" r:id="rId24"/>
    <p:sldId id="1218" r:id="rId25"/>
    <p:sldId id="1232" r:id="rId26"/>
    <p:sldId id="1233" r:id="rId27"/>
    <p:sldId id="1220" r:id="rId28"/>
    <p:sldId id="1211" r:id="rId29"/>
    <p:sldId id="1219" r:id="rId30"/>
    <p:sldId id="1175" r:id="rId31"/>
    <p:sldId id="1173" r:id="rId32"/>
    <p:sldId id="1222" r:id="rId33"/>
    <p:sldId id="1176" r:id="rId34"/>
    <p:sldId id="1179" r:id="rId35"/>
    <p:sldId id="1178" r:id="rId36"/>
    <p:sldId id="1221" r:id="rId37"/>
    <p:sldId id="1177" r:id="rId38"/>
    <p:sldId id="1187" r:id="rId39"/>
    <p:sldId id="1225" r:id="rId40"/>
    <p:sldId id="1184" r:id="rId41"/>
    <p:sldId id="1189" r:id="rId42"/>
    <p:sldId id="1190" r:id="rId43"/>
    <p:sldId id="1191" r:id="rId44"/>
    <p:sldId id="1226" r:id="rId45"/>
    <p:sldId id="1235" r:id="rId46"/>
    <p:sldId id="1236" r:id="rId47"/>
    <p:sldId id="1194" r:id="rId48"/>
  </p:sldIdLst>
  <p:sldSz cx="9144000" cy="5715000" type="screen16x10"/>
  <p:notesSz cx="6858000" cy="9296400"/>
  <p:embeddedFontLst>
    <p:embeddedFont>
      <p:font typeface="DFKai-SB" panose="03000509000000000000" pitchFamily="65" charset="-120"/>
      <p:regular r:id="rId51"/>
    </p:embeddedFont>
    <p:embeddedFont>
      <p:font typeface="ＭＳ Ｐゴシック" panose="020B0600070205080204" pitchFamily="34" charset="-128"/>
      <p:regular r:id="rId52"/>
    </p:embeddedFont>
    <p:embeddedFont>
      <p:font typeface="PMingLiU-ExtB" panose="02020500000000000000" pitchFamily="18" charset="-120"/>
      <p:regular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Lucida Sans" panose="020B0602030504020204" pitchFamily="34" charset="0"/>
      <p:regular r:id="rId58"/>
      <p:bold r:id="rId59"/>
      <p:italic r:id="rId60"/>
      <p:boldItalic r:id="rId61"/>
    </p:embeddedFont>
    <p:embeddedFont>
      <p:font typeface="宋体" panose="02010600030101010101" pitchFamily="2" charset="-122"/>
      <p:regular r:id="rId62"/>
    </p:embeddedFont>
    <p:embeddedFont>
      <p:font typeface="Wingdings 3" panose="05040102010807070707" pitchFamily="18" charset="2"/>
      <p:regular r:id="rId63"/>
    </p:embeddedFont>
    <p:embeddedFont>
      <p:font typeface="Book Antiqua" panose="02040602050305030304" pitchFamily="18" charset="0"/>
      <p:regular r:id="rId64"/>
      <p:bold r:id="rId65"/>
      <p:italic r:id="rId66"/>
      <p:boldItalic r:id="rId67"/>
    </p:embeddedFont>
    <p:embeddedFont>
      <p:font typeface="新細明體" panose="02020500000000000000" pitchFamily="18" charset="-120"/>
      <p:regular r:id="rId68"/>
    </p:embeddedFont>
    <p:embeddedFont>
      <p:font typeface="Wingdings 2" panose="05020102010507070707" pitchFamily="18" charset="2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AE"/>
    <a:srgbClr val="0000AD"/>
    <a:srgbClr val="0000AC"/>
    <a:srgbClr val="0000B0"/>
    <a:srgbClr val="0000B2"/>
    <a:srgbClr val="0000B8"/>
    <a:srgbClr val="000099"/>
    <a:srgbClr val="0000CC"/>
    <a:srgbClr val="FF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3" autoAdjust="0"/>
    <p:restoredTop sz="80525" autoAdjust="0"/>
  </p:normalViewPr>
  <p:slideViewPr>
    <p:cSldViewPr>
      <p:cViewPr varScale="1">
        <p:scale>
          <a:sx n="65" d="100"/>
          <a:sy n="65" d="100"/>
        </p:scale>
        <p:origin x="-91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29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1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F31F-BE30-4814-AA77-189126037C40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9A598-CC37-404E-AC15-FD60113B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29F1-0EF1-4695-86E3-503B1F6B30F5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0DD9-91FC-4A36-9006-B7AE5D6A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d first called Moses</a:t>
            </a:r>
          </a:p>
          <a:p>
            <a:r>
              <a:rPr lang="en-US" baseline="0" dirty="0" smtClean="0"/>
              <a:t>Same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4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People of God, free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Wilderness: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干旱疲乏无水之地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overall bad circumstances, </a:t>
            </a:r>
            <a:r>
              <a:rPr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缺乏</a:t>
            </a:r>
            <a:endParaRPr lang="en-US" altLang="ja-JP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God’s presence and supply; Miracles/wonders sometimes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cannot overcome, overall failure rather victory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1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出死入生</a:t>
            </a:r>
            <a:endParaRPr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出黑暗入奇妙光明</a:t>
            </a:r>
            <a:endParaRPr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Col 1:13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他救了我们脱离黑暗的权势、把我们迁到他爱子的国里．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4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To Christian: </a:t>
            </a:r>
            <a:r>
              <a:rPr lang="zh-CN" altLang="en-US" dirty="0" smtClean="0"/>
              <a:t>迦南地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安息</a:t>
            </a:r>
            <a:endParaRPr lang="en-US" altLang="zh-CN" dirty="0" smtClean="0"/>
          </a:p>
          <a:p>
            <a:r>
              <a:rPr lang="en-US" dirty="0" smtClean="0"/>
              <a:t>(Psalms 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歇了自己的工</a:t>
            </a:r>
            <a:endParaRPr lang="en-US" altLang="ja-JP" dirty="0" smtClean="0"/>
          </a:p>
          <a:p>
            <a:r>
              <a:rPr lang="zh-CN" altLang="en-US" sz="1200" dirty="0" smtClean="0"/>
              <a:t>正如神</a:t>
            </a:r>
            <a:r>
              <a:rPr lang="en-US" altLang="zh-CN" sz="1200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Because God’s work has finished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0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United with Christ, can share the fruit of His finished works</a:t>
            </a:r>
          </a:p>
          <a:p>
            <a:r>
              <a:rPr lang="en-US" baseline="0" dirty="0" smtClean="0"/>
              <a:t>No longer need to struggle ourselves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0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Self:</a:t>
            </a:r>
          </a:p>
          <a:p>
            <a:r>
              <a:rPr lang="en-US" dirty="0" smtClean="0"/>
              <a:t>Die</a:t>
            </a:r>
            <a:r>
              <a:rPr lang="en-US" baseline="0" dirty="0" smtClean="0"/>
              <a:t> with Christ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1500BC exodus</a:t>
            </a:r>
          </a:p>
          <a:p>
            <a:r>
              <a:rPr lang="en-US" dirty="0" smtClean="0"/>
              <a:t>Not only history</a:t>
            </a:r>
            <a:r>
              <a:rPr lang="en-US" baseline="0" dirty="0" smtClean="0"/>
              <a:t>, but also</a:t>
            </a:r>
            <a:r>
              <a:rPr lang="ja-JP" altLang="en-US" baseline="0" dirty="0" smtClean="0"/>
              <a:t>预表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基督徒的经历</a:t>
            </a:r>
            <a:endParaRPr lang="en-US" altLang="zh-CN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God:</a:t>
            </a:r>
          </a:p>
          <a:p>
            <a:r>
              <a:rPr lang="en-US" dirty="0" smtClean="0"/>
              <a:t>God</a:t>
            </a:r>
            <a:r>
              <a:rPr lang="en-US" baseline="0" dirty="0" smtClean="0"/>
              <a:t> sees us thru Christ</a:t>
            </a:r>
          </a:p>
          <a:p>
            <a:r>
              <a:rPr lang="en-US" baseline="0" dirty="0" smtClean="0"/>
              <a:t>No longer base on our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Satan:</a:t>
            </a:r>
          </a:p>
          <a:p>
            <a:r>
              <a:rPr lang="zh-CN" altLang="en-US" dirty="0" smtClean="0"/>
              <a:t>空中掌权者的首领</a:t>
            </a:r>
            <a:r>
              <a:rPr lang="en-US" altLang="zh-CN" dirty="0" smtClean="0"/>
              <a:t>,</a:t>
            </a:r>
            <a:r>
              <a:rPr lang="ja-JP" altLang="en-US" dirty="0" smtClean="0"/>
              <a:t> 掌死权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找不到任何可让牠指控的东西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dirty="0" smtClean="0"/>
              <a:t>1Jn 3:8</a:t>
            </a:r>
            <a:r>
              <a:rPr lang="en-US" altLang="zh-CN" baseline="0" dirty="0" smtClean="0"/>
              <a:t> ... </a:t>
            </a:r>
            <a:r>
              <a:rPr lang="zh-CN" altLang="en-US" dirty="0" smtClean="0"/>
              <a:t>神的儿子显现出来、为要除灭魔鬼的作为。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48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 our curse of 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6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8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Honest to self: Most people not yet.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Already </a:t>
            </a:r>
            <a:r>
              <a:rPr lang="en-US" baseline="0" dirty="0" smtClean="0"/>
              <a:t>yours but can’t 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到我这里来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负我的轭，学我的样</a:t>
            </a:r>
            <a:r>
              <a:rPr lang="zh-CN" altLang="en-US" sz="1200" dirty="0" smtClean="0"/>
              <a:t>式 </a:t>
            </a:r>
            <a:r>
              <a:rPr lang="en-US" altLang="zh-CN" sz="1200" dirty="0" smtClean="0"/>
              <a:t>– repent,</a:t>
            </a:r>
            <a:r>
              <a:rPr lang="en-US" altLang="zh-CN" sz="1200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Willing to give up living in Egypt</a:t>
            </a:r>
            <a:endParaRPr lang="en-US" baseline="0" dirty="0" smtClean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United/Identify with Christ  rest</a:t>
            </a:r>
            <a:endParaRPr lang="en-US" altLang="zh-CN" dirty="0" smtClean="0"/>
          </a:p>
          <a:p>
            <a:r>
              <a:rPr lang="zh-CN" altLang="en-US" dirty="0" smtClean="0"/>
              <a:t>柔和 </a:t>
            </a:r>
            <a:r>
              <a:rPr lang="en-US" altLang="zh-CN" dirty="0" smtClean="0"/>
              <a:t>towards God,</a:t>
            </a:r>
            <a:r>
              <a:rPr lang="zh-CN" altLang="en-US" dirty="0" smtClean="0"/>
              <a:t>谦卑 </a:t>
            </a:r>
            <a:r>
              <a:rPr lang="en-US" altLang="zh-CN" dirty="0" smtClean="0"/>
              <a:t>without self (Deny self</a:t>
            </a:r>
            <a:r>
              <a:rPr lang="en-US" altLang="zh-CN" dirty="0" smtClean="0"/>
              <a:t>)</a:t>
            </a:r>
            <a:r>
              <a:rPr lang="en-US" baseline="0" dirty="0" smtClean="0">
                <a:sym typeface="Wingdings" pitchFamily="2" charset="2"/>
              </a:rPr>
              <a:t> </a:t>
            </a:r>
          </a:p>
          <a:p>
            <a:r>
              <a:rPr lang="en-US" baseline="0" dirty="0" smtClean="0">
                <a:sym typeface="Wingdings" pitchFamily="2" charset="2"/>
              </a:rPr>
              <a:t>but </a:t>
            </a:r>
            <a:r>
              <a:rPr lang="en-US" baseline="0" dirty="0" smtClean="0">
                <a:sym typeface="Wingdings" pitchFamily="2" charset="2"/>
              </a:rPr>
              <a:t>not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8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believe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unbelieve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0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Gospel (bases</a:t>
            </a:r>
            <a:r>
              <a:rPr lang="en-US" baseline="0" dirty="0" smtClean="0"/>
              <a:t> of faith)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only leave Egypt, but also enter Canaan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Today’s verse: Israelite</a:t>
            </a:r>
            <a:r>
              <a:rPr lang="en-US" altLang="ja-JP" baseline="0" dirty="0" smtClean="0"/>
              <a:t> enter Canaan to </a:t>
            </a:r>
            <a:r>
              <a:rPr lang="ja-JP" altLang="en-US" baseline="0" dirty="0" smtClean="0"/>
              <a:t>说明 </a:t>
            </a:r>
            <a:r>
              <a:rPr lang="en-US" altLang="ja-JP" baseline="0" dirty="0" smtClean="0"/>
              <a:t>how to </a:t>
            </a:r>
            <a:r>
              <a:rPr lang="ja-JP" altLang="en-US" dirty="0" smtClean="0"/>
              <a:t>进入安息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0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无益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3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proceed in the road</a:t>
            </a:r>
            <a:r>
              <a:rPr lang="en-US" baseline="0" dirty="0" smtClean="0"/>
              <a:t> of faith to Canaan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8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把永生神离弃了</a:t>
            </a:r>
            <a:endParaRPr lang="en-US" altLang="zh-CN" sz="1200" dirty="0" smtClean="0"/>
          </a:p>
          <a:p>
            <a:r>
              <a:rPr lang="zh-CN" altLang="en-US" sz="1200" dirty="0" smtClean="0"/>
              <a:t>在基督里有分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5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Faith:</a:t>
            </a:r>
            <a:r>
              <a:rPr lang="en-US" baseline="0" dirty="0" smtClean="0"/>
              <a:t> Positive response to truth (from God)</a:t>
            </a:r>
          </a:p>
          <a:p>
            <a:r>
              <a:rPr lang="en-US" baseline="0" dirty="0" err="1" smtClean="0"/>
              <a:t>Unbelieve</a:t>
            </a:r>
            <a:r>
              <a:rPr lang="en-US" baseline="0" dirty="0" smtClean="0"/>
              <a:t>: Positive response to other messages (from world or from Satan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God’s word + Holy Spirit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0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试我探我</a:t>
            </a:r>
            <a:r>
              <a:rPr lang="en-US" altLang="zh-TW" dirty="0" smtClean="0"/>
              <a:t>: experienced a lot!</a:t>
            </a:r>
          </a:p>
          <a:p>
            <a:r>
              <a:rPr lang="zh-TW" altLang="en-US" dirty="0" smtClean="0"/>
              <a:t>迷糊</a:t>
            </a:r>
            <a:r>
              <a:rPr lang="en-US" altLang="zh-TW" dirty="0" smtClean="0"/>
              <a:t>: </a:t>
            </a:r>
            <a:r>
              <a:rPr lang="en-US" altLang="zh-TW" dirty="0" smtClean="0"/>
              <a:t>can’t see/accept spiritual truth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82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God’s</a:t>
            </a:r>
            <a:r>
              <a:rPr lang="en-US" baseline="0" dirty="0" smtClean="0"/>
              <a:t> command is not “to believe”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4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just believing a particular truth, but state of heart</a:t>
            </a:r>
          </a:p>
          <a:p>
            <a:r>
              <a:rPr lang="en-US" dirty="0" smtClean="0"/>
              <a:t>How to avoid hardened</a:t>
            </a:r>
            <a:r>
              <a:rPr lang="en-US" baseline="0" dirty="0" smtClean="0"/>
              <a:t> heart?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Willingness to </a:t>
            </a:r>
            <a:r>
              <a:rPr lang="en-US" baseline="0" dirty="0" smtClean="0"/>
              <a:t>change, esteem God </a:t>
            </a:r>
            <a:r>
              <a:rPr lang="en-US" baseline="0" dirty="0" smtClean="0"/>
              <a:t>-- Our Choice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God’s Word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Prayer &amp; Fasting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avoid sin – contradict to the truth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4. avoid sin – contradict to the truth</a:t>
            </a:r>
          </a:p>
          <a:p>
            <a:pPr marL="0" indent="0">
              <a:buNone/>
            </a:pPr>
            <a:r>
              <a:rPr lang="en-US" dirty="0" smtClean="0"/>
              <a:t>(Avoid anything</a:t>
            </a:r>
            <a:r>
              <a:rPr lang="en-US" baseline="0" dirty="0" smtClean="0"/>
              <a:t> contrary to God’s word)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3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持守</a:t>
            </a:r>
            <a:r>
              <a:rPr lang="zh-CN" altLang="en-US" dirty="0" smtClean="0"/>
              <a:t>信心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0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mind</a:t>
            </a:r>
            <a:r>
              <a:rPr lang="en-US" baseline="0" dirty="0" smtClean="0"/>
              <a:t> resonance with God’s</a:t>
            </a:r>
          </a:p>
          <a:p>
            <a:r>
              <a:rPr lang="en-US" baseline="0" dirty="0" smtClean="0"/>
              <a:t>Tuning by God’s </a:t>
            </a:r>
            <a:r>
              <a:rPr lang="en-US" baseline="0" dirty="0" smtClean="0"/>
              <a:t>word, daily devotion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5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Seek,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2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1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7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进入安息 </a:t>
            </a:r>
            <a:r>
              <a:rPr lang="en-US" altLang="ja-JP" dirty="0" smtClean="0"/>
              <a:t>=</a:t>
            </a:r>
            <a:r>
              <a:rPr lang="ja-JP" altLang="en-US" dirty="0" smtClean="0"/>
              <a:t>进入基督已完成的工作 </a:t>
            </a:r>
            <a:r>
              <a:rPr lang="en-US" altLang="ja-JP" dirty="0" smtClean="0"/>
              <a:t>= </a:t>
            </a:r>
            <a:r>
              <a:rPr lang="ja-JP" altLang="en-US" dirty="0" smtClean="0"/>
              <a:t>住在基督里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Key</a:t>
            </a:r>
            <a:r>
              <a:rPr lang="en-US" altLang="zh-CN" baseline="0" dirty="0" smtClean="0"/>
              <a:t> of </a:t>
            </a:r>
            <a:r>
              <a:rPr lang="ja-JP" altLang="en-US" dirty="0" smtClean="0"/>
              <a:t>进入安息</a:t>
            </a:r>
            <a:r>
              <a:rPr lang="en-US" altLang="ja-JP" dirty="0" smtClean="0"/>
              <a:t>/</a:t>
            </a:r>
            <a:r>
              <a:rPr lang="ja-JP" altLang="en-US" dirty="0" smtClean="0"/>
              <a:t>住在基督里</a:t>
            </a:r>
            <a:r>
              <a:rPr lang="en-US" altLang="ja-JP" dirty="0" smtClean="0"/>
              <a:t>: </a:t>
            </a:r>
            <a:r>
              <a:rPr lang="zh-CN" altLang="en-US" dirty="0" smtClean="0"/>
              <a:t>信心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Slavery: Under Satan, bondage, labor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>
            <a:lvl1pPr>
              <a:defRPr sz="4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>
            <a:normAutofit/>
          </a:bodyPr>
          <a:lstStyle>
            <a:lvl1pPr marL="137160" indent="0">
              <a:lnSpc>
                <a:spcPct val="86000"/>
              </a:lnSpc>
              <a:spcBef>
                <a:spcPts val="600"/>
              </a:spcBef>
              <a:buNone/>
              <a:defRPr sz="36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1pPr>
            <a:lvl2pPr marL="585216" indent="0">
              <a:lnSpc>
                <a:spcPct val="86000"/>
              </a:lnSpc>
              <a:spcBef>
                <a:spcPts val="600"/>
              </a:spcBef>
              <a:buNone/>
              <a:defRPr sz="32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2pPr>
            <a:lvl3pPr marL="9052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3pPr>
            <a:lvl4pPr marL="1170432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4pPr>
            <a:lvl5pPr marL="13624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289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186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>
            <a:lvl1pPr>
              <a:defRPr sz="4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/>
          <a:lstStyle>
            <a:lvl1pPr marL="137160" indent="0">
              <a:lnSpc>
                <a:spcPct val="86000"/>
              </a:lnSpc>
              <a:spcBef>
                <a:spcPts val="600"/>
              </a:spcBef>
              <a:buNone/>
              <a:defRPr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1pPr>
            <a:lvl2pPr marL="585216" indent="0">
              <a:lnSpc>
                <a:spcPct val="86000"/>
              </a:lnSpc>
              <a:spcBef>
                <a:spcPts val="600"/>
              </a:spcBef>
              <a:buNone/>
              <a:defRPr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2pPr>
            <a:lvl3pPr marL="905256" indent="0">
              <a:lnSpc>
                <a:spcPct val="86000"/>
              </a:lnSpc>
              <a:spcBef>
                <a:spcPts val="600"/>
              </a:spcBef>
              <a:buNone/>
              <a:defRPr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3pPr>
            <a:lvl4pPr marL="1170432" indent="0">
              <a:lnSpc>
                <a:spcPct val="86000"/>
              </a:lnSpc>
              <a:spcBef>
                <a:spcPts val="600"/>
              </a:spcBef>
              <a:buNone/>
              <a:defRPr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4pPr>
            <a:lvl5pPr marL="1362456" indent="0">
              <a:lnSpc>
                <a:spcPct val="86000"/>
              </a:lnSpc>
              <a:spcBef>
                <a:spcPts val="600"/>
              </a:spcBef>
              <a:buNone/>
              <a:defRPr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516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7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8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6/22/2014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9525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rtl="0" eaLnBrk="1" latinLnBrk="0" hangingPunct="1">
        <a:spcBef>
          <a:spcPct val="0"/>
        </a:spcBef>
        <a:buFont typeface="Arial" pitchFamily="34" charset="0"/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DFKai-SB" pitchFamily="65" charset="-120"/>
          <a:ea typeface="DFKai-SB" pitchFamily="65" charset="-120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9525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764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rtl="0" eaLnBrk="1" latinLnBrk="0" hangingPunct="1">
        <a:spcBef>
          <a:spcPct val="0"/>
        </a:spcBef>
        <a:buFont typeface="Arial" pitchFamily="34" charset="0"/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DFKai-SB" pitchFamily="65" charset="-120"/>
          <a:ea typeface="DFKai-SB" pitchFamily="65" charset="-120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cefox.com/wp-content/uploads/2011/02/30019ewqbckktr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 bwMode="auto">
          <a:xfrm>
            <a:off x="0" y="38100"/>
            <a:ext cx="9144000" cy="57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905000" y="3941838"/>
            <a:ext cx="2057400" cy="592062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13716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4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1pPr>
            <a:lvl2pPr marL="5852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40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2pPr>
            <a:lvl3pPr marL="90525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3pPr>
            <a:lvl4pPr marL="1170432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4pPr>
            <a:lvl5pPr marL="1362456" indent="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6/22/2014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741438"/>
            <a:ext cx="5334000" cy="2895600"/>
          </a:xfrm>
          <a:prstGeom prst="rect">
            <a:avLst/>
          </a:prstGeom>
          <a:noFill/>
          <a:effectLst/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spc="-3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在基督</a:t>
            </a:r>
            <a:r>
              <a:rPr lang="zh-CN" altLang="en-US" sz="6000" spc="-3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里 </a:t>
            </a:r>
            <a:r>
              <a:rPr lang="en-US" altLang="zh-CN" sz="6000" spc="-3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(5):</a:t>
            </a:r>
          </a:p>
          <a:p>
            <a:r>
              <a:rPr lang="ja-JP" altLang="en-US" sz="6000" spc="-3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进入安息</a:t>
            </a:r>
            <a:endParaRPr lang="en-US" altLang="zh-CN" sz="6000" spc="-300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altLang="ja-JP" sz="2000" spc="-30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ja-JP" altLang="en-US" sz="4400" spc="-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希伯来书 </a:t>
            </a:r>
            <a:r>
              <a:rPr lang="en-US" altLang="ja-JP" sz="4400" spc="-3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3:7-4:11</a:t>
            </a:r>
          </a:p>
          <a:p>
            <a:r>
              <a:rPr lang="en-US" altLang="zh-CN" sz="3600" cap="none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Hebrews 3:7-4:11</a:t>
            </a:r>
            <a:endParaRPr lang="en-US" altLang="zh-CN" sz="6000" cap="none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来</a:t>
            </a:r>
            <a:r>
              <a:rPr lang="en-US" altLang="ja-JP" dirty="0" smtClean="0">
                <a:solidFill>
                  <a:schemeClr val="bg1"/>
                </a:solidFill>
              </a:rPr>
              <a:t>3:14 </a:t>
            </a:r>
            <a:r>
              <a:rPr lang="zh-CN" altLang="en-US" dirty="0" smtClean="0"/>
              <a:t>我们若将起初确实的信心，坚持到底，就在基督里有分了。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3:14 (KJV) 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we are made partakers of Christ, if we hold the beginning of our confidence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stedfast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unto the end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3:14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(NIV</a:t>
            </a: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have come to share in Christ, if indeed we hold our original conviction firmly to the very end.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657824807.r.cdn77.net/view/slaves-in-egypt-2-GoodSalt-pppas0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005"/>
            <a:ext cx="8686800" cy="5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0" y="3771900"/>
            <a:ext cx="5162550" cy="6096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CN" altLang="en-US" sz="6000" dirty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埃及为奴之家</a:t>
            </a:r>
          </a:p>
        </p:txBody>
      </p:sp>
    </p:spTree>
    <p:extLst>
      <p:ext uri="{BB962C8B-B14F-4D97-AF65-F5344CB8AC3E}">
        <p14:creationId xmlns:p14="http://schemas.microsoft.com/office/powerpoint/2010/main" val="38460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神的拯救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zh-TW" altLang="en-US" dirty="0">
                <a:solidFill>
                  <a:schemeClr val="bg1"/>
                </a:solidFill>
              </a:rPr>
              <a:t>出</a:t>
            </a:r>
            <a:r>
              <a:rPr lang="en-US" altLang="zh-CN" dirty="0" smtClean="0">
                <a:solidFill>
                  <a:schemeClr val="bg1"/>
                </a:solidFill>
              </a:rPr>
              <a:t>3:7-8 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7</a:t>
            </a:r>
            <a:r>
              <a:rPr lang="zh-CN" altLang="en-US" dirty="0" smtClean="0"/>
              <a:t>耶和华说，我的百姓在埃及所受的困苦，我实在看见了，他们因受督工的辖制所发的哀声，我也听见了。我原知道他们的痛苦，</a:t>
            </a:r>
            <a:r>
              <a:rPr lang="en-US" altLang="zh-CN" baseline="30000" dirty="0">
                <a:solidFill>
                  <a:schemeClr val="bg1"/>
                </a:solidFill>
              </a:rPr>
              <a:t> 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8</a:t>
            </a:r>
            <a:r>
              <a:rPr lang="zh-CN" altLang="en-US" dirty="0" smtClean="0"/>
              <a:t>我</a:t>
            </a:r>
            <a:r>
              <a:rPr lang="zh-CN" altLang="en-US" dirty="0"/>
              <a:t>下来是</a:t>
            </a:r>
            <a:r>
              <a:rPr lang="zh-CN" altLang="en-US" u="sng" dirty="0"/>
              <a:t>要救他们脱离埃及人的手，领他们出了那地</a:t>
            </a:r>
            <a:r>
              <a:rPr lang="zh-CN" altLang="en-US" dirty="0" smtClean="0"/>
              <a:t>，</a:t>
            </a:r>
            <a:r>
              <a:rPr lang="en-US" altLang="zh-CN" dirty="0" smtClean="0"/>
              <a:t>...</a:t>
            </a:r>
            <a:r>
              <a:rPr lang="zh-CN" altLang="en-US" sz="4000" dirty="0" smtClean="0"/>
              <a:t> </a:t>
            </a:r>
            <a:endParaRPr lang="en-US" altLang="zh-CN" sz="3600" dirty="0" smtClean="0"/>
          </a:p>
          <a:p>
            <a:pPr>
              <a:lnSpc>
                <a:spcPct val="95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3:7-8 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 LORD said, I have surely seen the affliction of my people which are in Egypt, and have heard their cry by reason of their taskmasters; for I know their sorrows;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am come down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to deliver them out of the hand of the Egyptians, and to bring them up out of that land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z="40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biblearchaeology.org/image.axd?picture=Base-of-et-Tar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"/>
          <a:stretch/>
        </p:blipFill>
        <p:spPr bwMode="auto">
          <a:xfrm>
            <a:off x="0" y="7620"/>
            <a:ext cx="9144000" cy="57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52850" y="342900"/>
            <a:ext cx="3790950" cy="6096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TW" altLang="en-US" sz="6000" dirty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旷野</a:t>
            </a:r>
            <a:endParaRPr lang="en-US" sz="6000" dirty="0">
              <a:solidFill>
                <a:srgbClr val="FFFF00"/>
              </a:solidFill>
              <a:effectLst>
                <a:glow rad="101600">
                  <a:prstClr val="black"/>
                </a:glow>
                <a:outerShdw blurRad="38100" dist="63500" dir="2700000" algn="tl" rotWithShape="0">
                  <a:prstClr val="white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7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神的旨意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502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出</a:t>
            </a:r>
            <a:r>
              <a:rPr lang="en-US" altLang="zh-CN" sz="3600" dirty="0" smtClean="0">
                <a:solidFill>
                  <a:schemeClr val="bg1"/>
                </a:solidFill>
              </a:rPr>
              <a:t>3:8 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下来是要救他们脱离埃及人的手，领他们出了那地</a:t>
            </a:r>
            <a:r>
              <a:rPr lang="zh-CN" altLang="en-US" sz="3600" dirty="0" smtClean="0"/>
              <a:t>，</a:t>
            </a:r>
            <a:r>
              <a:rPr lang="zh-CN" altLang="en-US" sz="3600" u="sng" dirty="0" smtClean="0"/>
              <a:t>到</a:t>
            </a:r>
            <a:r>
              <a:rPr lang="zh-CN" altLang="en-US" sz="3600" u="sng" dirty="0"/>
              <a:t>美</a:t>
            </a:r>
            <a:r>
              <a:rPr lang="zh-CN" altLang="en-US" sz="3600" u="sng" dirty="0" smtClean="0"/>
              <a:t>好宽</a:t>
            </a:r>
            <a:r>
              <a:rPr lang="zh-CN" altLang="en-US" sz="3600" u="sng" dirty="0"/>
              <a:t>阔，流奶与蜜之地</a:t>
            </a:r>
            <a:r>
              <a:rPr lang="zh-CN" altLang="en-US" sz="3600" dirty="0"/>
              <a:t>，就是到迦南人，赫人，亚摩利人，比利洗人，希未人，耶布斯人之地。 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3:8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am come down to deliver them out of the hand of the Egyptians, and to bring them up out of that land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unto a good land and a large, unto a land flowing with milk and honey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; unto the place of the Canaanites, and the Hittites, and the Amorites, and the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Perizzites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Hivites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Jebusites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05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对基督徒来说</a:t>
            </a:r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，</a:t>
            </a:r>
            <a:endParaRPr lang="en-US" altLang="zh-CN" sz="6000" b="1" dirty="0">
              <a:solidFill>
                <a:srgbClr val="A5D028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迦</a:t>
            </a:r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南地代表什么？</a:t>
            </a:r>
            <a:endParaRPr lang="en-US" altLang="zh-CN" sz="6000" b="1" dirty="0" smtClean="0">
              <a:solidFill>
                <a:srgbClr val="A5D028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迦</a:t>
            </a:r>
            <a:r>
              <a:rPr lang="zh-CN" altLang="en-US" dirty="0" smtClean="0"/>
              <a:t>南地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安</a:t>
            </a:r>
            <a:r>
              <a:rPr lang="zh-CN" altLang="en-US" dirty="0"/>
              <a:t>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诗</a:t>
            </a:r>
            <a:r>
              <a:rPr lang="en-US" altLang="zh-CN" sz="3600" dirty="0" smtClean="0">
                <a:solidFill>
                  <a:schemeClr val="bg1"/>
                </a:solidFill>
              </a:rPr>
              <a:t>95:7-11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7</a:t>
            </a:r>
            <a:r>
              <a:rPr lang="en-US" altLang="zh-CN" sz="3600" dirty="0"/>
              <a:t> ...</a:t>
            </a:r>
            <a:r>
              <a:rPr lang="zh-CN" altLang="en-US" sz="3600" dirty="0" smtClean="0"/>
              <a:t>惟愿</a:t>
            </a:r>
            <a:r>
              <a:rPr lang="zh-CN" altLang="en-US" sz="3600" dirty="0"/>
              <a:t>你们今天听他的话</a:t>
            </a:r>
            <a:r>
              <a:rPr lang="zh-CN" altLang="en-US" sz="3600" dirty="0" smtClean="0"/>
              <a:t>。 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8</a:t>
            </a:r>
            <a:r>
              <a:rPr lang="zh-CN" altLang="en-US" sz="3600" dirty="0" smtClean="0"/>
              <a:t>你</a:t>
            </a:r>
            <a:r>
              <a:rPr lang="zh-CN" altLang="en-US" sz="3600" dirty="0"/>
              <a:t>们不可硬着心，像当日在米利巴，就是在旷野的玛撒</a:t>
            </a:r>
            <a:r>
              <a:rPr lang="zh-CN" altLang="en-US" sz="3600" dirty="0" smtClean="0"/>
              <a:t>。</a:t>
            </a:r>
            <a:r>
              <a:rPr lang="en-US" altLang="zh-CN" sz="3600" dirty="0" smtClean="0"/>
              <a:t>...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11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以我在怒中起誓，说，他们断不可进入我的安息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95:7 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To day if ye will hear his voice,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not your heart, as in the provocation, and as in the day of temptation in the wilderness: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Unto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whom I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sware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my wrath that they should not enter into my rest.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何谓安息？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 smtClean="0">
                <a:solidFill>
                  <a:prstClr val="white"/>
                </a:solidFill>
              </a:rPr>
              <a:t>来</a:t>
            </a:r>
            <a:r>
              <a:rPr lang="en-US" altLang="zh-TW" sz="3600" dirty="0" smtClean="0">
                <a:solidFill>
                  <a:prstClr val="white"/>
                </a:solidFill>
              </a:rPr>
              <a:t>4</a:t>
            </a:r>
            <a:r>
              <a:rPr lang="en-US" altLang="zh-CN" sz="3600" dirty="0" smtClean="0">
                <a:solidFill>
                  <a:prstClr val="white"/>
                </a:solidFill>
              </a:rPr>
              <a:t>:10 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为那进入安息的，乃是</a:t>
            </a:r>
            <a:r>
              <a:rPr lang="zh-CN" altLang="en-US" sz="3600" u="sng" dirty="0"/>
              <a:t>歇了自己的工</a:t>
            </a:r>
            <a:r>
              <a:rPr lang="zh-CN" altLang="en-US" sz="3600" dirty="0"/>
              <a:t>，正如神歇了他的工一样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4:10 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he that is entered into his rest, he also hath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ceased from his own works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as God did from his.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2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为何可</a:t>
            </a:r>
            <a:r>
              <a:rPr lang="zh-CN" altLang="en-US" dirty="0" smtClean="0"/>
              <a:t>以安息？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prstClr val="white"/>
                </a:solidFill>
              </a:rPr>
              <a:t>来</a:t>
            </a:r>
            <a:r>
              <a:rPr lang="en-US" altLang="zh-TW" sz="3600" dirty="0" smtClean="0">
                <a:solidFill>
                  <a:prstClr val="white"/>
                </a:solidFill>
              </a:rPr>
              <a:t>4</a:t>
            </a:r>
            <a:r>
              <a:rPr lang="en-US" altLang="zh-CN" sz="3600" dirty="0" smtClean="0">
                <a:solidFill>
                  <a:prstClr val="white"/>
                </a:solidFill>
              </a:rPr>
              <a:t>:3 </a:t>
            </a:r>
            <a:r>
              <a:rPr lang="en-US" altLang="zh-CN" sz="3600" dirty="0" smtClean="0"/>
              <a:t>…</a:t>
            </a:r>
            <a:r>
              <a:rPr lang="zh-CN" altLang="en-US" sz="3600" dirty="0"/>
              <a:t>其实造物之工，从创世以来已经成全了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prstClr val="white"/>
                </a:solidFill>
              </a:rPr>
              <a:t>来</a:t>
            </a:r>
            <a:r>
              <a:rPr lang="en-US" altLang="zh-TW" sz="3600" dirty="0" smtClean="0">
                <a:solidFill>
                  <a:prstClr val="white"/>
                </a:solidFill>
              </a:rPr>
              <a:t>4</a:t>
            </a:r>
            <a:r>
              <a:rPr lang="en-US" altLang="zh-CN" sz="3600" dirty="0" smtClean="0">
                <a:solidFill>
                  <a:prstClr val="white"/>
                </a:solidFill>
              </a:rPr>
              <a:t>:4 </a:t>
            </a:r>
            <a:r>
              <a:rPr lang="zh-CN" altLang="en-US" sz="3600" dirty="0" smtClean="0"/>
              <a:t>论</a:t>
            </a:r>
            <a:r>
              <a:rPr lang="zh-CN" altLang="en-US" sz="3600" dirty="0"/>
              <a:t>到第七日，有一处说，到第七日神就歇了他一切的工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4:3  ...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which have believed do enter into rest, as he said, As I have sworn in my wrath, if they shall enter into my rest: although the works were finished from the foundation of the world. 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spake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a certain place of the seventh day on this wise, And God did rest the seventh day from all his works.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reltours.com/wp-content/uploads/2011/10/Exod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-5825"/>
            <a:ext cx="8000999" cy="57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1" y="221952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埃及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612" y="329261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旷野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3041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迦南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Down Arrow 4"/>
          <p:cNvSpPr/>
          <p:nvPr/>
        </p:nvSpPr>
        <p:spPr>
          <a:xfrm rot="17653531">
            <a:off x="3615318" y="2452254"/>
            <a:ext cx="457200" cy="1503235"/>
          </a:xfrm>
          <a:prstGeom prst="downArrow">
            <a:avLst>
              <a:gd name="adj1" fmla="val 44521"/>
              <a:gd name="adj2" fmla="val 69178"/>
            </a:avLst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2061624">
            <a:off x="5765335" y="1779490"/>
            <a:ext cx="457200" cy="1503235"/>
          </a:xfrm>
          <a:prstGeom prst="downArrow">
            <a:avLst>
              <a:gd name="adj1" fmla="val 44521"/>
              <a:gd name="adj2" fmla="val 69178"/>
            </a:avLst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1600" y="411659"/>
            <a:ext cx="3657600" cy="769441"/>
          </a:xfr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lIns="0" tIns="0" rIns="0" bIns="91440" anchor="ctr" anchorCtr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基督徒的经历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hinterlandgazette.com/wp-content/uploads/2012/09/crossing-red-se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 bwMode="auto">
          <a:xfrm>
            <a:off x="1410320" y="3459744"/>
            <a:ext cx="2094880" cy="22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86365" y="3364421"/>
            <a:ext cx="1942789" cy="636079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出埃及</a:t>
            </a:r>
            <a:endParaRPr lang="en-US" sz="3600" dirty="0">
              <a:solidFill>
                <a:srgbClr val="FFFF00"/>
              </a:solidFill>
              <a:effectLst>
                <a:glow rad="101600">
                  <a:prstClr val="black"/>
                </a:glow>
                <a:outerShdw blurRad="38100" dist="63500" dir="2700000" algn="tl" rotWithShape="0">
                  <a:prstClr val="white">
                    <a:alpha val="60000"/>
                  </a:prstClr>
                </a:outerShdw>
              </a:effectLst>
            </a:endParaRPr>
          </a:p>
        </p:txBody>
      </p:sp>
      <p:pic>
        <p:nvPicPr>
          <p:cNvPr id="12" name="Picture 8" descr="http://www.godsacres.org/img.Jord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3638" r="931"/>
          <a:stretch/>
        </p:blipFill>
        <p:spPr bwMode="auto">
          <a:xfrm>
            <a:off x="6385399" y="2781300"/>
            <a:ext cx="2135211" cy="22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415041" y="2788656"/>
            <a:ext cx="2119359" cy="46784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入迦南</a:t>
            </a:r>
            <a:endParaRPr lang="en-US" sz="3600" dirty="0">
              <a:solidFill>
                <a:srgbClr val="FFFF00"/>
              </a:solidFill>
              <a:effectLst>
                <a:glow rad="101600">
                  <a:prstClr val="black"/>
                </a:glow>
                <a:outerShdw blurRad="38100" dist="63500" dir="2700000" algn="tl" rotWithShape="0">
                  <a:prstClr val="white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9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3" grpId="0" animBg="1"/>
      <p:bldP spid="15" grpId="0" animBg="1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</a:t>
            </a:r>
            <a:r>
              <a:rPr lang="zh-CN" altLang="en-US" dirty="0"/>
              <a:t>息的意</a:t>
            </a:r>
            <a:r>
              <a:rPr lang="zh-CN" altLang="en-US" dirty="0" smtClean="0"/>
              <a:t>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 smtClean="0">
                <a:solidFill>
                  <a:prstClr val="white"/>
                </a:solidFill>
              </a:rPr>
              <a:t>来</a:t>
            </a:r>
            <a:r>
              <a:rPr lang="en-US" altLang="zh-TW" sz="3600" dirty="0" smtClean="0">
                <a:solidFill>
                  <a:prstClr val="white"/>
                </a:solidFill>
              </a:rPr>
              <a:t>4</a:t>
            </a:r>
            <a:r>
              <a:rPr lang="en-US" altLang="zh-CN" sz="3600" dirty="0" smtClean="0">
                <a:solidFill>
                  <a:prstClr val="white"/>
                </a:solidFill>
              </a:rPr>
              <a:t>:10 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为那进入安息的，乃是</a:t>
            </a:r>
            <a:r>
              <a:rPr lang="zh-CN" altLang="en-US" sz="3600" u="sng" dirty="0"/>
              <a:t>歇了自己的工</a:t>
            </a:r>
            <a:r>
              <a:rPr lang="zh-CN" altLang="en-US" sz="3600" dirty="0"/>
              <a:t>，正如神歇了他的工一样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4:10 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he that is entered into his rest, he also hath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ceased from his own works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as God did from his.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3086100"/>
            <a:ext cx="6477000" cy="20590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rgbClr val="FFFF00"/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进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入安息 </a:t>
            </a:r>
            <a:endParaRPr lang="en-US" altLang="zh-CN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入基督已完成的工作 </a:t>
            </a:r>
            <a:endParaRPr lang="en-US" altLang="zh-CN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住在基督里</a:t>
            </a:r>
          </a:p>
        </p:txBody>
      </p:sp>
    </p:spTree>
    <p:extLst>
      <p:ext uri="{BB962C8B-B14F-4D97-AF65-F5344CB8AC3E}">
        <p14:creationId xmlns:p14="http://schemas.microsoft.com/office/powerpoint/2010/main" val="31242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669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进入安</a:t>
            </a:r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息</a:t>
            </a:r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的人生</a:t>
            </a:r>
            <a:endParaRPr lang="en-US" altLang="zh-CN" sz="6000" b="1" dirty="0" smtClean="0">
              <a:solidFill>
                <a:srgbClr val="A5D028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是怎</a:t>
            </a:r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样</a:t>
            </a:r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？</a:t>
            </a:r>
            <a:endParaRPr lang="en-US" altLang="zh-CN" sz="6000" b="1" dirty="0" smtClean="0">
              <a:solidFill>
                <a:srgbClr val="A5D028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42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已经死了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西</a:t>
            </a:r>
            <a:r>
              <a:rPr lang="en-US" altLang="zh-CN" sz="3600" dirty="0" smtClean="0">
                <a:solidFill>
                  <a:schemeClr val="bg1"/>
                </a:solidFill>
              </a:rPr>
              <a:t>3:3 </a:t>
            </a:r>
            <a:r>
              <a:rPr lang="zh-CN" altLang="en-US" sz="3600" dirty="0" smtClean="0"/>
              <a:t>因为你们</a:t>
            </a:r>
            <a:r>
              <a:rPr lang="zh-CN" altLang="en-US" sz="3600" u="sng" dirty="0" smtClean="0"/>
              <a:t>已经死了</a:t>
            </a:r>
            <a:r>
              <a:rPr lang="zh-CN" altLang="en-US" sz="3600" dirty="0" smtClean="0"/>
              <a:t>，你们的生命与基督一同藏在神里面。 </a:t>
            </a:r>
            <a:endParaRPr lang="en-US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Col. 3:3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are dead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and your life is hid with Christ in God. 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sz="3600" spc="0" dirty="0" smtClean="0">
                <a:solidFill>
                  <a:schemeClr val="bg1"/>
                </a:solidFill>
                <a:cs typeface="Calibri" panose="020F0502020204030204" pitchFamily="34" charset="0"/>
              </a:rPr>
              <a:t>罗</a:t>
            </a:r>
            <a:r>
              <a:rPr lang="en-US" altLang="zh-CN" sz="3600" spc="0" dirty="0" smtClean="0">
                <a:solidFill>
                  <a:schemeClr val="bg1"/>
                </a:solidFill>
                <a:cs typeface="Calibri" panose="020F0502020204030204" pitchFamily="34" charset="0"/>
              </a:rPr>
              <a:t>6:7 </a:t>
            </a:r>
            <a:r>
              <a:rPr lang="zh-CN" altLang="en-US" sz="3600" spc="0" dirty="0" smtClean="0">
                <a:cs typeface="Calibri" panose="020F0502020204030204" pitchFamily="34" charset="0"/>
              </a:rPr>
              <a:t>因为</a:t>
            </a:r>
            <a:r>
              <a:rPr lang="zh-CN" altLang="en-US" sz="3600" u="sng" spc="0" dirty="0" smtClean="0">
                <a:cs typeface="Calibri" panose="020F0502020204030204" pitchFamily="34" charset="0"/>
              </a:rPr>
              <a:t>已死</a:t>
            </a:r>
            <a:r>
              <a:rPr lang="zh-CN" altLang="en-US" sz="3600" spc="0" dirty="0" smtClean="0">
                <a:cs typeface="Calibri" panose="020F0502020204030204" pitchFamily="34" charset="0"/>
              </a:rPr>
              <a:t>的人、是脱离了罪。</a:t>
            </a:r>
            <a:endParaRPr lang="en-US" altLang="zh-CN" spc="0" dirty="0" smtClean="0">
              <a:cs typeface="Calibri" panose="020F0502020204030204" pitchFamily="34" charset="0"/>
            </a:endParaRP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he that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is dead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is freed from sin.</a:t>
            </a:r>
          </a:p>
        </p:txBody>
      </p:sp>
    </p:spTree>
    <p:extLst>
      <p:ext uri="{BB962C8B-B14F-4D97-AF65-F5344CB8AC3E}">
        <p14:creationId xmlns:p14="http://schemas.microsoft.com/office/powerpoint/2010/main" val="41327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6868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6000"/>
              </a:lnSpc>
            </a:pPr>
            <a:r>
              <a:rPr lang="ja-JP" altLang="en-US" dirty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3:12 </a:t>
            </a:r>
            <a:r>
              <a:rPr lang="zh-CN" altLang="en-US" dirty="0" smtClean="0"/>
              <a:t>我们因信耶稣，就</a:t>
            </a:r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在他里面</a:t>
            </a:r>
            <a:r>
              <a:rPr lang="zh-CN" altLang="en-US" u="sng" dirty="0" smtClean="0"/>
              <a:t>放胆无惧，笃信不疑的来到神面前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96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Eph. 3:12  </a:t>
            </a:r>
            <a:r>
              <a:rPr lang="en-US" sz="2800" spc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whom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have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boldness and access with confidence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by the faith of him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6000"/>
              </a:lnSpc>
            </a:pPr>
            <a:endParaRPr lang="en-US" sz="10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6000"/>
              </a:lnSpc>
            </a:pPr>
            <a:r>
              <a:rPr lang="ja-JP" altLang="en-US" spc="0" dirty="0" smtClean="0">
                <a:solidFill>
                  <a:schemeClr val="bg1"/>
                </a:solidFill>
                <a:cs typeface="Calibri" panose="020F0502020204030204" pitchFamily="34" charset="0"/>
              </a:rPr>
              <a:t>约一</a:t>
            </a:r>
            <a:r>
              <a:rPr lang="en-US" altLang="zh-CN" spc="0" dirty="0" smtClean="0">
                <a:solidFill>
                  <a:schemeClr val="bg1"/>
                </a:solidFill>
                <a:cs typeface="Calibri" panose="020F0502020204030204" pitchFamily="34" charset="0"/>
              </a:rPr>
              <a:t>2:28 </a:t>
            </a:r>
            <a:r>
              <a:rPr lang="zh-CN" altLang="en-US" spc="0" dirty="0" smtClean="0">
                <a:cs typeface="Calibri" panose="020F0502020204030204" pitchFamily="34" charset="0"/>
              </a:rPr>
              <a:t>小子们哪，你们要</a:t>
            </a:r>
            <a:r>
              <a:rPr lang="zh-CN" altLang="en-US" spc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住在主里面</a:t>
            </a:r>
            <a:r>
              <a:rPr lang="zh-CN" altLang="en-US" spc="0" dirty="0" smtClean="0">
                <a:cs typeface="Calibri" panose="020F0502020204030204" pitchFamily="34" charset="0"/>
              </a:rPr>
              <a:t>。这样，他若显现，我们就可以</a:t>
            </a:r>
            <a:r>
              <a:rPr lang="zh-CN" altLang="en-US" u="sng" spc="0" dirty="0" smtClean="0">
                <a:cs typeface="Calibri" panose="020F0502020204030204" pitchFamily="34" charset="0"/>
              </a:rPr>
              <a:t>坦然无惧</a:t>
            </a:r>
            <a:r>
              <a:rPr lang="zh-CN" altLang="en-US" spc="0" dirty="0" smtClean="0">
                <a:cs typeface="Calibri" panose="020F0502020204030204" pitchFamily="34" charset="0"/>
              </a:rPr>
              <a:t>。当他来的时候，</a:t>
            </a:r>
            <a:r>
              <a:rPr lang="zh-CN" altLang="en-US" u="sng" spc="0" dirty="0" smtClean="0">
                <a:cs typeface="Calibri" panose="020F0502020204030204" pitchFamily="34" charset="0"/>
              </a:rPr>
              <a:t>在他面前也不至于惭愧</a:t>
            </a:r>
            <a:r>
              <a:rPr lang="zh-CN" altLang="en-US" spc="0" dirty="0" smtClean="0">
                <a:cs typeface="Calibri" panose="020F0502020204030204" pitchFamily="34" charset="0"/>
              </a:rPr>
              <a:t>。 </a:t>
            </a:r>
            <a:endParaRPr lang="en-US" sz="2800" spc="0" dirty="0" smtClean="0">
              <a:cs typeface="Calibri" panose="020F0502020204030204" pitchFamily="34" charset="0"/>
            </a:endParaRPr>
          </a:p>
          <a:p>
            <a:pPr>
              <a:lnSpc>
                <a:spcPct val="96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2:28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now, little children,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 in him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; that, when he shall appear, we may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have confidence, and not be ashamed before him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at his coming.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/>
          <a:p>
            <a:r>
              <a:rPr lang="zh-CN" altLang="en-US" dirty="0"/>
              <a:t>放胆无</a:t>
            </a:r>
            <a:r>
              <a:rPr lang="zh-CN" altLang="en-US" dirty="0" smtClean="0"/>
              <a:t>惧的</a:t>
            </a:r>
            <a:r>
              <a:rPr lang="ja-JP" altLang="en-US" dirty="0" smtClean="0"/>
              <a:t>来</a:t>
            </a:r>
            <a:r>
              <a:rPr lang="ja-JP" altLang="en-US" dirty="0"/>
              <a:t>到神面前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撒但在我们身上再没有权柄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14:30 </a:t>
            </a:r>
            <a:r>
              <a:rPr lang="zh-CN" altLang="en-US" dirty="0" smtClean="0"/>
              <a:t>以</a:t>
            </a:r>
            <a:r>
              <a:rPr lang="zh-CN" altLang="en-US" dirty="0"/>
              <a:t>后我不再和你们多说话，因为这世界的王将到。他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在我里面</a:t>
            </a:r>
            <a:r>
              <a:rPr lang="zh-CN" altLang="en-US" dirty="0"/>
              <a:t>是</a:t>
            </a:r>
            <a:r>
              <a:rPr lang="zh-CN" altLang="en-US" u="sng" dirty="0"/>
              <a:t>毫无所有</a:t>
            </a:r>
            <a:r>
              <a:rPr lang="zh-CN" altLang="en-US" dirty="0"/>
              <a:t>。</a:t>
            </a:r>
            <a:endParaRPr lang="en-US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14:30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Hereafter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will not talk much with you: for the prince of this world cometh, and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hath nothing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me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得了医</a:t>
            </a:r>
            <a:r>
              <a:rPr lang="zh-CN" altLang="en-US" dirty="0" smtClean="0"/>
              <a:t>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彼前</a:t>
            </a:r>
            <a:r>
              <a:rPr lang="en-US" altLang="zh-CN" sz="3600" dirty="0" smtClean="0">
                <a:solidFill>
                  <a:schemeClr val="bg1"/>
                </a:solidFill>
              </a:rPr>
              <a:t>2:24 </a:t>
            </a:r>
            <a:r>
              <a:rPr lang="zh-CN" altLang="en-US" sz="3600" dirty="0" smtClean="0"/>
              <a:t>他被挂在木头上亲身担当了我们的罪、使我们既然在罪上死、就得以在义上活．因他受的鞭伤、你们便</a:t>
            </a:r>
            <a:r>
              <a:rPr lang="zh-CN" altLang="en-US" sz="3600" u="sng" dirty="0" smtClean="0"/>
              <a:t>得了医治</a:t>
            </a:r>
            <a:r>
              <a:rPr lang="zh-CN" altLang="en-US" sz="3600" dirty="0" smtClean="0"/>
              <a:t>。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2:24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his own self bare our sins in his own body on the tree, that we, being dead to sins, should live unto righteousness: by whose stripes ye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were healed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出人意外的平安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腓</a:t>
            </a:r>
            <a:r>
              <a:rPr lang="en-US" altLang="zh-CN" sz="3600" dirty="0" smtClean="0">
                <a:solidFill>
                  <a:schemeClr val="bg1"/>
                </a:solidFill>
              </a:rPr>
              <a:t>4:6 </a:t>
            </a:r>
            <a:r>
              <a:rPr lang="zh-CN" altLang="en-US" sz="3600" dirty="0" smtClean="0"/>
              <a:t>应当一无挂虑、只要凡事借着祷告、祈求、和感谢、将你们所要的告诉　神。 </a:t>
            </a:r>
          </a:p>
          <a:p>
            <a:r>
              <a:rPr lang="ja-JP" altLang="en-US" sz="3600" dirty="0">
                <a:solidFill>
                  <a:schemeClr val="bg1"/>
                </a:solidFill>
              </a:rPr>
              <a:t>腓</a:t>
            </a:r>
            <a:r>
              <a:rPr lang="en-US" altLang="zh-CN" sz="3600" dirty="0" smtClean="0">
                <a:solidFill>
                  <a:schemeClr val="bg1"/>
                </a:solidFill>
              </a:rPr>
              <a:t>4:7 </a:t>
            </a:r>
            <a:r>
              <a:rPr lang="zh-CN" altLang="en-US" sz="3600" dirty="0" smtClean="0"/>
              <a:t>神</a:t>
            </a:r>
            <a:r>
              <a:rPr lang="zh-CN" altLang="en-US" sz="3600" dirty="0"/>
              <a:t>所赐出人意外的平安、必在基督耶稣里、保守你们的心怀意念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Phil. 4:6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careful for nothing; but in every thing by prayer and supplication with thanksgiving let your requests be made known unto God. </a:t>
            </a:r>
          </a:p>
          <a:p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Phil.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4:7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 peace of God, which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passeth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all understanding, shall keep your hearts and minds through Christ Jesus. 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6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得胜有</a:t>
            </a:r>
            <a:r>
              <a:rPr lang="zh-CN" altLang="en-US" dirty="0" smtClean="0"/>
              <a:t>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罗</a:t>
            </a:r>
            <a:r>
              <a:rPr lang="en-US" altLang="zh-CN" sz="3600" dirty="0" smtClean="0">
                <a:solidFill>
                  <a:schemeClr val="bg1"/>
                </a:solidFill>
              </a:rPr>
              <a:t>8:35-37 </a:t>
            </a:r>
            <a:r>
              <a:rPr lang="zh-CN" altLang="en-US" sz="3600" dirty="0"/>
              <a:t>谁能使我们与基督的爱隔绝呢。难道是患难麽，是困苦麽，是逼迫麽，是肌饿麽，是赤身露体麽，是危险麽，是刀剑麽</a:t>
            </a:r>
            <a:r>
              <a:rPr lang="zh-CN" altLang="en-US" sz="3600" dirty="0" smtClean="0"/>
              <a:t>。</a:t>
            </a:r>
            <a:r>
              <a:rPr lang="en-US" altLang="zh-CN" sz="3600" dirty="0" smtClean="0"/>
              <a:t>...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zh-CN" altLang="en-US" sz="3600" dirty="0" smtClean="0"/>
              <a:t>然而靠</a:t>
            </a:r>
            <a:r>
              <a:rPr lang="zh-CN" altLang="en-US" sz="3600" dirty="0"/>
              <a:t>着爱我</a:t>
            </a:r>
            <a:r>
              <a:rPr lang="zh-CN" altLang="en-US" sz="3600" dirty="0" smtClean="0"/>
              <a:t>们的主，在这一切的事上，已经得胜有馀了。 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8:35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separate us from the love of Christ? shall tribulation, or distress, or persecution, or famine, or nakedness, or peril, or sword?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Nay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in all these things we are more than conquerors through him that loved us.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2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704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如</a:t>
            </a:r>
            <a:r>
              <a:rPr lang="zh-CN" altLang="en-US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何进</a:t>
            </a:r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入安息</a:t>
            </a:r>
            <a:r>
              <a:rPr lang="en-US" altLang="zh-CN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5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与基督联</a:t>
            </a:r>
            <a:r>
              <a:rPr lang="zh-CN" altLang="en-US" dirty="0" smtClean="0"/>
              <a:t>合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进</a:t>
            </a:r>
            <a:r>
              <a:rPr lang="zh-CN" altLang="en-US" dirty="0"/>
              <a:t>入安息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8225"/>
            <a:ext cx="8839200" cy="2819400"/>
          </a:xfrm>
        </p:spPr>
        <p:txBody>
          <a:bodyPr>
            <a:normAutofit/>
          </a:bodyPr>
          <a:lstStyle/>
          <a:p>
            <a:pPr>
              <a:lnSpc>
                <a:spcPct val="88000"/>
              </a:lnSpc>
            </a:pPr>
            <a:r>
              <a:rPr lang="zh-TW" altLang="en-US" sz="3600" dirty="0">
                <a:solidFill>
                  <a:schemeClr val="bg1"/>
                </a:solidFill>
              </a:rPr>
              <a:t>太</a:t>
            </a:r>
            <a:r>
              <a:rPr lang="en-US" altLang="zh-CN" sz="3600" dirty="0" smtClean="0">
                <a:solidFill>
                  <a:schemeClr val="bg1"/>
                </a:solidFill>
              </a:rPr>
              <a:t>11:28-30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28</a:t>
            </a:r>
            <a:r>
              <a:rPr lang="zh-CN" altLang="en-US" sz="3600" dirty="0" smtClean="0"/>
              <a:t>凡劳苦担重担的人，可以</a:t>
            </a:r>
            <a:r>
              <a:rPr lang="zh-CN" altLang="en-US" sz="3600" u="sng" dirty="0" smtClean="0"/>
              <a:t>到我这里来</a:t>
            </a:r>
            <a:r>
              <a:rPr lang="zh-CN" altLang="en-US" sz="3600" dirty="0" smtClean="0"/>
              <a:t>，我就使你们得安息。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29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心里柔和谦卑，你们</a:t>
            </a:r>
            <a:r>
              <a:rPr lang="zh-CN" altLang="en-US" sz="3600" u="sng" dirty="0"/>
              <a:t>当负我的轭，学我的样式</a:t>
            </a:r>
            <a:r>
              <a:rPr lang="zh-CN" altLang="en-US" sz="3600" dirty="0"/>
              <a:t>，这样，你们心里就必得享安息。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30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为我的轭是容易的，我的担子是轻省的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</p:txBody>
      </p:sp>
      <p:pic>
        <p:nvPicPr>
          <p:cNvPr id="4098" name="Picture 2" descr="http://www.benblog.info/wp-content/uploads/2013/09/yok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75" y="3137152"/>
            <a:ext cx="3574473" cy="25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314700"/>
            <a:ext cx="52578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37160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4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1pPr>
            <a:lvl2pPr marL="58521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/>
              <a:buNone/>
              <a:defRPr kumimoji="0" sz="40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2pPr>
            <a:lvl3pPr marL="9052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Wingdings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3pPr>
            <a:lvl4pPr marL="1170432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 3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4pPr>
            <a:lvl5pPr marL="13624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Font typeface="Wingdings 2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11:28-30  </a:t>
            </a:r>
            <a:r>
              <a:rPr lang="en-US" sz="24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24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Come unto me, all ye that </a:t>
            </a:r>
            <a:r>
              <a:rPr lang="en-US" sz="24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4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are heavy laden, and I will give you rest.  </a:t>
            </a:r>
            <a:r>
              <a:rPr lang="en-US" sz="24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24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my yoke upon you, and learn of me; for I am meek and lowly in heart: and ye shall find rest unto your souls. </a:t>
            </a:r>
            <a:r>
              <a:rPr lang="en-US" sz="24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my yoke is easy, and my burden is light.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reltours.com/wp-content/uploads/2011/10/Exod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-5825"/>
            <a:ext cx="8000999" cy="57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1" y="221952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埃及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612" y="329261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旷野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3041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迦南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Down Arrow 4"/>
          <p:cNvSpPr/>
          <p:nvPr/>
        </p:nvSpPr>
        <p:spPr>
          <a:xfrm rot="17653531">
            <a:off x="3615318" y="2452254"/>
            <a:ext cx="457200" cy="1503235"/>
          </a:xfrm>
          <a:prstGeom prst="downArrow">
            <a:avLst>
              <a:gd name="adj1" fmla="val 44521"/>
              <a:gd name="adj2" fmla="val 69178"/>
            </a:avLst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2061624">
            <a:off x="5765335" y="1779490"/>
            <a:ext cx="457200" cy="1503235"/>
          </a:xfrm>
          <a:prstGeom prst="downArrow">
            <a:avLst>
              <a:gd name="adj1" fmla="val 44521"/>
              <a:gd name="adj2" fmla="val 69178"/>
            </a:avLst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1600" y="411659"/>
            <a:ext cx="3657600" cy="769441"/>
          </a:xfr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lIns="0" tIns="0" rIns="0" bIns="91440" anchor="ctr" anchorCtr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基督徒的经历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hinterlandgazette.com/wp-content/uploads/2012/09/crossing-red-se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 bwMode="auto">
          <a:xfrm>
            <a:off x="1410320" y="3459744"/>
            <a:ext cx="2094880" cy="22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86365" y="3364421"/>
            <a:ext cx="1942789" cy="636079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出埃及</a:t>
            </a:r>
            <a:endParaRPr lang="en-US" sz="3600" dirty="0">
              <a:solidFill>
                <a:srgbClr val="FFFF00"/>
              </a:solidFill>
              <a:effectLst>
                <a:glow rad="101600">
                  <a:prstClr val="black"/>
                </a:glow>
                <a:outerShdw blurRad="38100" dist="63500" dir="2700000" algn="tl" rotWithShape="0">
                  <a:prstClr val="white">
                    <a:alpha val="60000"/>
                  </a:prstClr>
                </a:outerShdw>
              </a:effectLst>
            </a:endParaRPr>
          </a:p>
        </p:txBody>
      </p:sp>
      <p:pic>
        <p:nvPicPr>
          <p:cNvPr id="12" name="Picture 8" descr="http://www.godsacres.org/img.Jord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3638" r="931"/>
          <a:stretch/>
        </p:blipFill>
        <p:spPr bwMode="auto">
          <a:xfrm>
            <a:off x="6385399" y="2781300"/>
            <a:ext cx="2135211" cy="22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415041" y="2788656"/>
            <a:ext cx="2119359" cy="46784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4800" b="1" kern="1200" cap="none" baseline="0">
                <a:ln w="635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  <a:outerShdw blurRad="38100" dist="63500" dir="2700000" algn="tl" rotWithShape="0">
                    <a:prstClr val="white">
                      <a:alpha val="60000"/>
                    </a:prstClr>
                  </a:outerShdw>
                </a:effectLst>
              </a:rPr>
              <a:t>入迦南</a:t>
            </a:r>
            <a:endParaRPr lang="en-US" sz="3600" dirty="0">
              <a:solidFill>
                <a:srgbClr val="FFFF00"/>
              </a:solidFill>
              <a:effectLst>
                <a:glow rad="101600">
                  <a:prstClr val="black"/>
                </a:glow>
                <a:outerShdw blurRad="38100" dist="63500" dir="2700000" algn="tl" rotWithShape="0">
                  <a:prstClr val="white">
                    <a:alpha val="6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9304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ja-JP" altLang="en-US" sz="4000" b="1" dirty="0" smtClean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安息</a:t>
            </a:r>
            <a:r>
              <a:rPr lang="en-US" altLang="ja-JP" sz="4000" b="1" dirty="0" smtClean="0">
                <a:solidFill>
                  <a:srgbClr val="FFFF00"/>
                </a:solidFill>
                <a:effectLst>
                  <a:glow rad="127000">
                    <a:srgbClr val="052E65">
                      <a:satMod val="175000"/>
                      <a:alpha val="7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4000" b="1" dirty="0">
              <a:solidFill>
                <a:srgbClr val="FFFF00"/>
              </a:solidFill>
              <a:effectLst>
                <a:glow rad="127000">
                  <a:srgbClr val="052E65">
                    <a:satMod val="175000"/>
                    <a:alpha val="7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3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进</a:t>
            </a:r>
            <a:r>
              <a:rPr lang="zh-CN" altLang="en-US" dirty="0"/>
              <a:t>入安息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8991600" cy="47244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4:3 </a:t>
            </a:r>
            <a:r>
              <a:rPr lang="zh-CN" altLang="en-US" sz="3600" dirty="0" smtClean="0"/>
              <a:t>但</a:t>
            </a:r>
            <a:r>
              <a:rPr lang="zh-CN" altLang="en-US" sz="3600" dirty="0"/>
              <a:t>我们</a:t>
            </a:r>
            <a:r>
              <a:rPr lang="zh-CN" altLang="en-US" sz="3600" u="sng" dirty="0"/>
              <a:t>已经相信的人</a:t>
            </a:r>
            <a:r>
              <a:rPr lang="zh-CN" altLang="en-US" sz="3600" dirty="0"/>
              <a:t>，得以进入那安息，正如神所说，我在怒中起誓说，他们断不可进入我的安息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4:3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which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have believed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do enter into rest, as he said, As I have sworn in my wrath, if they shall enter into my rest: although the works were finished from the foundation of the world.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</a:t>
            </a:r>
            <a:r>
              <a:rPr lang="zh-CN" altLang="en-US" dirty="0" smtClean="0"/>
              <a:t>信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不</a:t>
            </a:r>
            <a:r>
              <a:rPr lang="zh-CN" altLang="en-US" dirty="0"/>
              <a:t>能进入安</a:t>
            </a:r>
            <a:r>
              <a:rPr lang="zh-CN" altLang="en-US" dirty="0" smtClean="0"/>
              <a:t>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3:18 </a:t>
            </a:r>
            <a:r>
              <a:rPr lang="zh-CN" altLang="en-US" sz="3600" dirty="0" smtClean="0"/>
              <a:t>又</a:t>
            </a:r>
            <a:r>
              <a:rPr lang="zh-CN" altLang="en-US" sz="3600" dirty="0"/>
              <a:t>向谁起誓，不容他们进入他的安息</a:t>
            </a:r>
            <a:r>
              <a:rPr lang="zh-CN" altLang="en-US" sz="3600" dirty="0" smtClean="0"/>
              <a:t>呢</a:t>
            </a:r>
            <a:r>
              <a:rPr lang="en-US" altLang="zh-CN" sz="3600" dirty="0" smtClean="0"/>
              <a:t>? </a:t>
            </a:r>
            <a:r>
              <a:rPr lang="zh-CN" altLang="en-US" sz="3600" dirty="0" smtClean="0"/>
              <a:t>岂</a:t>
            </a:r>
            <a:r>
              <a:rPr lang="zh-CN" altLang="en-US" sz="3600" dirty="0"/>
              <a:t>不是向那些</a:t>
            </a:r>
            <a:r>
              <a:rPr lang="zh-CN" altLang="en-US" sz="3600" u="sng" dirty="0"/>
              <a:t>不信从</a:t>
            </a:r>
            <a:r>
              <a:rPr lang="zh-CN" altLang="en-US" sz="3600" dirty="0"/>
              <a:t>的人</a:t>
            </a:r>
            <a:r>
              <a:rPr lang="zh-CN" altLang="en-US" sz="3600" dirty="0" smtClean="0"/>
              <a:t>麽</a:t>
            </a:r>
            <a:r>
              <a:rPr lang="en-US" altLang="zh-CN" sz="3600" dirty="0" smtClean="0"/>
              <a:t>?</a:t>
            </a:r>
          </a:p>
          <a:p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3:19 </a:t>
            </a:r>
            <a:r>
              <a:rPr lang="zh-CN" altLang="en-US" sz="3600" dirty="0" smtClean="0"/>
              <a:t>这</a:t>
            </a:r>
            <a:r>
              <a:rPr lang="zh-CN" altLang="en-US" sz="3600" dirty="0"/>
              <a:t>样看来，他们不能进入安息，是因</a:t>
            </a:r>
            <a:r>
              <a:rPr lang="zh-CN" altLang="en-US" sz="3600" dirty="0" smtClean="0"/>
              <a:t>为</a:t>
            </a:r>
            <a:r>
              <a:rPr lang="zh-CN" altLang="en-US" sz="3600" u="sng" dirty="0" smtClean="0"/>
              <a:t>不</a:t>
            </a:r>
            <a:r>
              <a:rPr lang="zh-CN" altLang="en-US" sz="3600" u="sng" dirty="0"/>
              <a:t>信的缘故</a:t>
            </a:r>
            <a:r>
              <a:rPr lang="zh-CN" altLang="en-US" sz="3600" dirty="0"/>
              <a:t>了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3:18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to whom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sware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he that they should not enter into his rest, but to them that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believed not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3:19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see that they could not enter in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because of unbelief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不信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/>
              <a:t>不能进入安息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4:6 </a:t>
            </a:r>
            <a:r>
              <a:rPr lang="zh-CN" altLang="en-US" sz="3600" dirty="0" smtClean="0"/>
              <a:t>既</a:t>
            </a:r>
            <a:r>
              <a:rPr lang="zh-CN" altLang="en-US" sz="3600" dirty="0"/>
              <a:t>有必进安息的人，那先前听见福音的，因为</a:t>
            </a:r>
            <a:r>
              <a:rPr lang="zh-CN" altLang="en-US" sz="3600" u="sng" dirty="0"/>
              <a:t>不信从</a:t>
            </a:r>
            <a:r>
              <a:rPr lang="zh-CN" altLang="en-US" sz="3600" dirty="0"/>
              <a:t>，不得进去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4:6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Seeing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therefore it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remaineth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that some must enter therein, and they to whom it was first preached entered not in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because of unbelief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3600" dirty="0" smtClean="0"/>
          </a:p>
          <a:p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25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</a:t>
            </a:r>
            <a:r>
              <a:rPr lang="zh-CN" altLang="en-US" dirty="0" smtClean="0"/>
              <a:t>信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道</a:t>
            </a:r>
            <a:r>
              <a:rPr lang="zh-CN" altLang="en-US" dirty="0"/>
              <a:t>与他们无益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8991600" cy="47244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4:2 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为有福音传给我们，像传给他们一样。只是所听见的道与他们无益，因为他们</a:t>
            </a:r>
            <a:r>
              <a:rPr lang="zh-CN" altLang="en-US" sz="3600" u="sng" dirty="0"/>
              <a:t>没有信心与所听见的道调和</a:t>
            </a:r>
            <a:r>
              <a:rPr lang="zh-CN" altLang="en-US" sz="3600" dirty="0" smtClean="0"/>
              <a:t>。</a:t>
            </a:r>
            <a:endParaRPr lang="en-US" altLang="zh-CN" sz="3400" dirty="0" smtClean="0"/>
          </a:p>
          <a:p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4:2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unto us was the gospel preached, as well as unto them: but the word preached did not profit them,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not being mixed with faith in them that heard it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不信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跌</a:t>
            </a:r>
            <a:r>
              <a:rPr lang="zh-CN" altLang="en-US" dirty="0"/>
              <a:t>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4:11 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以我们务必竭力进入那安息，免得</a:t>
            </a:r>
            <a:r>
              <a:rPr lang="zh-CN" altLang="en-US" sz="3600" dirty="0" smtClean="0"/>
              <a:t>有人</a:t>
            </a:r>
            <a:r>
              <a:rPr lang="zh-CN" altLang="en-US" sz="3600" dirty="0"/>
              <a:t>学那</a:t>
            </a:r>
            <a:r>
              <a:rPr lang="zh-CN" altLang="en-US" sz="3600" u="sng" dirty="0"/>
              <a:t>不信从</a:t>
            </a:r>
            <a:r>
              <a:rPr lang="zh-CN" altLang="en-US" sz="3600" dirty="0"/>
              <a:t>的样子跌倒了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4:11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therefore to enter into that rest, lest any man fall after the same example of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unbelief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68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不信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把</a:t>
            </a:r>
            <a:r>
              <a:rPr lang="zh-CN" altLang="en-US" dirty="0"/>
              <a:t>永生神离</a:t>
            </a:r>
            <a:r>
              <a:rPr lang="zh-CN" altLang="en-US" dirty="0" smtClean="0"/>
              <a:t>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3:12 </a:t>
            </a:r>
            <a:r>
              <a:rPr lang="zh-CN" altLang="en-US" sz="3600" dirty="0" smtClean="0"/>
              <a:t>弟</a:t>
            </a:r>
            <a:r>
              <a:rPr lang="zh-CN" altLang="en-US" sz="3600" dirty="0"/>
              <a:t>兄们，你们要谨慎，免得你们中间，或有人</a:t>
            </a:r>
            <a:r>
              <a:rPr lang="zh-CN" altLang="en-US" sz="3600" u="sng" dirty="0"/>
              <a:t>存着不信的恶</a:t>
            </a:r>
            <a:r>
              <a:rPr lang="zh-CN" altLang="en-US" sz="3600" u="sng" dirty="0" smtClean="0"/>
              <a:t>心</a:t>
            </a:r>
            <a:r>
              <a:rPr lang="zh-CN" altLang="en-US" sz="3600" dirty="0" smtClean="0"/>
              <a:t>，</a:t>
            </a:r>
            <a:r>
              <a:rPr lang="zh-CN" altLang="en-US" sz="3600" dirty="0"/>
              <a:t>把永生神离弃了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3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3:12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heed, brethren, lest there be in any of you an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evil heart of unbelief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in departing from the living God. 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</a:pPr>
            <a:endParaRPr lang="en-US" sz="20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</a:pPr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3:14 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们若</a:t>
            </a:r>
            <a:r>
              <a:rPr lang="zh-CN" altLang="en-US" sz="3600" u="sng" dirty="0"/>
              <a:t>将起初确实的信心，坚持到底</a:t>
            </a:r>
            <a:r>
              <a:rPr lang="zh-CN" altLang="en-US" sz="3600" dirty="0"/>
              <a:t>，就在基督里有分了。 </a:t>
            </a:r>
            <a:endParaRPr lang="en-US" sz="3600" dirty="0"/>
          </a:p>
          <a:p>
            <a:pPr>
              <a:lnSpc>
                <a:spcPct val="93000"/>
              </a:lnSpc>
            </a:pP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are made partakers of Christ, if we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hold the beginning of our confidence </a:t>
            </a:r>
            <a:r>
              <a:rPr lang="en-US" sz="2800" u="sng" spc="0" dirty="0" err="1">
                <a:latin typeface="Calibri" panose="020F0502020204030204" pitchFamily="34" charset="0"/>
                <a:cs typeface="Calibri" panose="020F0502020204030204" pitchFamily="34" charset="0"/>
              </a:rPr>
              <a:t>stedfast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unto the end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5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704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如何能信</a:t>
            </a:r>
            <a:r>
              <a:rPr lang="en-US" altLang="zh-CN" sz="60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9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429000" y="876300"/>
            <a:ext cx="4267200" cy="4038600"/>
          </a:xfrm>
          <a:custGeom>
            <a:avLst/>
            <a:gdLst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77775 w 4870765"/>
              <a:gd name="connsiteY6" fmla="*/ 851026 h 5088048"/>
              <a:gd name="connsiteX7" fmla="*/ 1312753 w 4870765"/>
              <a:gd name="connsiteY7" fmla="*/ 506994 h 5088048"/>
              <a:gd name="connsiteX8" fmla="*/ 1738266 w 4870765"/>
              <a:gd name="connsiteY8" fmla="*/ 23539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25925 w 4870765"/>
              <a:gd name="connsiteY32" fmla="*/ 3630440 h 5088048"/>
              <a:gd name="connsiteX33" fmla="*/ 244444 w 4870765"/>
              <a:gd name="connsiteY33" fmla="*/ 3558012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312753 w 4870765"/>
              <a:gd name="connsiteY7" fmla="*/ 506994 h 5088048"/>
              <a:gd name="connsiteX8" fmla="*/ 1738266 w 4870765"/>
              <a:gd name="connsiteY8" fmla="*/ 23539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25925 w 4870765"/>
              <a:gd name="connsiteY32" fmla="*/ 3630440 h 5088048"/>
              <a:gd name="connsiteX33" fmla="*/ 244444 w 4870765"/>
              <a:gd name="connsiteY33" fmla="*/ 3558012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738266 w 4870765"/>
              <a:gd name="connsiteY8" fmla="*/ 23539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25925 w 4870765"/>
              <a:gd name="connsiteY32" fmla="*/ 3630440 h 5088048"/>
              <a:gd name="connsiteX33" fmla="*/ 244444 w 4870765"/>
              <a:gd name="connsiteY33" fmla="*/ 3558012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25925 w 4870765"/>
              <a:gd name="connsiteY32" fmla="*/ 3630440 h 5088048"/>
              <a:gd name="connsiteX33" fmla="*/ 244444 w 4870765"/>
              <a:gd name="connsiteY33" fmla="*/ 3558012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244444 w 4870765"/>
              <a:gd name="connsiteY33" fmla="*/ 3558012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208230 w 4870765"/>
              <a:gd name="connsiteY34" fmla="*/ 3476531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08230 w 4870765"/>
              <a:gd name="connsiteY35" fmla="*/ 3385996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44444 w 4870765"/>
              <a:gd name="connsiteY36" fmla="*/ 3331676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25925 w 4870765"/>
              <a:gd name="connsiteY29" fmla="*/ 3983525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35390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62550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0325 w 4870765"/>
              <a:gd name="connsiteY23" fmla="*/ 4716856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21394 w 4870765"/>
              <a:gd name="connsiteY22" fmla="*/ 479833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93822 w 4870765"/>
              <a:gd name="connsiteY21" fmla="*/ 5078994 h 5088048"/>
              <a:gd name="connsiteX22" fmla="*/ 1439501 w 4870765"/>
              <a:gd name="connsiteY22" fmla="*/ 477117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502875 w 4870765"/>
              <a:gd name="connsiteY21" fmla="*/ 5069941 h 5088048"/>
              <a:gd name="connsiteX22" fmla="*/ 1439501 w 4870765"/>
              <a:gd name="connsiteY22" fmla="*/ 477117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57608 w 4870765"/>
              <a:gd name="connsiteY21" fmla="*/ 5078995 h 5088048"/>
              <a:gd name="connsiteX22" fmla="*/ 1439501 w 4870765"/>
              <a:gd name="connsiteY22" fmla="*/ 477117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30448 w 4870765"/>
              <a:gd name="connsiteY21" fmla="*/ 5069941 h 5088048"/>
              <a:gd name="connsiteX22" fmla="*/ 1439501 w 4870765"/>
              <a:gd name="connsiteY22" fmla="*/ 477117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8"/>
              <a:gd name="connsiteX1" fmla="*/ 271604 w 4870765"/>
              <a:gd name="connsiteY1" fmla="*/ 2390115 h 5088048"/>
              <a:gd name="connsiteX2" fmla="*/ 543208 w 4870765"/>
              <a:gd name="connsiteY2" fmla="*/ 2082297 h 5088048"/>
              <a:gd name="connsiteX3" fmla="*/ 624690 w 4870765"/>
              <a:gd name="connsiteY3" fmla="*/ 1883121 h 5088048"/>
              <a:gd name="connsiteX4" fmla="*/ 579422 w 4870765"/>
              <a:gd name="connsiteY4" fmla="*/ 1702052 h 5088048"/>
              <a:gd name="connsiteX5" fmla="*/ 706171 w 4870765"/>
              <a:gd name="connsiteY5" fmla="*/ 1348967 h 5088048"/>
              <a:gd name="connsiteX6" fmla="*/ 941561 w 4870765"/>
              <a:gd name="connsiteY6" fmla="*/ 796706 h 5088048"/>
              <a:gd name="connsiteX7" fmla="*/ 1276539 w 4870765"/>
              <a:gd name="connsiteY7" fmla="*/ 452673 h 5088048"/>
              <a:gd name="connsiteX8" fmla="*/ 1665839 w 4870765"/>
              <a:gd name="connsiteY8" fmla="*/ 208230 h 5088048"/>
              <a:gd name="connsiteX9" fmla="*/ 2272420 w 4870765"/>
              <a:gd name="connsiteY9" fmla="*/ 45268 h 5088048"/>
              <a:gd name="connsiteX10" fmla="*/ 2888056 w 4870765"/>
              <a:gd name="connsiteY10" fmla="*/ 0 h 5088048"/>
              <a:gd name="connsiteX11" fmla="*/ 3693814 w 4870765"/>
              <a:gd name="connsiteY11" fmla="*/ 208230 h 5088048"/>
              <a:gd name="connsiteX12" fmla="*/ 4191755 w 4870765"/>
              <a:gd name="connsiteY12" fmla="*/ 488887 h 5088048"/>
              <a:gd name="connsiteX13" fmla="*/ 4608214 w 4870765"/>
              <a:gd name="connsiteY13" fmla="*/ 986828 h 5088048"/>
              <a:gd name="connsiteX14" fmla="*/ 4798337 w 4870765"/>
              <a:gd name="connsiteY14" fmla="*/ 1502876 h 5088048"/>
              <a:gd name="connsiteX15" fmla="*/ 4870765 w 4870765"/>
              <a:gd name="connsiteY15" fmla="*/ 2082297 h 5088048"/>
              <a:gd name="connsiteX16" fmla="*/ 4816444 w 4870765"/>
              <a:gd name="connsiteY16" fmla="*/ 2643612 h 5088048"/>
              <a:gd name="connsiteX17" fmla="*/ 4590107 w 4870765"/>
              <a:gd name="connsiteY17" fmla="*/ 3213980 h 5088048"/>
              <a:gd name="connsiteX18" fmla="*/ 4200808 w 4870765"/>
              <a:gd name="connsiteY18" fmla="*/ 3720975 h 5088048"/>
              <a:gd name="connsiteX19" fmla="*/ 4101220 w 4870765"/>
              <a:gd name="connsiteY19" fmla="*/ 4309450 h 5088048"/>
              <a:gd name="connsiteX20" fmla="*/ 4264183 w 4870765"/>
              <a:gd name="connsiteY20" fmla="*/ 5088048 h 5088048"/>
              <a:gd name="connsiteX21" fmla="*/ 1430448 w 4870765"/>
              <a:gd name="connsiteY21" fmla="*/ 5060888 h 5088048"/>
              <a:gd name="connsiteX22" fmla="*/ 1439501 w 4870765"/>
              <a:gd name="connsiteY22" fmla="*/ 4771177 h 5088048"/>
              <a:gd name="connsiteX23" fmla="*/ 1249379 w 4870765"/>
              <a:gd name="connsiteY23" fmla="*/ 4662535 h 5088048"/>
              <a:gd name="connsiteX24" fmla="*/ 1013989 w 4870765"/>
              <a:gd name="connsiteY24" fmla="*/ 4734963 h 5088048"/>
              <a:gd name="connsiteX25" fmla="*/ 751438 w 4870765"/>
              <a:gd name="connsiteY25" fmla="*/ 4707802 h 5088048"/>
              <a:gd name="connsiteX26" fmla="*/ 479834 w 4870765"/>
              <a:gd name="connsiteY26" fmla="*/ 4644428 h 5088048"/>
              <a:gd name="connsiteX27" fmla="*/ 253497 w 4870765"/>
              <a:gd name="connsiteY27" fmla="*/ 4472412 h 5088048"/>
              <a:gd name="connsiteX28" fmla="*/ 253497 w 4870765"/>
              <a:gd name="connsiteY28" fmla="*/ 4237022 h 5088048"/>
              <a:gd name="connsiteX29" fmla="*/ 344032 w 4870765"/>
              <a:gd name="connsiteY29" fmla="*/ 4037846 h 5088048"/>
              <a:gd name="connsiteX30" fmla="*/ 235390 w 4870765"/>
              <a:gd name="connsiteY30" fmla="*/ 3856777 h 5088048"/>
              <a:gd name="connsiteX31" fmla="*/ 217284 w 4870765"/>
              <a:gd name="connsiteY31" fmla="*/ 3775295 h 5088048"/>
              <a:gd name="connsiteX32" fmla="*/ 316872 w 4870765"/>
              <a:gd name="connsiteY32" fmla="*/ 3657600 h 5088048"/>
              <a:gd name="connsiteX33" fmla="*/ 199176 w 4870765"/>
              <a:gd name="connsiteY33" fmla="*/ 3603279 h 5088048"/>
              <a:gd name="connsiteX34" fmla="*/ 172016 w 4870765"/>
              <a:gd name="connsiteY34" fmla="*/ 3494638 h 5088048"/>
              <a:gd name="connsiteX35" fmla="*/ 217284 w 4870765"/>
              <a:gd name="connsiteY35" fmla="*/ 3422210 h 5088048"/>
              <a:gd name="connsiteX36" fmla="*/ 271605 w 4870765"/>
              <a:gd name="connsiteY36" fmla="*/ 3349783 h 5088048"/>
              <a:gd name="connsiteX37" fmla="*/ 307818 w 4870765"/>
              <a:gd name="connsiteY37" fmla="*/ 3259248 h 5088048"/>
              <a:gd name="connsiteX38" fmla="*/ 307818 w 4870765"/>
              <a:gd name="connsiteY38" fmla="*/ 3177767 h 5088048"/>
              <a:gd name="connsiteX39" fmla="*/ 63375 w 4870765"/>
              <a:gd name="connsiteY39" fmla="*/ 3087232 h 5088048"/>
              <a:gd name="connsiteX40" fmla="*/ 0 w 4870765"/>
              <a:gd name="connsiteY40" fmla="*/ 2969537 h 5088048"/>
              <a:gd name="connsiteX41" fmla="*/ 0 w 4870765"/>
              <a:gd name="connsiteY41" fmla="*/ 2842788 h 5088048"/>
              <a:gd name="connsiteX42" fmla="*/ 45268 w 4870765"/>
              <a:gd name="connsiteY42" fmla="*/ 2706986 h 5088048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00808 w 4870765"/>
              <a:gd name="connsiteY18" fmla="*/ 3720975 h 5088049"/>
              <a:gd name="connsiteX19" fmla="*/ 4101220 w 4870765"/>
              <a:gd name="connsiteY19" fmla="*/ 4309450 h 5088049"/>
              <a:gd name="connsiteX20" fmla="*/ 4264183 w 4870765"/>
              <a:gd name="connsiteY20" fmla="*/ 5088048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01220 w 4870765"/>
              <a:gd name="connsiteY19" fmla="*/ 4309450 h 5088049"/>
              <a:gd name="connsiteX20" fmla="*/ 4264183 w 4870765"/>
              <a:gd name="connsiteY20" fmla="*/ 5088048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33170 w 4870765"/>
              <a:gd name="connsiteY19" fmla="*/ 4400792 h 5088049"/>
              <a:gd name="connsiteX20" fmla="*/ 4264183 w 4870765"/>
              <a:gd name="connsiteY20" fmla="*/ 5088048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264183 w 4870765"/>
              <a:gd name="connsiteY20" fmla="*/ 5088048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70687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65839 w 4870765"/>
              <a:gd name="connsiteY8" fmla="*/ 208230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76539 w 4870765"/>
              <a:gd name="connsiteY7" fmla="*/ 452673 h 5088049"/>
              <a:gd name="connsiteX8" fmla="*/ 1644537 w 4870765"/>
              <a:gd name="connsiteY8" fmla="*/ 162558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941561 w 4870765"/>
              <a:gd name="connsiteY6" fmla="*/ 796706 h 5088049"/>
              <a:gd name="connsiteX7" fmla="*/ 1223288 w 4870765"/>
              <a:gd name="connsiteY7" fmla="*/ 407001 h 5088049"/>
              <a:gd name="connsiteX8" fmla="*/ 1644537 w 4870765"/>
              <a:gd name="connsiteY8" fmla="*/ 162558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856358 w 4870765"/>
              <a:gd name="connsiteY6" fmla="*/ 785289 h 5088049"/>
              <a:gd name="connsiteX7" fmla="*/ 1223288 w 4870765"/>
              <a:gd name="connsiteY7" fmla="*/ 407001 h 5088049"/>
              <a:gd name="connsiteX8" fmla="*/ 1644537 w 4870765"/>
              <a:gd name="connsiteY8" fmla="*/ 162558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856358 w 4870765"/>
              <a:gd name="connsiteY6" fmla="*/ 785289 h 5088049"/>
              <a:gd name="connsiteX7" fmla="*/ 1159385 w 4870765"/>
              <a:gd name="connsiteY7" fmla="*/ 395584 h 5088049"/>
              <a:gd name="connsiteX8" fmla="*/ 1644537 w 4870765"/>
              <a:gd name="connsiteY8" fmla="*/ 162558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856358 w 4870765"/>
              <a:gd name="connsiteY6" fmla="*/ 785289 h 5088049"/>
              <a:gd name="connsiteX7" fmla="*/ 1159385 w 4870765"/>
              <a:gd name="connsiteY7" fmla="*/ 395584 h 5088049"/>
              <a:gd name="connsiteX8" fmla="*/ 1644537 w 4870765"/>
              <a:gd name="connsiteY8" fmla="*/ 116887 h 5088049"/>
              <a:gd name="connsiteX9" fmla="*/ 2272420 w 4870765"/>
              <a:gd name="connsiteY9" fmla="*/ 45268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856358 w 4870765"/>
              <a:gd name="connsiteY6" fmla="*/ 785289 h 5088049"/>
              <a:gd name="connsiteX7" fmla="*/ 1159385 w 4870765"/>
              <a:gd name="connsiteY7" fmla="*/ 395584 h 5088049"/>
              <a:gd name="connsiteX8" fmla="*/ 1644537 w 4870765"/>
              <a:gd name="connsiteY8" fmla="*/ 116887 h 5088049"/>
              <a:gd name="connsiteX9" fmla="*/ 2197867 w 4870765"/>
              <a:gd name="connsiteY9" fmla="*/ 11014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48967 h 5088049"/>
              <a:gd name="connsiteX6" fmla="*/ 813756 w 4870765"/>
              <a:gd name="connsiteY6" fmla="*/ 785289 h 5088049"/>
              <a:gd name="connsiteX7" fmla="*/ 1159385 w 4870765"/>
              <a:gd name="connsiteY7" fmla="*/ 395584 h 5088049"/>
              <a:gd name="connsiteX8" fmla="*/ 1644537 w 4870765"/>
              <a:gd name="connsiteY8" fmla="*/ 116887 h 5088049"/>
              <a:gd name="connsiteX9" fmla="*/ 2197867 w 4870765"/>
              <a:gd name="connsiteY9" fmla="*/ 11014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813756 w 4870765"/>
              <a:gd name="connsiteY6" fmla="*/ 785289 h 5088049"/>
              <a:gd name="connsiteX7" fmla="*/ 1159385 w 4870765"/>
              <a:gd name="connsiteY7" fmla="*/ 395584 h 5088049"/>
              <a:gd name="connsiteX8" fmla="*/ 1644537 w 4870765"/>
              <a:gd name="connsiteY8" fmla="*/ 116887 h 5088049"/>
              <a:gd name="connsiteX9" fmla="*/ 2197867 w 4870765"/>
              <a:gd name="connsiteY9" fmla="*/ 11014 h 5088049"/>
              <a:gd name="connsiteX10" fmla="*/ 2888056 w 4870765"/>
              <a:gd name="connsiteY10" fmla="*/ 0 h 5088049"/>
              <a:gd name="connsiteX11" fmla="*/ 3693814 w 4870765"/>
              <a:gd name="connsiteY11" fmla="*/ 208230 h 5088049"/>
              <a:gd name="connsiteX12" fmla="*/ 4191755 w 4870765"/>
              <a:gd name="connsiteY12" fmla="*/ 488887 h 5088049"/>
              <a:gd name="connsiteX13" fmla="*/ 4608214 w 4870765"/>
              <a:gd name="connsiteY13" fmla="*/ 986828 h 5088049"/>
              <a:gd name="connsiteX14" fmla="*/ 4798337 w 4870765"/>
              <a:gd name="connsiteY14" fmla="*/ 1502876 h 5088049"/>
              <a:gd name="connsiteX15" fmla="*/ 4870765 w 4870765"/>
              <a:gd name="connsiteY15" fmla="*/ 2082297 h 5088049"/>
              <a:gd name="connsiteX16" fmla="*/ 4816444 w 4870765"/>
              <a:gd name="connsiteY16" fmla="*/ 2643612 h 5088049"/>
              <a:gd name="connsiteX17" fmla="*/ 4590107 w 4870765"/>
              <a:gd name="connsiteY17" fmla="*/ 3213980 h 5088049"/>
              <a:gd name="connsiteX18" fmla="*/ 4243409 w 4870765"/>
              <a:gd name="connsiteY18" fmla="*/ 3755228 h 5088049"/>
              <a:gd name="connsiteX19" fmla="*/ 4165122 w 4870765"/>
              <a:gd name="connsiteY19" fmla="*/ 4412209 h 5088049"/>
              <a:gd name="connsiteX20" fmla="*/ 4306785 w 4870765"/>
              <a:gd name="connsiteY20" fmla="*/ 5076630 h 5088049"/>
              <a:gd name="connsiteX21" fmla="*/ 1421395 w 4870765"/>
              <a:gd name="connsiteY21" fmla="*/ 5088049 h 5088049"/>
              <a:gd name="connsiteX22" fmla="*/ 1439501 w 4870765"/>
              <a:gd name="connsiteY22" fmla="*/ 4771177 h 5088049"/>
              <a:gd name="connsiteX23" fmla="*/ 1249379 w 4870765"/>
              <a:gd name="connsiteY23" fmla="*/ 4662535 h 5088049"/>
              <a:gd name="connsiteX24" fmla="*/ 1013989 w 4870765"/>
              <a:gd name="connsiteY24" fmla="*/ 4734963 h 5088049"/>
              <a:gd name="connsiteX25" fmla="*/ 751438 w 4870765"/>
              <a:gd name="connsiteY25" fmla="*/ 4707802 h 5088049"/>
              <a:gd name="connsiteX26" fmla="*/ 479834 w 4870765"/>
              <a:gd name="connsiteY26" fmla="*/ 4644428 h 5088049"/>
              <a:gd name="connsiteX27" fmla="*/ 253497 w 4870765"/>
              <a:gd name="connsiteY27" fmla="*/ 4472412 h 5088049"/>
              <a:gd name="connsiteX28" fmla="*/ 253497 w 4870765"/>
              <a:gd name="connsiteY28" fmla="*/ 4237022 h 5088049"/>
              <a:gd name="connsiteX29" fmla="*/ 344032 w 4870765"/>
              <a:gd name="connsiteY29" fmla="*/ 4037846 h 5088049"/>
              <a:gd name="connsiteX30" fmla="*/ 235390 w 4870765"/>
              <a:gd name="connsiteY30" fmla="*/ 3856777 h 5088049"/>
              <a:gd name="connsiteX31" fmla="*/ 217284 w 4870765"/>
              <a:gd name="connsiteY31" fmla="*/ 3775295 h 5088049"/>
              <a:gd name="connsiteX32" fmla="*/ 316872 w 4870765"/>
              <a:gd name="connsiteY32" fmla="*/ 3657600 h 5088049"/>
              <a:gd name="connsiteX33" fmla="*/ 199176 w 4870765"/>
              <a:gd name="connsiteY33" fmla="*/ 3603279 h 5088049"/>
              <a:gd name="connsiteX34" fmla="*/ 172016 w 4870765"/>
              <a:gd name="connsiteY34" fmla="*/ 3494638 h 5088049"/>
              <a:gd name="connsiteX35" fmla="*/ 217284 w 4870765"/>
              <a:gd name="connsiteY35" fmla="*/ 3422210 h 5088049"/>
              <a:gd name="connsiteX36" fmla="*/ 271605 w 4870765"/>
              <a:gd name="connsiteY36" fmla="*/ 3349783 h 5088049"/>
              <a:gd name="connsiteX37" fmla="*/ 307818 w 4870765"/>
              <a:gd name="connsiteY37" fmla="*/ 3259248 h 5088049"/>
              <a:gd name="connsiteX38" fmla="*/ 307818 w 4870765"/>
              <a:gd name="connsiteY38" fmla="*/ 3177767 h 5088049"/>
              <a:gd name="connsiteX39" fmla="*/ 63375 w 4870765"/>
              <a:gd name="connsiteY39" fmla="*/ 3087232 h 5088049"/>
              <a:gd name="connsiteX40" fmla="*/ 0 w 4870765"/>
              <a:gd name="connsiteY40" fmla="*/ 2969537 h 5088049"/>
              <a:gd name="connsiteX41" fmla="*/ 0 w 4870765"/>
              <a:gd name="connsiteY41" fmla="*/ 2842788 h 5088049"/>
              <a:gd name="connsiteX42" fmla="*/ 45268 w 4870765"/>
              <a:gd name="connsiteY42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813756 w 4870765"/>
              <a:gd name="connsiteY6" fmla="*/ 785289 h 5088049"/>
              <a:gd name="connsiteX7" fmla="*/ 750850 w 4870765"/>
              <a:gd name="connsiteY7" fmla="*/ 1140349 h 5088049"/>
              <a:gd name="connsiteX8" fmla="*/ 1159385 w 4870765"/>
              <a:gd name="connsiteY8" fmla="*/ 395584 h 5088049"/>
              <a:gd name="connsiteX9" fmla="*/ 1644537 w 4870765"/>
              <a:gd name="connsiteY9" fmla="*/ 116887 h 5088049"/>
              <a:gd name="connsiteX10" fmla="*/ 2197867 w 4870765"/>
              <a:gd name="connsiteY10" fmla="*/ 11014 h 5088049"/>
              <a:gd name="connsiteX11" fmla="*/ 2888056 w 4870765"/>
              <a:gd name="connsiteY11" fmla="*/ 0 h 5088049"/>
              <a:gd name="connsiteX12" fmla="*/ 3693814 w 4870765"/>
              <a:gd name="connsiteY12" fmla="*/ 208230 h 5088049"/>
              <a:gd name="connsiteX13" fmla="*/ 4191755 w 4870765"/>
              <a:gd name="connsiteY13" fmla="*/ 488887 h 5088049"/>
              <a:gd name="connsiteX14" fmla="*/ 4608214 w 4870765"/>
              <a:gd name="connsiteY14" fmla="*/ 986828 h 5088049"/>
              <a:gd name="connsiteX15" fmla="*/ 4798337 w 4870765"/>
              <a:gd name="connsiteY15" fmla="*/ 1502876 h 5088049"/>
              <a:gd name="connsiteX16" fmla="*/ 4870765 w 4870765"/>
              <a:gd name="connsiteY16" fmla="*/ 2082297 h 5088049"/>
              <a:gd name="connsiteX17" fmla="*/ 4816444 w 4870765"/>
              <a:gd name="connsiteY17" fmla="*/ 2643612 h 5088049"/>
              <a:gd name="connsiteX18" fmla="*/ 4590107 w 4870765"/>
              <a:gd name="connsiteY18" fmla="*/ 3213980 h 5088049"/>
              <a:gd name="connsiteX19" fmla="*/ 4243409 w 4870765"/>
              <a:gd name="connsiteY19" fmla="*/ 3755228 h 5088049"/>
              <a:gd name="connsiteX20" fmla="*/ 4165122 w 4870765"/>
              <a:gd name="connsiteY20" fmla="*/ 4412209 h 5088049"/>
              <a:gd name="connsiteX21" fmla="*/ 4306785 w 4870765"/>
              <a:gd name="connsiteY21" fmla="*/ 5076630 h 5088049"/>
              <a:gd name="connsiteX22" fmla="*/ 1421395 w 4870765"/>
              <a:gd name="connsiteY22" fmla="*/ 5088049 h 5088049"/>
              <a:gd name="connsiteX23" fmla="*/ 1439501 w 4870765"/>
              <a:gd name="connsiteY23" fmla="*/ 4771177 h 5088049"/>
              <a:gd name="connsiteX24" fmla="*/ 1249379 w 4870765"/>
              <a:gd name="connsiteY24" fmla="*/ 4662535 h 5088049"/>
              <a:gd name="connsiteX25" fmla="*/ 1013989 w 4870765"/>
              <a:gd name="connsiteY25" fmla="*/ 4734963 h 5088049"/>
              <a:gd name="connsiteX26" fmla="*/ 751438 w 4870765"/>
              <a:gd name="connsiteY26" fmla="*/ 4707802 h 5088049"/>
              <a:gd name="connsiteX27" fmla="*/ 479834 w 4870765"/>
              <a:gd name="connsiteY27" fmla="*/ 4644428 h 5088049"/>
              <a:gd name="connsiteX28" fmla="*/ 253497 w 4870765"/>
              <a:gd name="connsiteY28" fmla="*/ 4472412 h 5088049"/>
              <a:gd name="connsiteX29" fmla="*/ 253497 w 4870765"/>
              <a:gd name="connsiteY29" fmla="*/ 4237022 h 5088049"/>
              <a:gd name="connsiteX30" fmla="*/ 344032 w 4870765"/>
              <a:gd name="connsiteY30" fmla="*/ 4037846 h 5088049"/>
              <a:gd name="connsiteX31" fmla="*/ 235390 w 4870765"/>
              <a:gd name="connsiteY31" fmla="*/ 3856777 h 5088049"/>
              <a:gd name="connsiteX32" fmla="*/ 217284 w 4870765"/>
              <a:gd name="connsiteY32" fmla="*/ 3775295 h 5088049"/>
              <a:gd name="connsiteX33" fmla="*/ 316872 w 4870765"/>
              <a:gd name="connsiteY33" fmla="*/ 3657600 h 5088049"/>
              <a:gd name="connsiteX34" fmla="*/ 199176 w 4870765"/>
              <a:gd name="connsiteY34" fmla="*/ 3603279 h 5088049"/>
              <a:gd name="connsiteX35" fmla="*/ 172016 w 4870765"/>
              <a:gd name="connsiteY35" fmla="*/ 3494638 h 5088049"/>
              <a:gd name="connsiteX36" fmla="*/ 217284 w 4870765"/>
              <a:gd name="connsiteY36" fmla="*/ 3422210 h 5088049"/>
              <a:gd name="connsiteX37" fmla="*/ 271605 w 4870765"/>
              <a:gd name="connsiteY37" fmla="*/ 3349783 h 5088049"/>
              <a:gd name="connsiteX38" fmla="*/ 307818 w 4870765"/>
              <a:gd name="connsiteY38" fmla="*/ 3259248 h 5088049"/>
              <a:gd name="connsiteX39" fmla="*/ 307818 w 4870765"/>
              <a:gd name="connsiteY39" fmla="*/ 3177767 h 5088049"/>
              <a:gd name="connsiteX40" fmla="*/ 63375 w 4870765"/>
              <a:gd name="connsiteY40" fmla="*/ 3087232 h 5088049"/>
              <a:gd name="connsiteX41" fmla="*/ 0 w 4870765"/>
              <a:gd name="connsiteY41" fmla="*/ 2969537 h 5088049"/>
              <a:gd name="connsiteX42" fmla="*/ 0 w 4870765"/>
              <a:gd name="connsiteY42" fmla="*/ 2842788 h 5088049"/>
              <a:gd name="connsiteX43" fmla="*/ 45268 w 4870765"/>
              <a:gd name="connsiteY43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813756 w 4870765"/>
              <a:gd name="connsiteY6" fmla="*/ 785289 h 5088049"/>
              <a:gd name="connsiteX7" fmla="*/ 665647 w 4870765"/>
              <a:gd name="connsiteY7" fmla="*/ 1128931 h 5088049"/>
              <a:gd name="connsiteX8" fmla="*/ 1159385 w 4870765"/>
              <a:gd name="connsiteY8" fmla="*/ 395584 h 5088049"/>
              <a:gd name="connsiteX9" fmla="*/ 1644537 w 4870765"/>
              <a:gd name="connsiteY9" fmla="*/ 116887 h 5088049"/>
              <a:gd name="connsiteX10" fmla="*/ 2197867 w 4870765"/>
              <a:gd name="connsiteY10" fmla="*/ 11014 h 5088049"/>
              <a:gd name="connsiteX11" fmla="*/ 2888056 w 4870765"/>
              <a:gd name="connsiteY11" fmla="*/ 0 h 5088049"/>
              <a:gd name="connsiteX12" fmla="*/ 3693814 w 4870765"/>
              <a:gd name="connsiteY12" fmla="*/ 208230 h 5088049"/>
              <a:gd name="connsiteX13" fmla="*/ 4191755 w 4870765"/>
              <a:gd name="connsiteY13" fmla="*/ 488887 h 5088049"/>
              <a:gd name="connsiteX14" fmla="*/ 4608214 w 4870765"/>
              <a:gd name="connsiteY14" fmla="*/ 986828 h 5088049"/>
              <a:gd name="connsiteX15" fmla="*/ 4798337 w 4870765"/>
              <a:gd name="connsiteY15" fmla="*/ 1502876 h 5088049"/>
              <a:gd name="connsiteX16" fmla="*/ 4870765 w 4870765"/>
              <a:gd name="connsiteY16" fmla="*/ 2082297 h 5088049"/>
              <a:gd name="connsiteX17" fmla="*/ 4816444 w 4870765"/>
              <a:gd name="connsiteY17" fmla="*/ 2643612 h 5088049"/>
              <a:gd name="connsiteX18" fmla="*/ 4590107 w 4870765"/>
              <a:gd name="connsiteY18" fmla="*/ 3213980 h 5088049"/>
              <a:gd name="connsiteX19" fmla="*/ 4243409 w 4870765"/>
              <a:gd name="connsiteY19" fmla="*/ 3755228 h 5088049"/>
              <a:gd name="connsiteX20" fmla="*/ 4165122 w 4870765"/>
              <a:gd name="connsiteY20" fmla="*/ 4412209 h 5088049"/>
              <a:gd name="connsiteX21" fmla="*/ 4306785 w 4870765"/>
              <a:gd name="connsiteY21" fmla="*/ 5076630 h 5088049"/>
              <a:gd name="connsiteX22" fmla="*/ 1421395 w 4870765"/>
              <a:gd name="connsiteY22" fmla="*/ 5088049 h 5088049"/>
              <a:gd name="connsiteX23" fmla="*/ 1439501 w 4870765"/>
              <a:gd name="connsiteY23" fmla="*/ 4771177 h 5088049"/>
              <a:gd name="connsiteX24" fmla="*/ 1249379 w 4870765"/>
              <a:gd name="connsiteY24" fmla="*/ 4662535 h 5088049"/>
              <a:gd name="connsiteX25" fmla="*/ 1013989 w 4870765"/>
              <a:gd name="connsiteY25" fmla="*/ 4734963 h 5088049"/>
              <a:gd name="connsiteX26" fmla="*/ 751438 w 4870765"/>
              <a:gd name="connsiteY26" fmla="*/ 4707802 h 5088049"/>
              <a:gd name="connsiteX27" fmla="*/ 479834 w 4870765"/>
              <a:gd name="connsiteY27" fmla="*/ 4644428 h 5088049"/>
              <a:gd name="connsiteX28" fmla="*/ 253497 w 4870765"/>
              <a:gd name="connsiteY28" fmla="*/ 4472412 h 5088049"/>
              <a:gd name="connsiteX29" fmla="*/ 253497 w 4870765"/>
              <a:gd name="connsiteY29" fmla="*/ 4237022 h 5088049"/>
              <a:gd name="connsiteX30" fmla="*/ 344032 w 4870765"/>
              <a:gd name="connsiteY30" fmla="*/ 4037846 h 5088049"/>
              <a:gd name="connsiteX31" fmla="*/ 235390 w 4870765"/>
              <a:gd name="connsiteY31" fmla="*/ 3856777 h 5088049"/>
              <a:gd name="connsiteX32" fmla="*/ 217284 w 4870765"/>
              <a:gd name="connsiteY32" fmla="*/ 3775295 h 5088049"/>
              <a:gd name="connsiteX33" fmla="*/ 316872 w 4870765"/>
              <a:gd name="connsiteY33" fmla="*/ 3657600 h 5088049"/>
              <a:gd name="connsiteX34" fmla="*/ 199176 w 4870765"/>
              <a:gd name="connsiteY34" fmla="*/ 3603279 h 5088049"/>
              <a:gd name="connsiteX35" fmla="*/ 172016 w 4870765"/>
              <a:gd name="connsiteY35" fmla="*/ 3494638 h 5088049"/>
              <a:gd name="connsiteX36" fmla="*/ 217284 w 4870765"/>
              <a:gd name="connsiteY36" fmla="*/ 3422210 h 5088049"/>
              <a:gd name="connsiteX37" fmla="*/ 271605 w 4870765"/>
              <a:gd name="connsiteY37" fmla="*/ 3349783 h 5088049"/>
              <a:gd name="connsiteX38" fmla="*/ 307818 w 4870765"/>
              <a:gd name="connsiteY38" fmla="*/ 3259248 h 5088049"/>
              <a:gd name="connsiteX39" fmla="*/ 307818 w 4870765"/>
              <a:gd name="connsiteY39" fmla="*/ 3177767 h 5088049"/>
              <a:gd name="connsiteX40" fmla="*/ 63375 w 4870765"/>
              <a:gd name="connsiteY40" fmla="*/ 3087232 h 5088049"/>
              <a:gd name="connsiteX41" fmla="*/ 0 w 4870765"/>
              <a:gd name="connsiteY41" fmla="*/ 2969537 h 5088049"/>
              <a:gd name="connsiteX42" fmla="*/ 0 w 4870765"/>
              <a:gd name="connsiteY42" fmla="*/ 2842788 h 5088049"/>
              <a:gd name="connsiteX43" fmla="*/ 45268 w 4870765"/>
              <a:gd name="connsiteY43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813756 w 4870765"/>
              <a:gd name="connsiteY6" fmla="*/ 785289 h 5088049"/>
              <a:gd name="connsiteX7" fmla="*/ 612396 w 4870765"/>
              <a:gd name="connsiteY7" fmla="*/ 615130 h 5088049"/>
              <a:gd name="connsiteX8" fmla="*/ 1159385 w 4870765"/>
              <a:gd name="connsiteY8" fmla="*/ 395584 h 5088049"/>
              <a:gd name="connsiteX9" fmla="*/ 1644537 w 4870765"/>
              <a:gd name="connsiteY9" fmla="*/ 116887 h 5088049"/>
              <a:gd name="connsiteX10" fmla="*/ 2197867 w 4870765"/>
              <a:gd name="connsiteY10" fmla="*/ 11014 h 5088049"/>
              <a:gd name="connsiteX11" fmla="*/ 2888056 w 4870765"/>
              <a:gd name="connsiteY11" fmla="*/ 0 h 5088049"/>
              <a:gd name="connsiteX12" fmla="*/ 3693814 w 4870765"/>
              <a:gd name="connsiteY12" fmla="*/ 208230 h 5088049"/>
              <a:gd name="connsiteX13" fmla="*/ 4191755 w 4870765"/>
              <a:gd name="connsiteY13" fmla="*/ 488887 h 5088049"/>
              <a:gd name="connsiteX14" fmla="*/ 4608214 w 4870765"/>
              <a:gd name="connsiteY14" fmla="*/ 986828 h 5088049"/>
              <a:gd name="connsiteX15" fmla="*/ 4798337 w 4870765"/>
              <a:gd name="connsiteY15" fmla="*/ 1502876 h 5088049"/>
              <a:gd name="connsiteX16" fmla="*/ 4870765 w 4870765"/>
              <a:gd name="connsiteY16" fmla="*/ 2082297 h 5088049"/>
              <a:gd name="connsiteX17" fmla="*/ 4816444 w 4870765"/>
              <a:gd name="connsiteY17" fmla="*/ 2643612 h 5088049"/>
              <a:gd name="connsiteX18" fmla="*/ 4590107 w 4870765"/>
              <a:gd name="connsiteY18" fmla="*/ 3213980 h 5088049"/>
              <a:gd name="connsiteX19" fmla="*/ 4243409 w 4870765"/>
              <a:gd name="connsiteY19" fmla="*/ 3755228 h 5088049"/>
              <a:gd name="connsiteX20" fmla="*/ 4165122 w 4870765"/>
              <a:gd name="connsiteY20" fmla="*/ 4412209 h 5088049"/>
              <a:gd name="connsiteX21" fmla="*/ 4306785 w 4870765"/>
              <a:gd name="connsiteY21" fmla="*/ 5076630 h 5088049"/>
              <a:gd name="connsiteX22" fmla="*/ 1421395 w 4870765"/>
              <a:gd name="connsiteY22" fmla="*/ 5088049 h 5088049"/>
              <a:gd name="connsiteX23" fmla="*/ 1439501 w 4870765"/>
              <a:gd name="connsiteY23" fmla="*/ 4771177 h 5088049"/>
              <a:gd name="connsiteX24" fmla="*/ 1249379 w 4870765"/>
              <a:gd name="connsiteY24" fmla="*/ 4662535 h 5088049"/>
              <a:gd name="connsiteX25" fmla="*/ 1013989 w 4870765"/>
              <a:gd name="connsiteY25" fmla="*/ 4734963 h 5088049"/>
              <a:gd name="connsiteX26" fmla="*/ 751438 w 4870765"/>
              <a:gd name="connsiteY26" fmla="*/ 4707802 h 5088049"/>
              <a:gd name="connsiteX27" fmla="*/ 479834 w 4870765"/>
              <a:gd name="connsiteY27" fmla="*/ 4644428 h 5088049"/>
              <a:gd name="connsiteX28" fmla="*/ 253497 w 4870765"/>
              <a:gd name="connsiteY28" fmla="*/ 4472412 h 5088049"/>
              <a:gd name="connsiteX29" fmla="*/ 253497 w 4870765"/>
              <a:gd name="connsiteY29" fmla="*/ 4237022 h 5088049"/>
              <a:gd name="connsiteX30" fmla="*/ 344032 w 4870765"/>
              <a:gd name="connsiteY30" fmla="*/ 4037846 h 5088049"/>
              <a:gd name="connsiteX31" fmla="*/ 235390 w 4870765"/>
              <a:gd name="connsiteY31" fmla="*/ 3856777 h 5088049"/>
              <a:gd name="connsiteX32" fmla="*/ 217284 w 4870765"/>
              <a:gd name="connsiteY32" fmla="*/ 3775295 h 5088049"/>
              <a:gd name="connsiteX33" fmla="*/ 316872 w 4870765"/>
              <a:gd name="connsiteY33" fmla="*/ 3657600 h 5088049"/>
              <a:gd name="connsiteX34" fmla="*/ 199176 w 4870765"/>
              <a:gd name="connsiteY34" fmla="*/ 3603279 h 5088049"/>
              <a:gd name="connsiteX35" fmla="*/ 172016 w 4870765"/>
              <a:gd name="connsiteY35" fmla="*/ 3494638 h 5088049"/>
              <a:gd name="connsiteX36" fmla="*/ 217284 w 4870765"/>
              <a:gd name="connsiteY36" fmla="*/ 3422210 h 5088049"/>
              <a:gd name="connsiteX37" fmla="*/ 271605 w 4870765"/>
              <a:gd name="connsiteY37" fmla="*/ 3349783 h 5088049"/>
              <a:gd name="connsiteX38" fmla="*/ 307818 w 4870765"/>
              <a:gd name="connsiteY38" fmla="*/ 3259248 h 5088049"/>
              <a:gd name="connsiteX39" fmla="*/ 307818 w 4870765"/>
              <a:gd name="connsiteY39" fmla="*/ 3177767 h 5088049"/>
              <a:gd name="connsiteX40" fmla="*/ 63375 w 4870765"/>
              <a:gd name="connsiteY40" fmla="*/ 3087232 h 5088049"/>
              <a:gd name="connsiteX41" fmla="*/ 0 w 4870765"/>
              <a:gd name="connsiteY41" fmla="*/ 2969537 h 5088049"/>
              <a:gd name="connsiteX42" fmla="*/ 0 w 4870765"/>
              <a:gd name="connsiteY42" fmla="*/ 2842788 h 5088049"/>
              <a:gd name="connsiteX43" fmla="*/ 45268 w 4870765"/>
              <a:gd name="connsiteY43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18899 w 4870765"/>
              <a:gd name="connsiteY6" fmla="*/ 991918 h 5088049"/>
              <a:gd name="connsiteX7" fmla="*/ 813756 w 4870765"/>
              <a:gd name="connsiteY7" fmla="*/ 785289 h 5088049"/>
              <a:gd name="connsiteX8" fmla="*/ 612396 w 4870765"/>
              <a:gd name="connsiteY8" fmla="*/ 615130 h 5088049"/>
              <a:gd name="connsiteX9" fmla="*/ 1159385 w 4870765"/>
              <a:gd name="connsiteY9" fmla="*/ 395584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18899 w 4870765"/>
              <a:gd name="connsiteY6" fmla="*/ 991918 h 5088049"/>
              <a:gd name="connsiteX7" fmla="*/ 813756 w 4870765"/>
              <a:gd name="connsiteY7" fmla="*/ 785289 h 5088049"/>
              <a:gd name="connsiteX8" fmla="*/ 814753 w 4870765"/>
              <a:gd name="connsiteY8" fmla="*/ 660801 h 5088049"/>
              <a:gd name="connsiteX9" fmla="*/ 1159385 w 4870765"/>
              <a:gd name="connsiteY9" fmla="*/ 395584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18899 w 4870765"/>
              <a:gd name="connsiteY6" fmla="*/ 991918 h 5088049"/>
              <a:gd name="connsiteX7" fmla="*/ 739204 w 4870765"/>
              <a:gd name="connsiteY7" fmla="*/ 808124 h 5088049"/>
              <a:gd name="connsiteX8" fmla="*/ 814753 w 4870765"/>
              <a:gd name="connsiteY8" fmla="*/ 660801 h 5088049"/>
              <a:gd name="connsiteX9" fmla="*/ 1159385 w 4870765"/>
              <a:gd name="connsiteY9" fmla="*/ 395584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814753 w 4870765"/>
              <a:gd name="connsiteY8" fmla="*/ 660801 h 5088049"/>
              <a:gd name="connsiteX9" fmla="*/ 1159385 w 4870765"/>
              <a:gd name="connsiteY9" fmla="*/ 395584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59385 w 4870765"/>
              <a:gd name="connsiteY9" fmla="*/ 395584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16783 w 4870765"/>
              <a:gd name="connsiteY9" fmla="*/ 304241 h 5088049"/>
              <a:gd name="connsiteX10" fmla="*/ 1644537 w 4870765"/>
              <a:gd name="connsiteY10" fmla="*/ 116887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16783 w 4870765"/>
              <a:gd name="connsiteY9" fmla="*/ 304241 h 5088049"/>
              <a:gd name="connsiteX10" fmla="*/ 1580635 w 4870765"/>
              <a:gd name="connsiteY10" fmla="*/ 71215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16783 w 4870765"/>
              <a:gd name="connsiteY9" fmla="*/ 304241 h 5088049"/>
              <a:gd name="connsiteX10" fmla="*/ 1580635 w 4870765"/>
              <a:gd name="connsiteY10" fmla="*/ 139722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16783 w 4870765"/>
              <a:gd name="connsiteY9" fmla="*/ 304241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59385 w 4870765"/>
              <a:gd name="connsiteY9" fmla="*/ 327078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603712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39204 w 4870765"/>
              <a:gd name="connsiteY7" fmla="*/ 808124 h 5088049"/>
              <a:gd name="connsiteX8" fmla="*/ 92125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813756 w 4870765"/>
              <a:gd name="connsiteY7" fmla="*/ 796706 h 5088049"/>
              <a:gd name="connsiteX8" fmla="*/ 92125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708249 w 4870765"/>
              <a:gd name="connsiteY6" fmla="*/ 1128931 h 5088049"/>
              <a:gd name="connsiteX7" fmla="*/ 760505 w 4870765"/>
              <a:gd name="connsiteY7" fmla="*/ 796706 h 5088049"/>
              <a:gd name="connsiteX8" fmla="*/ 92125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676298 w 4870765"/>
              <a:gd name="connsiteY6" fmla="*/ 1117514 h 5088049"/>
              <a:gd name="connsiteX7" fmla="*/ 760505 w 4870765"/>
              <a:gd name="connsiteY7" fmla="*/ 796706 h 5088049"/>
              <a:gd name="connsiteX8" fmla="*/ 92125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676298 w 4870765"/>
              <a:gd name="connsiteY6" fmla="*/ 1117514 h 5088049"/>
              <a:gd name="connsiteX7" fmla="*/ 760505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676298 w 4870765"/>
              <a:gd name="connsiteY6" fmla="*/ 1117514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706171 w 4870765"/>
              <a:gd name="connsiteY5" fmla="*/ 1394638 h 5088049"/>
              <a:gd name="connsiteX6" fmla="*/ 633696 w 4870765"/>
              <a:gd name="connsiteY6" fmla="*/ 1083260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79422 w 4870765"/>
              <a:gd name="connsiteY4" fmla="*/ 1702052 h 5088049"/>
              <a:gd name="connsiteX5" fmla="*/ 642268 w 4870765"/>
              <a:gd name="connsiteY5" fmla="*/ 1394638 h 5088049"/>
              <a:gd name="connsiteX6" fmla="*/ 633696 w 4870765"/>
              <a:gd name="connsiteY6" fmla="*/ 1083260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04869 w 4870765"/>
              <a:gd name="connsiteY4" fmla="*/ 1565039 h 5088049"/>
              <a:gd name="connsiteX5" fmla="*/ 642268 w 4870765"/>
              <a:gd name="connsiteY5" fmla="*/ 1394638 h 5088049"/>
              <a:gd name="connsiteX6" fmla="*/ 633696 w 4870765"/>
              <a:gd name="connsiteY6" fmla="*/ 1083260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04869 w 4870765"/>
              <a:gd name="connsiteY4" fmla="*/ 1565039 h 5088049"/>
              <a:gd name="connsiteX5" fmla="*/ 546414 w 4870765"/>
              <a:gd name="connsiteY5" fmla="*/ 1337549 h 5088049"/>
              <a:gd name="connsiteX6" fmla="*/ 633696 w 4870765"/>
              <a:gd name="connsiteY6" fmla="*/ 1083260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04869 w 4870765"/>
              <a:gd name="connsiteY4" fmla="*/ 1565039 h 5088049"/>
              <a:gd name="connsiteX5" fmla="*/ 546414 w 4870765"/>
              <a:gd name="connsiteY5" fmla="*/ 133754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04869 w 4870765"/>
              <a:gd name="connsiteY4" fmla="*/ 1565039 h 5088049"/>
              <a:gd name="connsiteX5" fmla="*/ 525114 w 4870765"/>
              <a:gd name="connsiteY5" fmla="*/ 1280461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624690 w 4870765"/>
              <a:gd name="connsiteY3" fmla="*/ 1883121 h 5088049"/>
              <a:gd name="connsiteX4" fmla="*/ 504869 w 4870765"/>
              <a:gd name="connsiteY4" fmla="*/ 1565039 h 5088049"/>
              <a:gd name="connsiteX5" fmla="*/ 535764 w 4870765"/>
              <a:gd name="connsiteY5" fmla="*/ 129187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571438 w 4870765"/>
              <a:gd name="connsiteY3" fmla="*/ 1848868 h 5088049"/>
              <a:gd name="connsiteX4" fmla="*/ 504869 w 4870765"/>
              <a:gd name="connsiteY4" fmla="*/ 1565039 h 5088049"/>
              <a:gd name="connsiteX5" fmla="*/ 535764 w 4870765"/>
              <a:gd name="connsiteY5" fmla="*/ 129187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43208 w 4870765"/>
              <a:gd name="connsiteY2" fmla="*/ 2082297 h 5088049"/>
              <a:gd name="connsiteX3" fmla="*/ 592739 w 4870765"/>
              <a:gd name="connsiteY3" fmla="*/ 1826032 h 5088049"/>
              <a:gd name="connsiteX4" fmla="*/ 504869 w 4870765"/>
              <a:gd name="connsiteY4" fmla="*/ 1565039 h 5088049"/>
              <a:gd name="connsiteX5" fmla="*/ 535764 w 4870765"/>
              <a:gd name="connsiteY5" fmla="*/ 129187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00606 w 4870765"/>
              <a:gd name="connsiteY2" fmla="*/ 2082296 h 5088049"/>
              <a:gd name="connsiteX3" fmla="*/ 592739 w 4870765"/>
              <a:gd name="connsiteY3" fmla="*/ 1826032 h 5088049"/>
              <a:gd name="connsiteX4" fmla="*/ 504869 w 4870765"/>
              <a:gd name="connsiteY4" fmla="*/ 1565039 h 5088049"/>
              <a:gd name="connsiteX5" fmla="*/ 535764 w 4870765"/>
              <a:gd name="connsiteY5" fmla="*/ 129187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  <a:gd name="connsiteX0" fmla="*/ 45268 w 4870765"/>
              <a:gd name="connsiteY0" fmla="*/ 2706986 h 5088049"/>
              <a:gd name="connsiteX1" fmla="*/ 271604 w 4870765"/>
              <a:gd name="connsiteY1" fmla="*/ 2390115 h 5088049"/>
              <a:gd name="connsiteX2" fmla="*/ 500606 w 4870765"/>
              <a:gd name="connsiteY2" fmla="*/ 2116549 h 5088049"/>
              <a:gd name="connsiteX3" fmla="*/ 592739 w 4870765"/>
              <a:gd name="connsiteY3" fmla="*/ 1826032 h 5088049"/>
              <a:gd name="connsiteX4" fmla="*/ 504869 w 4870765"/>
              <a:gd name="connsiteY4" fmla="*/ 1565039 h 5088049"/>
              <a:gd name="connsiteX5" fmla="*/ 535764 w 4870765"/>
              <a:gd name="connsiteY5" fmla="*/ 1291879 h 5088049"/>
              <a:gd name="connsiteX6" fmla="*/ 601745 w 4870765"/>
              <a:gd name="connsiteY6" fmla="*/ 1071842 h 5088049"/>
              <a:gd name="connsiteX7" fmla="*/ 717903 w 4870765"/>
              <a:gd name="connsiteY7" fmla="*/ 796706 h 5088049"/>
              <a:gd name="connsiteX8" fmla="*/ 889306 w 4870765"/>
              <a:gd name="connsiteY8" fmla="*/ 523788 h 5088049"/>
              <a:gd name="connsiteX9" fmla="*/ 1127434 w 4870765"/>
              <a:gd name="connsiteY9" fmla="*/ 281407 h 5088049"/>
              <a:gd name="connsiteX10" fmla="*/ 1580635 w 4870765"/>
              <a:gd name="connsiteY10" fmla="*/ 105469 h 5088049"/>
              <a:gd name="connsiteX11" fmla="*/ 2197867 w 4870765"/>
              <a:gd name="connsiteY11" fmla="*/ 11014 h 5088049"/>
              <a:gd name="connsiteX12" fmla="*/ 2888056 w 4870765"/>
              <a:gd name="connsiteY12" fmla="*/ 0 h 5088049"/>
              <a:gd name="connsiteX13" fmla="*/ 3693814 w 4870765"/>
              <a:gd name="connsiteY13" fmla="*/ 208230 h 5088049"/>
              <a:gd name="connsiteX14" fmla="*/ 4191755 w 4870765"/>
              <a:gd name="connsiteY14" fmla="*/ 488887 h 5088049"/>
              <a:gd name="connsiteX15" fmla="*/ 4608214 w 4870765"/>
              <a:gd name="connsiteY15" fmla="*/ 986828 h 5088049"/>
              <a:gd name="connsiteX16" fmla="*/ 4798337 w 4870765"/>
              <a:gd name="connsiteY16" fmla="*/ 1502876 h 5088049"/>
              <a:gd name="connsiteX17" fmla="*/ 4870765 w 4870765"/>
              <a:gd name="connsiteY17" fmla="*/ 2082297 h 5088049"/>
              <a:gd name="connsiteX18" fmla="*/ 4816444 w 4870765"/>
              <a:gd name="connsiteY18" fmla="*/ 2643612 h 5088049"/>
              <a:gd name="connsiteX19" fmla="*/ 4590107 w 4870765"/>
              <a:gd name="connsiteY19" fmla="*/ 3213980 h 5088049"/>
              <a:gd name="connsiteX20" fmla="*/ 4243409 w 4870765"/>
              <a:gd name="connsiteY20" fmla="*/ 3755228 h 5088049"/>
              <a:gd name="connsiteX21" fmla="*/ 4165122 w 4870765"/>
              <a:gd name="connsiteY21" fmla="*/ 4412209 h 5088049"/>
              <a:gd name="connsiteX22" fmla="*/ 4306785 w 4870765"/>
              <a:gd name="connsiteY22" fmla="*/ 5076630 h 5088049"/>
              <a:gd name="connsiteX23" fmla="*/ 1421395 w 4870765"/>
              <a:gd name="connsiteY23" fmla="*/ 5088049 h 5088049"/>
              <a:gd name="connsiteX24" fmla="*/ 1439501 w 4870765"/>
              <a:gd name="connsiteY24" fmla="*/ 4771177 h 5088049"/>
              <a:gd name="connsiteX25" fmla="*/ 1249379 w 4870765"/>
              <a:gd name="connsiteY25" fmla="*/ 4662535 h 5088049"/>
              <a:gd name="connsiteX26" fmla="*/ 1013989 w 4870765"/>
              <a:gd name="connsiteY26" fmla="*/ 4734963 h 5088049"/>
              <a:gd name="connsiteX27" fmla="*/ 751438 w 4870765"/>
              <a:gd name="connsiteY27" fmla="*/ 4707802 h 5088049"/>
              <a:gd name="connsiteX28" fmla="*/ 479834 w 4870765"/>
              <a:gd name="connsiteY28" fmla="*/ 4644428 h 5088049"/>
              <a:gd name="connsiteX29" fmla="*/ 253497 w 4870765"/>
              <a:gd name="connsiteY29" fmla="*/ 4472412 h 5088049"/>
              <a:gd name="connsiteX30" fmla="*/ 253497 w 4870765"/>
              <a:gd name="connsiteY30" fmla="*/ 4237022 h 5088049"/>
              <a:gd name="connsiteX31" fmla="*/ 344032 w 4870765"/>
              <a:gd name="connsiteY31" fmla="*/ 4037846 h 5088049"/>
              <a:gd name="connsiteX32" fmla="*/ 235390 w 4870765"/>
              <a:gd name="connsiteY32" fmla="*/ 3856777 h 5088049"/>
              <a:gd name="connsiteX33" fmla="*/ 217284 w 4870765"/>
              <a:gd name="connsiteY33" fmla="*/ 3775295 h 5088049"/>
              <a:gd name="connsiteX34" fmla="*/ 316872 w 4870765"/>
              <a:gd name="connsiteY34" fmla="*/ 3657600 h 5088049"/>
              <a:gd name="connsiteX35" fmla="*/ 199176 w 4870765"/>
              <a:gd name="connsiteY35" fmla="*/ 3603279 h 5088049"/>
              <a:gd name="connsiteX36" fmla="*/ 172016 w 4870765"/>
              <a:gd name="connsiteY36" fmla="*/ 3494638 h 5088049"/>
              <a:gd name="connsiteX37" fmla="*/ 217284 w 4870765"/>
              <a:gd name="connsiteY37" fmla="*/ 3422210 h 5088049"/>
              <a:gd name="connsiteX38" fmla="*/ 271605 w 4870765"/>
              <a:gd name="connsiteY38" fmla="*/ 3349783 h 5088049"/>
              <a:gd name="connsiteX39" fmla="*/ 307818 w 4870765"/>
              <a:gd name="connsiteY39" fmla="*/ 3259248 h 5088049"/>
              <a:gd name="connsiteX40" fmla="*/ 307818 w 4870765"/>
              <a:gd name="connsiteY40" fmla="*/ 3177767 h 5088049"/>
              <a:gd name="connsiteX41" fmla="*/ 63375 w 4870765"/>
              <a:gd name="connsiteY41" fmla="*/ 3087232 h 5088049"/>
              <a:gd name="connsiteX42" fmla="*/ 0 w 4870765"/>
              <a:gd name="connsiteY42" fmla="*/ 2969537 h 5088049"/>
              <a:gd name="connsiteX43" fmla="*/ 0 w 4870765"/>
              <a:gd name="connsiteY43" fmla="*/ 2842788 h 5088049"/>
              <a:gd name="connsiteX44" fmla="*/ 45268 w 4870765"/>
              <a:gd name="connsiteY44" fmla="*/ 2706986 h 508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70765" h="5088049">
                <a:moveTo>
                  <a:pt x="45268" y="2706986"/>
                </a:moveTo>
                <a:lnTo>
                  <a:pt x="271604" y="2390115"/>
                </a:lnTo>
                <a:lnTo>
                  <a:pt x="500606" y="2116549"/>
                </a:lnTo>
                <a:lnTo>
                  <a:pt x="592739" y="1826032"/>
                </a:lnTo>
                <a:lnTo>
                  <a:pt x="504869" y="1565039"/>
                </a:lnTo>
                <a:lnTo>
                  <a:pt x="535764" y="1291879"/>
                </a:lnTo>
                <a:cubicBezTo>
                  <a:pt x="571958" y="1100550"/>
                  <a:pt x="565551" y="1263171"/>
                  <a:pt x="601745" y="1071842"/>
                </a:cubicBezTo>
                <a:lnTo>
                  <a:pt x="717903" y="796706"/>
                </a:lnTo>
                <a:cubicBezTo>
                  <a:pt x="718235" y="755210"/>
                  <a:pt x="888974" y="565284"/>
                  <a:pt x="889306" y="523788"/>
                </a:cubicBezTo>
                <a:lnTo>
                  <a:pt x="1127434" y="281407"/>
                </a:lnTo>
                <a:lnTo>
                  <a:pt x="1580635" y="105469"/>
                </a:lnTo>
                <a:lnTo>
                  <a:pt x="2197867" y="11014"/>
                </a:lnTo>
                <a:lnTo>
                  <a:pt x="2888056" y="0"/>
                </a:lnTo>
                <a:lnTo>
                  <a:pt x="3693814" y="208230"/>
                </a:lnTo>
                <a:lnTo>
                  <a:pt x="4191755" y="488887"/>
                </a:lnTo>
                <a:lnTo>
                  <a:pt x="4608214" y="986828"/>
                </a:lnTo>
                <a:lnTo>
                  <a:pt x="4798337" y="1502876"/>
                </a:lnTo>
                <a:lnTo>
                  <a:pt x="4870765" y="2082297"/>
                </a:lnTo>
                <a:lnTo>
                  <a:pt x="4816444" y="2643612"/>
                </a:lnTo>
                <a:lnTo>
                  <a:pt x="4590107" y="3213980"/>
                </a:lnTo>
                <a:lnTo>
                  <a:pt x="4243409" y="3755228"/>
                </a:lnTo>
                <a:lnTo>
                  <a:pt x="4165122" y="4412209"/>
                </a:lnTo>
                <a:lnTo>
                  <a:pt x="4306785" y="5076630"/>
                </a:lnTo>
                <a:lnTo>
                  <a:pt x="1421395" y="5088049"/>
                </a:lnTo>
                <a:lnTo>
                  <a:pt x="1439501" y="4771177"/>
                </a:lnTo>
                <a:lnTo>
                  <a:pt x="1249379" y="4662535"/>
                </a:lnTo>
                <a:lnTo>
                  <a:pt x="1013989" y="4734963"/>
                </a:lnTo>
                <a:lnTo>
                  <a:pt x="751438" y="4707802"/>
                </a:lnTo>
                <a:lnTo>
                  <a:pt x="479834" y="4644428"/>
                </a:lnTo>
                <a:lnTo>
                  <a:pt x="253497" y="4472412"/>
                </a:lnTo>
                <a:lnTo>
                  <a:pt x="253497" y="4237022"/>
                </a:lnTo>
                <a:lnTo>
                  <a:pt x="344032" y="4037846"/>
                </a:lnTo>
                <a:lnTo>
                  <a:pt x="235390" y="3856777"/>
                </a:lnTo>
                <a:lnTo>
                  <a:pt x="217284" y="3775295"/>
                </a:lnTo>
                <a:lnTo>
                  <a:pt x="316872" y="3657600"/>
                </a:lnTo>
                <a:lnTo>
                  <a:pt x="199176" y="3603279"/>
                </a:lnTo>
                <a:lnTo>
                  <a:pt x="172016" y="3494638"/>
                </a:lnTo>
                <a:lnTo>
                  <a:pt x="217284" y="3422210"/>
                </a:lnTo>
                <a:lnTo>
                  <a:pt x="271605" y="3349783"/>
                </a:lnTo>
                <a:lnTo>
                  <a:pt x="307818" y="3259248"/>
                </a:lnTo>
                <a:lnTo>
                  <a:pt x="307818" y="3177767"/>
                </a:lnTo>
                <a:lnTo>
                  <a:pt x="63375" y="3087232"/>
                </a:lnTo>
                <a:lnTo>
                  <a:pt x="0" y="2969537"/>
                </a:lnTo>
                <a:lnTo>
                  <a:pt x="0" y="2842788"/>
                </a:lnTo>
                <a:lnTo>
                  <a:pt x="45268" y="270698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2539" y="4054614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體</a:t>
            </a:r>
            <a:r>
              <a:rPr lang="ja-JP" altLang="en-US" sz="3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19919" y="1374910"/>
            <a:ext cx="3371482" cy="2777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36956" y="2101462"/>
            <a:ext cx="1537406" cy="13248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3346" y="3328801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魂</a:t>
            </a:r>
            <a:r>
              <a:rPr lang="ja-JP" alt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1521" y="2296107"/>
            <a:ext cx="1253868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靈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lnSpc>
                <a:spcPct val="80000"/>
              </a:lnSpc>
            </a:pP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Spirit</a:t>
            </a:r>
            <a:endParaRPr lang="en-US" altLang="ja-JP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589" y="24508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思想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9711" y="19058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感情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14" y="29726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意志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124200" y="28068"/>
            <a:ext cx="4953000" cy="6196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 屬靈領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域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2" name="Chord 31"/>
          <p:cNvSpPr/>
          <p:nvPr/>
        </p:nvSpPr>
        <p:spPr>
          <a:xfrm>
            <a:off x="2895600" y="5136400"/>
            <a:ext cx="5936158" cy="1878365"/>
          </a:xfrm>
          <a:prstGeom prst="chord">
            <a:avLst>
              <a:gd name="adj1" fmla="val 11156340"/>
              <a:gd name="adj2" fmla="val 21230960"/>
            </a:avLst>
          </a:prstGeom>
          <a:solidFill>
            <a:schemeClr val="accent3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4629538" y="4772228"/>
            <a:ext cx="282755" cy="475109"/>
          </a:xfrm>
          <a:prstGeom prst="up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5217093" y="4772228"/>
            <a:ext cx="282755" cy="475109"/>
          </a:xfrm>
          <a:prstGeom prst="up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772538" y="4772228"/>
            <a:ext cx="282755" cy="475109"/>
          </a:xfrm>
          <a:prstGeom prst="up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6360093" y="4772228"/>
            <a:ext cx="282755" cy="475109"/>
          </a:xfrm>
          <a:prstGeom prst="up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Up-Down Arrow 37"/>
          <p:cNvSpPr/>
          <p:nvPr/>
        </p:nvSpPr>
        <p:spPr>
          <a:xfrm>
            <a:off x="6922089" y="4772228"/>
            <a:ext cx="282755" cy="475109"/>
          </a:xfrm>
          <a:prstGeom prst="up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4457700"/>
            <a:ext cx="1313180" cy="769441"/>
          </a:xfrm>
          <a:prstGeom prst="rect">
            <a:avLst/>
          </a:prstGeom>
          <a:noFill/>
          <a:effectLst>
            <a:glow rad="139700">
              <a:schemeClr val="accent3">
                <a:lumMod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prstClr val="black"/>
                </a:solidFill>
                <a:effectLst>
                  <a:glow rad="76200">
                    <a:srgbClr val="5BD078">
                      <a:lumMod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五官</a:t>
            </a:r>
            <a:endParaRPr lang="en-US" sz="4400" b="1" dirty="0">
              <a:solidFill>
                <a:prstClr val="black"/>
              </a:solidFill>
              <a:effectLst>
                <a:glow rad="76200">
                  <a:srgbClr val="5BD078">
                    <a:lumMod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5496128" y="571500"/>
            <a:ext cx="469549" cy="1685731"/>
          </a:xfrm>
          <a:prstGeom prst="upDownArrow">
            <a:avLst>
              <a:gd name="adj1" fmla="val 59302"/>
              <a:gd name="adj2" fmla="val 61628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3890" y="50673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物質領域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94505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glow rad="762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屬靈的視力</a:t>
            </a:r>
            <a:endParaRPr lang="en-US" sz="4400" b="1" dirty="0">
              <a:solidFill>
                <a:srgbClr val="FFFF00"/>
              </a:solidFill>
              <a:effectLst>
                <a:glow rad="762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3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14" grpId="0"/>
      <p:bldP spid="26" grpId="0"/>
      <p:bldP spid="27" grpId="0"/>
      <p:bldP spid="15" grpId="0" animBg="1"/>
      <p:bldP spid="32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25" grpId="0"/>
      <p:bldP spid="40" grpId="0" animBg="1"/>
      <p:bldP spid="42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不信的表现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3:9-11 </a:t>
            </a:r>
            <a:r>
              <a:rPr lang="en-US" altLang="zh-TW" sz="3600" baseline="30000" dirty="0" smtClean="0">
                <a:solidFill>
                  <a:schemeClr val="bg1"/>
                </a:solidFill>
              </a:rPr>
              <a:t>9</a:t>
            </a:r>
            <a:r>
              <a:rPr lang="zh-CN" altLang="en-US" sz="3600" dirty="0" smtClean="0"/>
              <a:t>在</a:t>
            </a:r>
            <a:r>
              <a:rPr lang="zh-CN" altLang="en-US" sz="3600" dirty="0"/>
              <a:t>那里，你们的祖宗</a:t>
            </a:r>
            <a:r>
              <a:rPr lang="zh-CN" altLang="en-US" sz="3600" u="sng" dirty="0"/>
              <a:t>试我探我</a:t>
            </a:r>
            <a:r>
              <a:rPr lang="zh-CN" altLang="en-US" sz="3600" dirty="0"/>
              <a:t>，并且</a:t>
            </a:r>
            <a:r>
              <a:rPr lang="zh-CN" altLang="en-US" sz="3600" u="sng" dirty="0"/>
              <a:t>观看我的作为</a:t>
            </a:r>
            <a:r>
              <a:rPr lang="zh-CN" altLang="en-US" sz="3600" dirty="0"/>
              <a:t>，有四十年之久。 </a:t>
            </a:r>
            <a:r>
              <a:rPr lang="en-US" altLang="zh-TW" sz="3600" baseline="30000" dirty="0" smtClean="0">
                <a:solidFill>
                  <a:schemeClr val="bg1"/>
                </a:solidFill>
              </a:rPr>
              <a:t>10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以我厌烦那世代的人，说，他们</a:t>
            </a:r>
            <a:r>
              <a:rPr lang="zh-CN" altLang="en-US" sz="3600" u="sng" dirty="0"/>
              <a:t>心里常常迷糊，竟不晓得我的作为</a:t>
            </a:r>
            <a:r>
              <a:rPr lang="zh-CN" altLang="en-US" sz="3600" dirty="0"/>
              <a:t>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11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就在怒中起誓说，他们断不可进入我的安息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90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3:9-11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your fathers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tempted me, proved me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saw my works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forty years.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Wherefore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was grieved with that generation, and said, They do </a:t>
            </a:r>
            <a:r>
              <a:rPr lang="en-US" sz="2800" u="sng" spc="0" dirty="0" err="1">
                <a:latin typeface="Calibri" panose="020F0502020204030204" pitchFamily="34" charset="0"/>
                <a:cs typeface="Calibri" panose="020F0502020204030204" pitchFamily="34" charset="0"/>
              </a:rPr>
              <a:t>alway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err in their heart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; and they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have not known my ways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800" spc="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sware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my wrath, They shall not enter into my rest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不可硬着心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800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3:7-8 </a:t>
            </a:r>
            <a:r>
              <a:rPr lang="zh-CN" altLang="en-US" sz="3600" dirty="0" smtClean="0"/>
              <a:t>圣</a:t>
            </a:r>
            <a:r>
              <a:rPr lang="zh-CN" altLang="en-US" sz="3600" dirty="0"/>
              <a:t>灵有话说，你们今日若听他的话</a:t>
            </a:r>
            <a:r>
              <a:rPr lang="zh-CN" altLang="en-US" sz="3600" dirty="0" smtClean="0"/>
              <a:t>，</a:t>
            </a:r>
            <a:r>
              <a:rPr lang="zh-CN" altLang="en-US" sz="3600" u="sng" dirty="0" smtClean="0"/>
              <a:t>就</a:t>
            </a:r>
            <a:r>
              <a:rPr lang="zh-CN" altLang="en-US" sz="3600" u="sng" dirty="0"/>
              <a:t>不可硬着心</a:t>
            </a:r>
            <a:r>
              <a:rPr lang="zh-CN" altLang="en-US" sz="3600" dirty="0"/>
              <a:t>，像在旷野惹他发怒，试探他的时候一样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spcAft>
                <a:spcPts val="1800"/>
              </a:spcAft>
            </a:pPr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3:15 </a:t>
            </a:r>
            <a:r>
              <a:rPr lang="zh-CN" altLang="en-US" sz="3600" dirty="0" smtClean="0"/>
              <a:t>经</a:t>
            </a:r>
            <a:r>
              <a:rPr lang="zh-CN" altLang="en-US" sz="3600" dirty="0"/>
              <a:t>上说，你们今日若听他的话，</a:t>
            </a:r>
            <a:r>
              <a:rPr lang="zh-CN" altLang="en-US" sz="3600" u="sng" dirty="0"/>
              <a:t>就不可硬着心</a:t>
            </a:r>
            <a:r>
              <a:rPr lang="zh-CN" altLang="en-US" sz="3600" dirty="0"/>
              <a:t>，像惹他发怒的日子一样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spcAft>
                <a:spcPts val="1800"/>
              </a:spcAft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4:7 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你</a:t>
            </a:r>
            <a:r>
              <a:rPr lang="zh-CN" altLang="en-US" sz="3600" dirty="0"/>
              <a:t>们今日若听他的话，</a:t>
            </a:r>
            <a:r>
              <a:rPr lang="zh-CN" altLang="en-US" sz="3600" u="sng" dirty="0"/>
              <a:t>就不可硬着心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spcAft>
                <a:spcPts val="1800"/>
              </a:spcAft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3:7-8, 3:15, 4:7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not your hearts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42" y="158226"/>
            <a:ext cx="8839200" cy="54102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CN" sz="3600" dirty="0" smtClean="0">
                <a:solidFill>
                  <a:schemeClr val="bg1"/>
                </a:solidFill>
              </a:rPr>
              <a:t>3:7-11  </a:t>
            </a:r>
            <a:r>
              <a:rPr lang="en-US" altLang="zh-CN" sz="3600" baseline="30000" dirty="0">
                <a:solidFill>
                  <a:schemeClr val="bg1"/>
                </a:solidFill>
              </a:rPr>
              <a:t>7</a:t>
            </a:r>
            <a:r>
              <a:rPr lang="zh-CN" altLang="en-US" sz="3600" dirty="0" smtClean="0"/>
              <a:t>圣灵有话说，你们今日若听他的话，</a:t>
            </a:r>
            <a:r>
              <a:rPr lang="en-US" altLang="zh-CN" sz="3600" dirty="0" smtClean="0"/>
              <a:t>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8</a:t>
            </a:r>
            <a:r>
              <a:rPr lang="zh-CN" altLang="en-US" sz="3600" dirty="0" smtClean="0"/>
              <a:t>就不可硬着心，像在旷野惹他发怒，试探他的时候一样。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9</a:t>
            </a:r>
            <a:r>
              <a:rPr lang="zh-CN" altLang="en-US" sz="3600" dirty="0" smtClean="0"/>
              <a:t>在那里，你们的祖宗试我探我，并且观看我的作为，有四十年之久。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10</a:t>
            </a:r>
            <a:r>
              <a:rPr lang="zh-CN" altLang="en-US" sz="3600" dirty="0" smtClean="0"/>
              <a:t>所以我厌烦那世代的人，说，他们心里常常迷糊，竟不晓得我的作为。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11</a:t>
            </a:r>
            <a:r>
              <a:rPr lang="zh-CN" altLang="en-US" sz="3600" dirty="0" smtClean="0"/>
              <a:t>我就在怒中起誓说，他们断不可进入我的安息。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6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</a:t>
            </a:r>
            <a:r>
              <a:rPr lang="zh-CN" altLang="en-US" dirty="0" smtClean="0"/>
              <a:t>硬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不</a:t>
            </a:r>
            <a:r>
              <a:rPr lang="zh-CN" altLang="en-US" dirty="0"/>
              <a:t>能</a:t>
            </a:r>
            <a:r>
              <a:rPr lang="zh-CN" altLang="en-US" dirty="0" smtClean="0"/>
              <a:t>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约</a:t>
            </a:r>
            <a:r>
              <a:rPr lang="en-US" altLang="zh-CN" sz="3600" dirty="0" smtClean="0">
                <a:solidFill>
                  <a:schemeClr val="bg1"/>
                </a:solidFill>
              </a:rPr>
              <a:t>12:39-40 </a:t>
            </a:r>
            <a:r>
              <a:rPr lang="zh-CN" altLang="en-US" sz="3600" dirty="0" smtClean="0"/>
              <a:t>他们所以</a:t>
            </a:r>
            <a:r>
              <a:rPr lang="zh-CN" altLang="en-US" sz="3600" u="sng" dirty="0" smtClean="0"/>
              <a:t>不能信</a:t>
            </a:r>
            <a:r>
              <a:rPr lang="zh-CN" altLang="en-US" sz="3600" dirty="0" smtClean="0"/>
              <a:t>，因为以赛亚又说，主叫他们</a:t>
            </a:r>
            <a:r>
              <a:rPr lang="zh-CN" altLang="en-US" sz="3600" u="sng" dirty="0" smtClean="0"/>
              <a:t>瞎了眼，硬了心</a:t>
            </a:r>
            <a:r>
              <a:rPr lang="zh-CN" altLang="en-US" sz="3600" dirty="0" smtClean="0"/>
              <a:t>，免得他们眼睛看见，心里明白，回转过来，我就医治他们。</a:t>
            </a:r>
            <a:endParaRPr lang="en-US" sz="3600" dirty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12:39-40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hath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blinded their eyes, and hardened their heart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; that they should not see with their eyes, nor understand with their heart, and be converted, and I should heal them.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457700"/>
            <a:ext cx="5827236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  <a:effectLst>
                  <a:glow rad="762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如何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glow rad="762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使刚硬的心软</a:t>
            </a:r>
            <a:r>
              <a:rPr lang="zh-CN" altLang="en-US" sz="4400" b="1" dirty="0">
                <a:solidFill>
                  <a:srgbClr val="FFFF00"/>
                </a:solidFill>
                <a:effectLst>
                  <a:glow rad="762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化？</a:t>
            </a:r>
            <a:endParaRPr lang="en-US" sz="4400" b="1" dirty="0">
              <a:solidFill>
                <a:srgbClr val="FFFF00"/>
              </a:solidFill>
              <a:effectLst>
                <a:glow rad="762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8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被罪迷</a:t>
            </a:r>
            <a:r>
              <a:rPr lang="zh-CN" altLang="en-US" dirty="0" smtClean="0"/>
              <a:t>惑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/>
              <a:t>心硬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3:13 </a:t>
            </a:r>
            <a:r>
              <a:rPr lang="zh-CN" altLang="en-US" sz="3600" dirty="0" smtClean="0"/>
              <a:t>总</a:t>
            </a:r>
            <a:r>
              <a:rPr lang="zh-CN" altLang="en-US" sz="3600" dirty="0"/>
              <a:t>要趁着还有今日，天天彼此相劝，免得你们中间，有人被罪迷惑，心里就刚硬了。 </a:t>
            </a:r>
            <a:endParaRPr lang="en-US" altLang="zh-CN" sz="3600" dirty="0" smtClean="0"/>
          </a:p>
          <a:p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3:13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exhort one another daily, while it is called To day; lest any of you be hardened through the deceitfulness of sin.</a:t>
            </a:r>
            <a:endParaRPr lang="zh-CN" alt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23900"/>
            <a:ext cx="8686800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3600" dirty="0">
                <a:solidFill>
                  <a:schemeClr val="bg1"/>
                </a:solidFill>
              </a:rPr>
              <a:t>来</a:t>
            </a:r>
            <a:r>
              <a:rPr lang="en-US" altLang="ja-JP" sz="3600" dirty="0" smtClean="0">
                <a:solidFill>
                  <a:schemeClr val="bg1"/>
                </a:solidFill>
              </a:rPr>
              <a:t>3:14 </a:t>
            </a:r>
            <a:r>
              <a:rPr lang="zh-CN" altLang="en-US" sz="3600" dirty="0" smtClean="0"/>
              <a:t>我们若将起初确实的信心，坚持到底，就在基督里有分了。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3:14 (KJV) 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we are made partakers of Christ, if we hold the beginning of our confidence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stedfast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unto the end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Heb. 3:14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(NIV</a:t>
            </a: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have come to share in Christ, if indeed we hold our original conviction firmly to the very end.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/>
          <a:p>
            <a:r>
              <a:rPr lang="zh-TW" altLang="en-US" dirty="0"/>
              <a:t>持守起初的确信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C:\Users\cnchu\Desktop\imageedit_5_4204779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"/>
            <a:ext cx="5080001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 descr="C:\Users\cnchu\Desktop\imageedit_11_4375487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76300"/>
            <a:ext cx="5638800" cy="42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竭</a:t>
            </a:r>
            <a:r>
              <a:rPr lang="zh-CN" altLang="en-US" dirty="0" smtClean="0"/>
              <a:t>力进入安</a:t>
            </a:r>
            <a:r>
              <a:rPr lang="zh-CN" altLang="en-US" dirty="0"/>
              <a:t>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来</a:t>
            </a:r>
            <a:r>
              <a:rPr lang="en-US" altLang="zh-CN" sz="3600" dirty="0" smtClean="0">
                <a:solidFill>
                  <a:schemeClr val="bg1"/>
                </a:solidFill>
              </a:rPr>
              <a:t>4:11 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以我们务必竭力进入那安息，免得有人学那不信从的样子跌倒了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4:11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therefore to enter into that rest, lest any man fall after the same example of unbelief. </a:t>
            </a:r>
            <a:endParaRPr lang="en-US" sz="36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42" y="158226"/>
            <a:ext cx="8839200" cy="54102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CN" sz="3600" dirty="0" smtClean="0">
                <a:solidFill>
                  <a:schemeClr val="bg1"/>
                </a:solidFill>
              </a:rPr>
              <a:t>3:12-14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12</a:t>
            </a:r>
            <a:r>
              <a:rPr lang="zh-CN" altLang="en-US" sz="3600" dirty="0" smtClean="0"/>
              <a:t>弟</a:t>
            </a:r>
            <a:r>
              <a:rPr lang="zh-CN" altLang="en-US" sz="3600" dirty="0"/>
              <a:t>兄们，你们要谨慎，免得你们中间，或有人存着不信的恶心，把永生神离弃了。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13</a:t>
            </a:r>
            <a:r>
              <a:rPr lang="zh-CN" altLang="en-US" sz="3600" dirty="0" smtClean="0"/>
              <a:t>总</a:t>
            </a:r>
            <a:r>
              <a:rPr lang="zh-CN" altLang="en-US" sz="3600" dirty="0"/>
              <a:t>要趁着还有今日，天天彼此相劝，免得你们中间，有人被罪迷惑，心里就刚硬了。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14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们若将起初确实的信心，坚持到底，就在基督里有分了。</a:t>
            </a:r>
          </a:p>
        </p:txBody>
      </p:sp>
    </p:spTree>
    <p:extLst>
      <p:ext uri="{BB962C8B-B14F-4D97-AF65-F5344CB8AC3E}">
        <p14:creationId xmlns:p14="http://schemas.microsoft.com/office/powerpoint/2010/main" val="18859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"/>
            <a:ext cx="8839200" cy="5385640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CN" sz="3600" dirty="0" smtClean="0">
                <a:solidFill>
                  <a:schemeClr val="bg1"/>
                </a:solidFill>
              </a:rPr>
              <a:t>3:15-19  </a:t>
            </a:r>
            <a:r>
              <a:rPr lang="en-US" altLang="zh-CN" sz="3200" baseline="30000" dirty="0" smtClean="0">
                <a:solidFill>
                  <a:schemeClr val="bg1"/>
                </a:solidFill>
              </a:rPr>
              <a:t>15</a:t>
            </a:r>
            <a:r>
              <a:rPr lang="zh-CN" altLang="en-US" sz="3600" dirty="0" smtClean="0"/>
              <a:t>经</a:t>
            </a:r>
            <a:r>
              <a:rPr lang="zh-CN" altLang="en-US" sz="3600" dirty="0"/>
              <a:t>上说，你们今日若听他的话，就不可硬着心，像惹他发怒的日子一样</a:t>
            </a:r>
            <a:r>
              <a:rPr lang="zh-CN" altLang="en-US" sz="3600" dirty="0" smtClean="0"/>
              <a:t>。 </a:t>
            </a:r>
            <a:r>
              <a:rPr lang="en-US" altLang="zh-CN" sz="3200" baseline="30000" dirty="0" smtClean="0">
                <a:solidFill>
                  <a:schemeClr val="bg1"/>
                </a:solidFill>
              </a:rPr>
              <a:t>16</a:t>
            </a:r>
            <a:r>
              <a:rPr lang="zh-CN" altLang="en-US" sz="3600" dirty="0" smtClean="0"/>
              <a:t>那</a:t>
            </a:r>
            <a:r>
              <a:rPr lang="zh-CN" altLang="en-US" sz="3600" dirty="0"/>
              <a:t>时听见他话惹他发怒的是谁呢。岂不是跟着摩西从埃及出来的众人麽。 </a:t>
            </a:r>
            <a:r>
              <a:rPr lang="en-US" altLang="zh-CN" sz="3200" baseline="30000" dirty="0" smtClean="0">
                <a:solidFill>
                  <a:schemeClr val="bg1"/>
                </a:solidFill>
              </a:rPr>
              <a:t>17</a:t>
            </a:r>
            <a:r>
              <a:rPr lang="zh-CN" altLang="en-US" sz="3600" dirty="0" smtClean="0"/>
              <a:t>神</a:t>
            </a:r>
            <a:r>
              <a:rPr lang="zh-CN" altLang="en-US" sz="3600" dirty="0"/>
              <a:t>四十年之久，又厌烦谁呢。岂不是那些犯罪尸首倒在旷野的人麽。 </a:t>
            </a:r>
            <a:r>
              <a:rPr lang="en-US" altLang="zh-CN" sz="3200" baseline="30000" dirty="0" smtClean="0">
                <a:solidFill>
                  <a:schemeClr val="bg1"/>
                </a:solidFill>
              </a:rPr>
              <a:t>18</a:t>
            </a:r>
            <a:r>
              <a:rPr lang="zh-CN" altLang="en-US" sz="3600" dirty="0" smtClean="0"/>
              <a:t>又</a:t>
            </a:r>
            <a:r>
              <a:rPr lang="zh-CN" altLang="en-US" sz="3600" dirty="0"/>
              <a:t>向谁起誓，不容他们进入他的安息呢。岂不是向那些不信从的人麽</a:t>
            </a:r>
            <a:r>
              <a:rPr lang="zh-CN" altLang="en-US" sz="3600" dirty="0" smtClean="0"/>
              <a:t>。 </a:t>
            </a:r>
            <a:r>
              <a:rPr lang="en-US" altLang="zh-CN" sz="3200" baseline="30000" dirty="0" smtClean="0">
                <a:solidFill>
                  <a:schemeClr val="bg1"/>
                </a:solidFill>
              </a:rPr>
              <a:t>19</a:t>
            </a:r>
            <a:r>
              <a:rPr lang="zh-CN" altLang="en-US" sz="3600" dirty="0" smtClean="0"/>
              <a:t>这</a:t>
            </a:r>
            <a:r>
              <a:rPr lang="zh-CN" altLang="en-US" sz="3600" dirty="0"/>
              <a:t>样看来，他们不能进入安息，是因为不信的缘故了。 </a:t>
            </a:r>
            <a:endParaRPr lang="en-US" sz="3600" dirty="0"/>
          </a:p>
          <a:p>
            <a:pPr>
              <a:lnSpc>
                <a:spcPct val="84000"/>
              </a:lnSpc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3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"/>
            <a:ext cx="8904642" cy="54102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</a:t>
            </a:r>
            <a:r>
              <a:rPr lang="en-US" altLang="zh-CN" sz="3600" dirty="0" smtClean="0">
                <a:solidFill>
                  <a:schemeClr val="bg1"/>
                </a:solidFill>
              </a:rPr>
              <a:t>:1-3a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</a:t>
            </a:r>
            <a:r>
              <a:rPr lang="zh-CN" altLang="en-US" sz="3600" dirty="0" smtClean="0"/>
              <a:t>我</a:t>
            </a:r>
            <a:r>
              <a:rPr lang="zh-CN" altLang="en-US" sz="3600" dirty="0"/>
              <a:t>们既蒙留下有进入他安息的应许，就当畏惧，免得我们中间</a:t>
            </a:r>
            <a:r>
              <a:rPr lang="zh-CN" altLang="en-US" sz="3600" dirty="0" smtClean="0"/>
              <a:t>，或</a:t>
            </a:r>
            <a:r>
              <a:rPr lang="zh-CN" altLang="en-US" sz="3600" dirty="0"/>
              <a:t>有人似乎是赶不上了。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2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为有福音传给我们，像传给他们一样。只是所听见的道与他们无益，因为他们没有信心与所听见的道调和</a:t>
            </a:r>
            <a:r>
              <a:rPr lang="zh-CN" altLang="en-US" sz="3600" dirty="0" smtClean="0"/>
              <a:t>。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3</a:t>
            </a:r>
            <a:r>
              <a:rPr lang="zh-CN" altLang="en-US" sz="3600" dirty="0" smtClean="0"/>
              <a:t>但</a:t>
            </a:r>
            <a:r>
              <a:rPr lang="zh-CN" altLang="en-US" sz="3600" dirty="0"/>
              <a:t>我们已经相信的人，得以进入那安息，正如神所说，我在怒中起誓说，他们断不可进入我的安</a:t>
            </a:r>
            <a:r>
              <a:rPr lang="zh-CN" altLang="en-US" sz="3600" dirty="0" smtClean="0"/>
              <a:t>息。</a:t>
            </a:r>
            <a:r>
              <a:rPr lang="en-US" altLang="zh-CN" sz="3600" dirty="0" smtClean="0"/>
              <a:t>…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9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90" y="190500"/>
            <a:ext cx="8861610" cy="5334000"/>
          </a:xfrm>
        </p:spPr>
        <p:txBody>
          <a:bodyPr>
            <a:noAutofit/>
          </a:bodyPr>
          <a:lstStyle/>
          <a:p>
            <a:pPr>
              <a:lnSpc>
                <a:spcPct val="83000"/>
              </a:lnSpc>
            </a:pPr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</a:t>
            </a:r>
            <a:r>
              <a:rPr lang="en-US" altLang="zh-CN" sz="3600" dirty="0" smtClean="0">
                <a:solidFill>
                  <a:schemeClr val="bg1"/>
                </a:solidFill>
              </a:rPr>
              <a:t>:3b-7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3 </a:t>
            </a:r>
            <a:r>
              <a:rPr lang="en-US" altLang="zh-CN" sz="3600" dirty="0" smtClean="0"/>
              <a:t>…</a:t>
            </a:r>
            <a:r>
              <a:rPr lang="zh-CN" altLang="en-US" sz="3600" dirty="0" smtClean="0"/>
              <a:t>其实</a:t>
            </a:r>
            <a:r>
              <a:rPr lang="zh-CN" altLang="en-US" sz="3600" dirty="0"/>
              <a:t>造物之工，从创世以来已经成全了。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4</a:t>
            </a:r>
            <a:r>
              <a:rPr lang="zh-CN" altLang="en-US" sz="3600" dirty="0" smtClean="0"/>
              <a:t>论</a:t>
            </a:r>
            <a:r>
              <a:rPr lang="zh-CN" altLang="en-US" sz="3600" dirty="0"/>
              <a:t>到第七日，有一处说，到第七日神就歇了他一切的工。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5</a:t>
            </a:r>
            <a:r>
              <a:rPr lang="zh-CN" altLang="en-US" sz="3600" dirty="0" smtClean="0"/>
              <a:t>又</a:t>
            </a:r>
            <a:r>
              <a:rPr lang="zh-CN" altLang="en-US" sz="3600" dirty="0"/>
              <a:t>有一处说，他们断不可进入我的安息。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6</a:t>
            </a:r>
            <a:r>
              <a:rPr lang="zh-CN" altLang="en-US" sz="3600" dirty="0" smtClean="0"/>
              <a:t>既</a:t>
            </a:r>
            <a:r>
              <a:rPr lang="zh-CN" altLang="en-US" sz="3600" dirty="0"/>
              <a:t>有必进安息的人，那先前听见福音的，因为不信从，不得进去。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7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以过了多年，就在大卫的书上，又限定一日，如以上所引的说，你们今日若听他的话，就不可硬着心。 </a:t>
            </a:r>
          </a:p>
        </p:txBody>
      </p:sp>
    </p:spTree>
    <p:extLst>
      <p:ext uri="{BB962C8B-B14F-4D97-AF65-F5344CB8AC3E}">
        <p14:creationId xmlns:p14="http://schemas.microsoft.com/office/powerpoint/2010/main" val="28570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42" y="190500"/>
            <a:ext cx="8839200" cy="54102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来</a:t>
            </a:r>
            <a:r>
              <a:rPr lang="en-US" altLang="zh-TW" sz="3600" dirty="0" smtClean="0">
                <a:solidFill>
                  <a:schemeClr val="bg1"/>
                </a:solidFill>
              </a:rPr>
              <a:t>4</a:t>
            </a:r>
            <a:r>
              <a:rPr lang="en-US" altLang="zh-CN" sz="3600" dirty="0" smtClean="0">
                <a:solidFill>
                  <a:schemeClr val="bg1"/>
                </a:solidFill>
              </a:rPr>
              <a:t>:8-11 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8</a:t>
            </a:r>
            <a:r>
              <a:rPr lang="zh-CN" altLang="en-US" sz="3600" dirty="0" smtClean="0"/>
              <a:t>若</a:t>
            </a:r>
            <a:r>
              <a:rPr lang="zh-CN" altLang="en-US" sz="3600" dirty="0"/>
              <a:t>是约书亚已叫他们享了安息，后来神就不再提别的日子了。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9</a:t>
            </a:r>
            <a:r>
              <a:rPr lang="zh-CN" altLang="en-US" sz="3600" dirty="0" smtClean="0"/>
              <a:t>这</a:t>
            </a:r>
            <a:r>
              <a:rPr lang="zh-CN" altLang="en-US" sz="3600" dirty="0"/>
              <a:t>样看来，必另有一安息日的安息，为神的子民存留。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10</a:t>
            </a:r>
            <a:r>
              <a:rPr lang="zh-CN" altLang="en-US" sz="3600" dirty="0" smtClean="0"/>
              <a:t>因</a:t>
            </a:r>
            <a:r>
              <a:rPr lang="zh-CN" altLang="en-US" sz="3600" dirty="0"/>
              <a:t>为那进入安息的，乃是歇了自己的工，正如神歇了他的工一样。 </a:t>
            </a:r>
            <a:r>
              <a:rPr lang="en-US" altLang="zh-CN" sz="3600" baseline="30000" dirty="0" smtClean="0">
                <a:solidFill>
                  <a:schemeClr val="bg1"/>
                </a:solidFill>
              </a:rPr>
              <a:t>11</a:t>
            </a:r>
            <a:r>
              <a:rPr lang="zh-CN" altLang="en-US" sz="3600" dirty="0" smtClean="0"/>
              <a:t>所</a:t>
            </a:r>
            <a:r>
              <a:rPr lang="zh-CN" altLang="en-US" sz="3600" dirty="0"/>
              <a:t>以我们务必竭力进入那安息，免得有人学那不信从的样子跌倒了。</a:t>
            </a:r>
          </a:p>
        </p:txBody>
      </p:sp>
    </p:spTree>
    <p:extLst>
      <p:ext uri="{BB962C8B-B14F-4D97-AF65-F5344CB8AC3E}">
        <p14:creationId xmlns:p14="http://schemas.microsoft.com/office/powerpoint/2010/main" val="8385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56349</TotalTime>
  <Words>4127</Words>
  <Application>Microsoft Office PowerPoint</Application>
  <PresentationFormat>On-screen Show (16:10)</PresentationFormat>
  <Paragraphs>254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</vt:lpstr>
      <vt:lpstr>DFKai-SB</vt:lpstr>
      <vt:lpstr>ＭＳ Ｐゴシック</vt:lpstr>
      <vt:lpstr>PMingLiU-ExtB</vt:lpstr>
      <vt:lpstr>Arial Narrow</vt:lpstr>
      <vt:lpstr>Lucida Sans</vt:lpstr>
      <vt:lpstr>宋体</vt:lpstr>
      <vt:lpstr>HG明朝B</vt:lpstr>
      <vt:lpstr>Wingdings 3</vt:lpstr>
      <vt:lpstr>Book Antiqua</vt:lpstr>
      <vt:lpstr>新細明體</vt:lpstr>
      <vt:lpstr>Wingdings 2</vt:lpstr>
      <vt:lpstr>Wingdings</vt:lpstr>
      <vt:lpstr>Calibri</vt:lpstr>
      <vt:lpstr>Apex</vt:lpstr>
      <vt:lpstr>1_Apex</vt:lpstr>
      <vt:lpstr>3_Apex</vt:lpstr>
      <vt:lpstr>PowerPoint Presentation</vt:lpstr>
      <vt:lpstr>基督徒的经历</vt:lpstr>
      <vt:lpstr>基督徒的经历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神的拯救</vt:lpstr>
      <vt:lpstr>PowerPoint Presentation</vt:lpstr>
      <vt:lpstr>神的旨意</vt:lpstr>
      <vt:lpstr>PowerPoint Presentation</vt:lpstr>
      <vt:lpstr>迦南地 = 安息</vt:lpstr>
      <vt:lpstr>何谓安息？</vt:lpstr>
      <vt:lpstr>为何可以安息？</vt:lpstr>
      <vt:lpstr>安息的意义</vt:lpstr>
      <vt:lpstr>PowerPoint Presentation</vt:lpstr>
      <vt:lpstr>已经死了</vt:lpstr>
      <vt:lpstr>放胆无惧的来到神面前</vt:lpstr>
      <vt:lpstr>撒但在我们身上再没有权柄</vt:lpstr>
      <vt:lpstr>得了医治</vt:lpstr>
      <vt:lpstr>出人意外的平安</vt:lpstr>
      <vt:lpstr>得胜有馀</vt:lpstr>
      <vt:lpstr>PowerPoint Presentation</vt:lpstr>
      <vt:lpstr>与基督联合  进入安息</vt:lpstr>
      <vt:lpstr>信  进入安息</vt:lpstr>
      <vt:lpstr>不信  不能进入安息</vt:lpstr>
      <vt:lpstr>不信  不能进入安息</vt:lpstr>
      <vt:lpstr>不信  道与他们无益</vt:lpstr>
      <vt:lpstr>不信  跌倒</vt:lpstr>
      <vt:lpstr>不信  把永生神离弃</vt:lpstr>
      <vt:lpstr>PowerPoint Presentation</vt:lpstr>
      <vt:lpstr>PowerPoint Presentation</vt:lpstr>
      <vt:lpstr>不信的表现</vt:lpstr>
      <vt:lpstr>不可硬着心</vt:lpstr>
      <vt:lpstr>心硬  不能信</vt:lpstr>
      <vt:lpstr>被罪迷惑  心硬</vt:lpstr>
      <vt:lpstr>持守起初的确信</vt:lpstr>
      <vt:lpstr>PowerPoint Presentation</vt:lpstr>
      <vt:lpstr>PowerPoint Presentation</vt:lpstr>
      <vt:lpstr>竭力进入安息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憑信心或憑眼見?</dc:title>
  <dc:creator>Chu, Chris C [E CPE]</dc:creator>
  <cp:lastModifiedBy>cnchu</cp:lastModifiedBy>
  <cp:revision>932</cp:revision>
  <cp:lastPrinted>2012-06-24T01:35:32Z</cp:lastPrinted>
  <dcterms:created xsi:type="dcterms:W3CDTF">2006-08-16T00:00:00Z</dcterms:created>
  <dcterms:modified xsi:type="dcterms:W3CDTF">2014-06-22T14:31:50Z</dcterms:modified>
</cp:coreProperties>
</file>