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0"/>
  </p:notesMasterIdLst>
  <p:sldIdLst>
    <p:sldId id="256" r:id="rId3"/>
    <p:sldId id="398" r:id="rId4"/>
    <p:sldId id="395" r:id="rId5"/>
    <p:sldId id="399" r:id="rId6"/>
    <p:sldId id="400" r:id="rId7"/>
    <p:sldId id="401" r:id="rId8"/>
    <p:sldId id="397" r:id="rId9"/>
    <p:sldId id="374" r:id="rId10"/>
    <p:sldId id="402" r:id="rId11"/>
    <p:sldId id="392" r:id="rId12"/>
    <p:sldId id="393" r:id="rId13"/>
    <p:sldId id="377" r:id="rId14"/>
    <p:sldId id="378" r:id="rId15"/>
    <p:sldId id="379" r:id="rId16"/>
    <p:sldId id="380" r:id="rId17"/>
    <p:sldId id="381" r:id="rId18"/>
    <p:sldId id="382" r:id="rId19"/>
    <p:sldId id="383" r:id="rId20"/>
    <p:sldId id="384" r:id="rId21"/>
    <p:sldId id="385" r:id="rId22"/>
    <p:sldId id="386" r:id="rId23"/>
    <p:sldId id="388" r:id="rId24"/>
    <p:sldId id="389" r:id="rId25"/>
    <p:sldId id="390" r:id="rId26"/>
    <p:sldId id="387" r:id="rId27"/>
    <p:sldId id="391" r:id="rId28"/>
    <p:sldId id="4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5" autoAdjust="0"/>
    <p:restoredTop sz="94728" autoAdjust="0"/>
  </p:normalViewPr>
  <p:slideViewPr>
    <p:cSldViewPr>
      <p:cViewPr varScale="1">
        <p:scale>
          <a:sx n="74" d="100"/>
          <a:sy n="74"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28929-28A7-450A-965F-B9F56A8D30C5}" type="datetimeFigureOut">
              <a:rPr lang="en-US" smtClean="0"/>
              <a:t>8/3/2014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BA0D5-3097-4AC3-8D16-5B48619E7262}" type="slidenum">
              <a:rPr lang="en-US" smtClean="0"/>
              <a:t>‹#›</a:t>
            </a:fld>
            <a:endParaRPr lang="en-US"/>
          </a:p>
        </p:txBody>
      </p:sp>
    </p:spTree>
    <p:extLst>
      <p:ext uri="{BB962C8B-B14F-4D97-AF65-F5344CB8AC3E}">
        <p14:creationId xmlns:p14="http://schemas.microsoft.com/office/powerpoint/2010/main" val="8468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76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97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74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23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5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9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255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68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8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77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2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8/3/2014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88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ot4tq.blu.livefilestore.com/y1mFIu4G3HrRDp4zf7DKe9KPANaMxPeBUNLiAUuxHk7z4I7aNR85du7bv1Z7D_y_wuPgjNeLo2Gcv31xtM4c3d6FOb-4mTehi-SfRrlja4BTfyisGqlD3ZOh_uyZQH5HKvBncyFul90yyHq_C_G029QvQ/the-creation-of-adam1.jpg?download&amp;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685"/>
            <a:ext cx="10197921" cy="7844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060" y="1447800"/>
            <a:ext cx="8458200" cy="3046988"/>
          </a:xfrm>
          <a:prstGeom prst="rect">
            <a:avLst/>
          </a:prstGeom>
          <a:noFill/>
        </p:spPr>
        <p:txBody>
          <a:bodyPr wrap="square" rtlCol="0">
            <a:spAutoFit/>
          </a:bodyPr>
          <a:lstStyle/>
          <a:p>
            <a:pPr algn="ctr"/>
            <a:r>
              <a:rPr lang="zh-CN" alt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到神面前来</a:t>
            </a:r>
            <a:endParaRPr lang="en-US" altLang="zh-CN"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gn="ctr"/>
            <a:r>
              <a:rPr lang="zh-CN" alt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r>
              <a:rPr lang="en-US" altLang="zh-CN" sz="9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6</a:t>
            </a:r>
            <a:r>
              <a:rPr lang="zh-CN" altLang="en-US" sz="9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5" name="TextBox 4"/>
          <p:cNvSpPr txBox="1"/>
          <p:nvPr/>
        </p:nvSpPr>
        <p:spPr>
          <a:xfrm>
            <a:off x="152400" y="-41820"/>
            <a:ext cx="639149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在灵和实际里到</a:t>
            </a:r>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神面前来</a:t>
            </a:r>
          </a:p>
        </p:txBody>
      </p:sp>
      <p:sp>
        <p:nvSpPr>
          <p:cNvPr id="2" name="Rectangle 1"/>
          <p:cNvSpPr/>
          <p:nvPr/>
        </p:nvSpPr>
        <p:spPr>
          <a:xfrm>
            <a:off x="0" y="762000"/>
            <a:ext cx="9144000" cy="5847755"/>
          </a:xfrm>
          <a:prstGeom prst="rect">
            <a:avLst/>
          </a:prstGeom>
        </p:spPr>
        <p:txBody>
          <a:bodyPr wrap="square">
            <a:spAutoFit/>
          </a:bodyPr>
          <a:lstStyle/>
          <a:p>
            <a:r>
              <a:rPr lang="zh-CN" altLang="en-US" sz="3400" b="1" dirty="0">
                <a:latin typeface="微软雅黑" panose="020B0503020204020204" pitchFamily="34" charset="-122"/>
                <a:ea typeface="微软雅黑" panose="020B0503020204020204" pitchFamily="34" charset="-122"/>
              </a:rPr>
              <a:t>约 </a:t>
            </a:r>
            <a:r>
              <a:rPr lang="en-US" altLang="zh-CN" sz="3400" b="1" dirty="0" smtClean="0">
                <a:latin typeface="微软雅黑" panose="020B0503020204020204" pitchFamily="34" charset="-122"/>
                <a:ea typeface="微软雅黑" panose="020B0503020204020204" pitchFamily="34" charset="-122"/>
              </a:rPr>
              <a:t>4:21-24 </a:t>
            </a:r>
            <a:r>
              <a:rPr lang="zh-CN" altLang="en-US" sz="3400" b="1" dirty="0" smtClean="0">
                <a:latin typeface="微软雅黑" panose="020B0503020204020204" pitchFamily="34" charset="-122"/>
                <a:ea typeface="微软雅黑" panose="020B0503020204020204" pitchFamily="34" charset="-122"/>
              </a:rPr>
              <a:t>耶</a:t>
            </a:r>
            <a:r>
              <a:rPr lang="zh-CN" altLang="en-US" sz="3400" b="1" dirty="0">
                <a:latin typeface="微软雅黑" panose="020B0503020204020204" pitchFamily="34" charset="-122"/>
                <a:ea typeface="微软雅黑" panose="020B0503020204020204" pitchFamily="34" charset="-122"/>
              </a:rPr>
              <a:t>稣说：妇人，你当信我。时候将到，你们拜父，也不在这山上，也不在耶路撒冷。 你们所拜的，你们不知道；我们所拜的，我们知道，因为救恩是从犹太人出来的</a:t>
            </a:r>
            <a:r>
              <a:rPr lang="zh-CN" altLang="en-US" sz="3400" b="1" dirty="0" smtClean="0">
                <a:latin typeface="微软雅黑" panose="020B0503020204020204" pitchFamily="34" charset="-122"/>
                <a:ea typeface="微软雅黑" panose="020B0503020204020204" pitchFamily="34" charset="-122"/>
              </a:rPr>
              <a:t>。</a:t>
            </a:r>
            <a:endParaRPr lang="en-US" altLang="zh-CN" sz="3400" b="1" dirty="0" smtClean="0">
              <a:latin typeface="微软雅黑" panose="020B0503020204020204" pitchFamily="34" charset="-122"/>
              <a:ea typeface="微软雅黑" panose="020B0503020204020204" pitchFamily="34" charset="-122"/>
            </a:endParaRPr>
          </a:p>
          <a:p>
            <a:r>
              <a:rPr lang="en-US" altLang="zh-CN" sz="3400" b="1" dirty="0" smtClean="0">
                <a:solidFill>
                  <a:srgbClr val="7030A0"/>
                </a:solidFill>
                <a:latin typeface="微软雅黑" panose="020B0503020204020204" pitchFamily="34" charset="-122"/>
                <a:ea typeface="微软雅黑" panose="020B0503020204020204" pitchFamily="34" charset="-122"/>
              </a:rPr>
              <a:t>John</a:t>
            </a:r>
            <a:r>
              <a:rPr lang="zh-CN" altLang="en-US" sz="3400" b="1" dirty="0" smtClean="0">
                <a:solidFill>
                  <a:srgbClr val="7030A0"/>
                </a:solidFill>
                <a:latin typeface="微软雅黑" panose="020B0503020204020204" pitchFamily="34" charset="-122"/>
                <a:ea typeface="微软雅黑" panose="020B0503020204020204" pitchFamily="34" charset="-122"/>
              </a:rPr>
              <a:t> </a:t>
            </a:r>
            <a:r>
              <a:rPr lang="en-US" altLang="zh-CN" sz="3400" b="1" dirty="0" smtClean="0">
                <a:solidFill>
                  <a:srgbClr val="7030A0"/>
                </a:solidFill>
                <a:latin typeface="微软雅黑" panose="020B0503020204020204" pitchFamily="34" charset="-122"/>
                <a:ea typeface="微软雅黑" panose="020B0503020204020204" pitchFamily="34" charset="-122"/>
              </a:rPr>
              <a:t>4:21-24 Jesus </a:t>
            </a:r>
            <a:r>
              <a:rPr lang="en-US" altLang="zh-CN" sz="3400" b="1" dirty="0" err="1">
                <a:solidFill>
                  <a:srgbClr val="7030A0"/>
                </a:solidFill>
                <a:latin typeface="微软雅黑" panose="020B0503020204020204" pitchFamily="34" charset="-122"/>
                <a:ea typeface="微软雅黑" panose="020B0503020204020204" pitchFamily="34" charset="-122"/>
              </a:rPr>
              <a:t>saith</a:t>
            </a:r>
            <a:r>
              <a:rPr lang="en-US" altLang="zh-CN" sz="3400" b="1" dirty="0">
                <a:solidFill>
                  <a:srgbClr val="7030A0"/>
                </a:solidFill>
                <a:latin typeface="微软雅黑" panose="020B0503020204020204" pitchFamily="34" charset="-122"/>
                <a:ea typeface="微软雅黑" panose="020B0503020204020204" pitchFamily="34" charset="-122"/>
              </a:rPr>
              <a:t> unto her, Woman, believe me, the hour cometh, when ye shall neither in this mountain, nor yet at Jerusalem, worship the Father. Ye worship ye know not what: we know what we worship: for salvation is of the Jews. </a:t>
            </a:r>
            <a:endParaRPr lang="en-US" sz="34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717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5" name="TextBox 4"/>
          <p:cNvSpPr txBox="1"/>
          <p:nvPr/>
        </p:nvSpPr>
        <p:spPr>
          <a:xfrm>
            <a:off x="152400" y="-41820"/>
            <a:ext cx="639149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在灵和实际里到</a:t>
            </a:r>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神面前来</a:t>
            </a:r>
          </a:p>
        </p:txBody>
      </p:sp>
      <p:sp>
        <p:nvSpPr>
          <p:cNvPr id="2" name="Rectangle 1"/>
          <p:cNvSpPr/>
          <p:nvPr/>
        </p:nvSpPr>
        <p:spPr>
          <a:xfrm>
            <a:off x="0" y="762000"/>
            <a:ext cx="9144000" cy="5324535"/>
          </a:xfrm>
          <a:prstGeom prst="rect">
            <a:avLst/>
          </a:prstGeom>
        </p:spPr>
        <p:txBody>
          <a:bodyPr wrap="square">
            <a:spAutoFit/>
          </a:bodyPr>
          <a:lstStyle/>
          <a:p>
            <a:r>
              <a:rPr lang="zh-CN" altLang="en-US" sz="3400" b="1" dirty="0" smtClean="0">
                <a:latin typeface="微软雅黑" panose="020B0503020204020204" pitchFamily="34" charset="-122"/>
                <a:ea typeface="微软雅黑" panose="020B0503020204020204" pitchFamily="34" charset="-122"/>
              </a:rPr>
              <a:t>时</a:t>
            </a:r>
            <a:r>
              <a:rPr lang="zh-CN" altLang="en-US" sz="3400" b="1" dirty="0">
                <a:latin typeface="微软雅黑" panose="020B0503020204020204" pitchFamily="34" charset="-122"/>
                <a:ea typeface="微软雅黑" panose="020B0503020204020204" pitchFamily="34" charset="-122"/>
              </a:rPr>
              <a:t>候将到，如今就是了，那真正拜父的，要用心灵和诚实拜他，因为父要这样的人拜他。 神是个灵（或无个字），所以拜他的必须用心灵和诚实拜他。」 </a:t>
            </a:r>
            <a:endParaRPr lang="en-US" altLang="zh-CN" sz="3400" b="1" dirty="0" smtClean="0">
              <a:latin typeface="微软雅黑" panose="020B0503020204020204" pitchFamily="34" charset="-122"/>
              <a:ea typeface="微软雅黑" panose="020B0503020204020204" pitchFamily="34" charset="-122"/>
            </a:endParaRPr>
          </a:p>
          <a:p>
            <a:r>
              <a:rPr lang="en-US" altLang="zh-CN" sz="3400" b="1" dirty="0" smtClean="0">
                <a:solidFill>
                  <a:srgbClr val="7030A0"/>
                </a:solidFill>
                <a:latin typeface="微软雅黑" panose="020B0503020204020204" pitchFamily="34" charset="-122"/>
                <a:ea typeface="微软雅黑" panose="020B0503020204020204" pitchFamily="34" charset="-122"/>
              </a:rPr>
              <a:t>But </a:t>
            </a:r>
            <a:r>
              <a:rPr lang="en-US" altLang="zh-CN" sz="3400" b="1" dirty="0">
                <a:solidFill>
                  <a:srgbClr val="7030A0"/>
                </a:solidFill>
                <a:latin typeface="微软雅黑" panose="020B0503020204020204" pitchFamily="34" charset="-122"/>
                <a:ea typeface="微软雅黑" panose="020B0503020204020204" pitchFamily="34" charset="-122"/>
              </a:rPr>
              <a:t>the hour cometh, and now is, when the true worshippers shall worship the Father in spirit and in truth: for the Father </a:t>
            </a:r>
            <a:r>
              <a:rPr lang="en-US" altLang="zh-CN" sz="3400" b="1" dirty="0" err="1">
                <a:solidFill>
                  <a:srgbClr val="7030A0"/>
                </a:solidFill>
                <a:latin typeface="微软雅黑" panose="020B0503020204020204" pitchFamily="34" charset="-122"/>
                <a:ea typeface="微软雅黑" panose="020B0503020204020204" pitchFamily="34" charset="-122"/>
              </a:rPr>
              <a:t>seeketh</a:t>
            </a:r>
            <a:r>
              <a:rPr lang="en-US" altLang="zh-CN" sz="3400" b="1" dirty="0">
                <a:solidFill>
                  <a:srgbClr val="7030A0"/>
                </a:solidFill>
                <a:latin typeface="微软雅黑" panose="020B0503020204020204" pitchFamily="34" charset="-122"/>
                <a:ea typeface="微软雅黑" panose="020B0503020204020204" pitchFamily="34" charset="-122"/>
              </a:rPr>
              <a:t> such to worship him. God is a Spirit: and they that worship him must worship him in spirit and in truth. </a:t>
            </a:r>
            <a:endParaRPr lang="en-US" sz="34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313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1 </a:t>
            </a:r>
            <a:r>
              <a:rPr lang="zh-CN" altLang="en-US" sz="3600" b="1" dirty="0">
                <a:latin typeface="微软雅黑" panose="020B0503020204020204" pitchFamily="34" charset="-122"/>
                <a:ea typeface="微软雅黑" panose="020B0503020204020204" pitchFamily="34" charset="-122"/>
              </a:rPr>
              <a:t>原来前约有礼拜的条例和属世界的圣幕。</a:t>
            </a:r>
            <a:r>
              <a:rPr lang="en-US" altLang="zh-CN" sz="3600" b="1" baseline="30000" dirty="0">
                <a:latin typeface="微软雅黑" panose="020B0503020204020204" pitchFamily="34" charset="-122"/>
                <a:ea typeface="微软雅黑" panose="020B0503020204020204" pitchFamily="34" charset="-122"/>
              </a:rPr>
              <a:t>2 </a:t>
            </a:r>
            <a:r>
              <a:rPr lang="zh-CN" altLang="en-US" sz="3600" b="1" dirty="0">
                <a:latin typeface="微软雅黑" panose="020B0503020204020204" pitchFamily="34" charset="-122"/>
                <a:ea typeface="微软雅黑" panose="020B0503020204020204" pitchFamily="34" charset="-122"/>
              </a:rPr>
              <a:t>因为有预备的帐幕，头一层叫作圣所，里面有灯臺、桌子，和陈设饼。</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1 </a:t>
            </a:r>
            <a:r>
              <a:rPr lang="en-US" sz="2400" b="1" dirty="0">
                <a:solidFill>
                  <a:srgbClr val="7030A0"/>
                </a:solidFill>
              </a:rPr>
              <a:t>Then verily the first </a:t>
            </a:r>
            <a:r>
              <a:rPr lang="en-US" sz="2400" b="1" i="1" dirty="0">
                <a:solidFill>
                  <a:srgbClr val="7030A0"/>
                </a:solidFill>
              </a:rPr>
              <a:t>covenant</a:t>
            </a:r>
            <a:r>
              <a:rPr lang="en-US" sz="2400" b="1" dirty="0">
                <a:solidFill>
                  <a:srgbClr val="7030A0"/>
                </a:solidFill>
              </a:rPr>
              <a:t> had also ordinances of divine service, and a worldly sanctuary</a:t>
            </a:r>
            <a:r>
              <a:rPr lang="en-US" sz="2400" b="1" dirty="0" smtClean="0">
                <a:solidFill>
                  <a:srgbClr val="7030A0"/>
                </a:solidFill>
              </a:rPr>
              <a:t>.</a:t>
            </a:r>
            <a:r>
              <a:rPr lang="en-US" sz="2400" b="1" i="1" baseline="30000" dirty="0" smtClean="0">
                <a:solidFill>
                  <a:srgbClr val="7030A0"/>
                </a:solidFill>
              </a:rPr>
              <a:t> </a:t>
            </a:r>
            <a:endParaRPr lang="en-US" sz="2400" b="1" i="1" baseline="30000" dirty="0">
              <a:solidFill>
                <a:srgbClr val="7030A0"/>
              </a:solidFill>
            </a:endParaRPr>
          </a:p>
          <a:p>
            <a:r>
              <a:rPr lang="en-US" sz="2400" b="1" baseline="30000" dirty="0">
                <a:solidFill>
                  <a:srgbClr val="7030A0"/>
                </a:solidFill>
              </a:rPr>
              <a:t>2 </a:t>
            </a:r>
            <a:r>
              <a:rPr lang="en-US" sz="2400" b="1" dirty="0">
                <a:solidFill>
                  <a:srgbClr val="7030A0"/>
                </a:solidFill>
              </a:rPr>
              <a:t>For there was a tabernacle made; the first, wherein </a:t>
            </a:r>
            <a:r>
              <a:rPr lang="en-US" sz="2400" b="1" i="1" dirty="0">
                <a:solidFill>
                  <a:srgbClr val="7030A0"/>
                </a:solidFill>
              </a:rPr>
              <a:t>was</a:t>
            </a:r>
            <a:r>
              <a:rPr lang="en-US" sz="2400" b="1" dirty="0">
                <a:solidFill>
                  <a:srgbClr val="7030A0"/>
                </a:solidFill>
              </a:rPr>
              <a:t> the candlestick, and the table, and the </a:t>
            </a:r>
            <a:r>
              <a:rPr lang="en-US" sz="2400" b="1" dirty="0" err="1">
                <a:solidFill>
                  <a:srgbClr val="7030A0"/>
                </a:solidFill>
              </a:rPr>
              <a:t>shewbread</a:t>
            </a:r>
            <a:r>
              <a:rPr lang="en-US" sz="2400" b="1" dirty="0">
                <a:solidFill>
                  <a:srgbClr val="7030A0"/>
                </a:solidFill>
              </a:rPr>
              <a:t>; which is called the sanctuary.</a:t>
            </a:r>
            <a:endParaRPr lang="en-US" sz="2100" b="1" dirty="0">
              <a:solidFill>
                <a:srgbClr val="7030A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2060633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3 </a:t>
            </a:r>
            <a:r>
              <a:rPr lang="zh-CN" altLang="en-US" sz="3600" b="1" dirty="0">
                <a:latin typeface="微软雅黑" panose="020B0503020204020204" pitchFamily="34" charset="-122"/>
                <a:ea typeface="微软雅黑" panose="020B0503020204020204" pitchFamily="34" charset="-122"/>
              </a:rPr>
              <a:t>第二幔子后又有一层帐幕，叫作至圣所，</a:t>
            </a:r>
          </a:p>
          <a:p>
            <a:r>
              <a:rPr lang="en-US" altLang="zh-CN" sz="3600" b="1" baseline="30000" dirty="0">
                <a:latin typeface="微软雅黑" panose="020B0503020204020204" pitchFamily="34" charset="-122"/>
                <a:ea typeface="微软雅黑" panose="020B0503020204020204" pitchFamily="34" charset="-122"/>
              </a:rPr>
              <a:t>4 </a:t>
            </a:r>
            <a:r>
              <a:rPr lang="zh-CN" altLang="en-US" sz="3600" b="1" dirty="0">
                <a:latin typeface="微软雅黑" panose="020B0503020204020204" pitchFamily="34" charset="-122"/>
                <a:ea typeface="微软雅黑" panose="020B0503020204020204" pitchFamily="34" charset="-122"/>
              </a:rPr>
              <a:t>有金香炉（或作：坛），有包金的约柜，柜里有盛吗哪的金罐和亚伦发过芽的杖，并两块约版；</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3 </a:t>
            </a:r>
            <a:r>
              <a:rPr lang="en-US" sz="2400" b="1" dirty="0">
                <a:solidFill>
                  <a:srgbClr val="7030A0"/>
                </a:solidFill>
              </a:rPr>
              <a:t>And after the second veil, the tabernacle which is called the Holiest of all;</a:t>
            </a:r>
          </a:p>
          <a:p>
            <a:r>
              <a:rPr lang="en-US" sz="2400" b="1" baseline="30000" dirty="0">
                <a:solidFill>
                  <a:srgbClr val="7030A0"/>
                </a:solidFill>
              </a:rPr>
              <a:t>4 </a:t>
            </a:r>
            <a:r>
              <a:rPr lang="en-US" sz="2400" b="1" dirty="0">
                <a:solidFill>
                  <a:srgbClr val="7030A0"/>
                </a:solidFill>
              </a:rPr>
              <a:t>Which had the golden censer, and the ark of the covenant overlaid round about with gold, wherein </a:t>
            </a:r>
            <a:r>
              <a:rPr lang="en-US" sz="2400" b="1" i="1" dirty="0">
                <a:solidFill>
                  <a:srgbClr val="7030A0"/>
                </a:solidFill>
              </a:rPr>
              <a:t>was</a:t>
            </a:r>
            <a:r>
              <a:rPr lang="en-US" sz="2400" b="1" dirty="0">
                <a:solidFill>
                  <a:srgbClr val="7030A0"/>
                </a:solidFill>
              </a:rPr>
              <a:t> the golden pot that had manna, and Aaron's rod that budded, and the tables of the covenant;</a:t>
            </a: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2873559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5 </a:t>
            </a:r>
            <a:r>
              <a:rPr lang="zh-CN" altLang="en-US" sz="3600" b="1" dirty="0">
                <a:latin typeface="微软雅黑" panose="020B0503020204020204" pitchFamily="34" charset="-122"/>
                <a:ea typeface="微软雅黑" panose="020B0503020204020204" pitchFamily="34" charset="-122"/>
              </a:rPr>
              <a:t>柜上面有荣耀基路伯的影罩着施恩（原文作：蔽罪）座。这几件我现在不能一一细说。</a:t>
            </a:r>
          </a:p>
          <a:p>
            <a:r>
              <a:rPr lang="en-US" altLang="zh-CN" sz="3600" b="1" baseline="30000" dirty="0">
                <a:latin typeface="微软雅黑" panose="020B0503020204020204" pitchFamily="34" charset="-122"/>
                <a:ea typeface="微软雅黑" panose="020B0503020204020204" pitchFamily="34" charset="-122"/>
              </a:rPr>
              <a:t>6 </a:t>
            </a:r>
            <a:r>
              <a:rPr lang="zh-CN" altLang="en-US" sz="3600" b="1" dirty="0">
                <a:latin typeface="微软雅黑" panose="020B0503020204020204" pitchFamily="34" charset="-122"/>
                <a:ea typeface="微软雅黑" panose="020B0503020204020204" pitchFamily="34" charset="-122"/>
              </a:rPr>
              <a:t>这些物件既如此预备齐了，众祭司就常进头一层帐幕，行拜神的礼。</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5 </a:t>
            </a:r>
            <a:r>
              <a:rPr lang="en-US" sz="2400" b="1" dirty="0">
                <a:solidFill>
                  <a:srgbClr val="7030A0"/>
                </a:solidFill>
              </a:rPr>
              <a:t>And over it the </a:t>
            </a:r>
            <a:r>
              <a:rPr lang="en-US" sz="2400" b="1" dirty="0" err="1">
                <a:solidFill>
                  <a:srgbClr val="7030A0"/>
                </a:solidFill>
              </a:rPr>
              <a:t>cherubims</a:t>
            </a:r>
            <a:r>
              <a:rPr lang="en-US" sz="2400" b="1" dirty="0">
                <a:solidFill>
                  <a:srgbClr val="7030A0"/>
                </a:solidFill>
              </a:rPr>
              <a:t> of glory shadowing the </a:t>
            </a:r>
            <a:r>
              <a:rPr lang="en-US" sz="2400" b="1" dirty="0" err="1">
                <a:solidFill>
                  <a:srgbClr val="7030A0"/>
                </a:solidFill>
              </a:rPr>
              <a:t>mercyseat</a:t>
            </a:r>
            <a:r>
              <a:rPr lang="en-US" sz="2400" b="1" dirty="0">
                <a:solidFill>
                  <a:srgbClr val="7030A0"/>
                </a:solidFill>
              </a:rPr>
              <a:t>; of which we cannot now speak particularly.</a:t>
            </a:r>
          </a:p>
          <a:p>
            <a:r>
              <a:rPr lang="en-US" sz="2400" b="1" baseline="30000" dirty="0">
                <a:solidFill>
                  <a:srgbClr val="7030A0"/>
                </a:solidFill>
              </a:rPr>
              <a:t>6 </a:t>
            </a:r>
            <a:r>
              <a:rPr lang="en-US" sz="2400" b="1" dirty="0">
                <a:solidFill>
                  <a:srgbClr val="7030A0"/>
                </a:solidFill>
              </a:rPr>
              <a:t>Now when these things were thus ordained, the priests went always into the first tabernacle, accomplishing the service </a:t>
            </a:r>
            <a:r>
              <a:rPr lang="en-US" sz="2400" b="1" i="1" dirty="0">
                <a:solidFill>
                  <a:srgbClr val="7030A0"/>
                </a:solidFill>
              </a:rPr>
              <a:t>of God</a:t>
            </a:r>
            <a:r>
              <a:rPr lang="en-US" sz="2400" b="1" dirty="0">
                <a:solidFill>
                  <a:srgbClr val="7030A0"/>
                </a:solidFill>
              </a:rPr>
              <a:t>.</a:t>
            </a: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77682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7 </a:t>
            </a:r>
            <a:r>
              <a:rPr lang="zh-CN" altLang="en-US" sz="3600" b="1" dirty="0">
                <a:latin typeface="微软雅黑" panose="020B0503020204020204" pitchFamily="34" charset="-122"/>
                <a:ea typeface="微软雅黑" panose="020B0503020204020204" pitchFamily="34" charset="-122"/>
              </a:rPr>
              <a:t>至于第二层帐幕，唯有大祭司一年一次独自进去，没有不带着血为自己和百姓的过错献上</a:t>
            </a:r>
            <a:r>
              <a:rPr lang="zh-CN" altLang="en-US" sz="3600" b="1" dirty="0" smtClean="0">
                <a:latin typeface="微软雅黑" panose="020B0503020204020204" pitchFamily="34" charset="-122"/>
                <a:ea typeface="微软雅黑" panose="020B0503020204020204" pitchFamily="34" charset="-122"/>
              </a:rPr>
              <a:t>。</a:t>
            </a:r>
            <a:r>
              <a:rPr lang="en-US" altLang="zh-CN" sz="3600" b="1" baseline="30000" dirty="0" smtClean="0">
                <a:latin typeface="微软雅黑" panose="020B0503020204020204" pitchFamily="34" charset="-122"/>
                <a:ea typeface="微软雅黑" panose="020B0503020204020204" pitchFamily="34" charset="-122"/>
              </a:rPr>
              <a:t>8 </a:t>
            </a:r>
            <a:r>
              <a:rPr lang="zh-CN" altLang="en-US" sz="3600" b="1" dirty="0">
                <a:latin typeface="微软雅黑" panose="020B0503020204020204" pitchFamily="34" charset="-122"/>
                <a:ea typeface="微软雅黑" panose="020B0503020204020204" pitchFamily="34" charset="-122"/>
              </a:rPr>
              <a:t>圣灵用此指明，头一层帐幕仍存的时候，进入至圣所的路还未显明。</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7 </a:t>
            </a:r>
            <a:r>
              <a:rPr lang="en-US" sz="2400" b="1" dirty="0">
                <a:solidFill>
                  <a:srgbClr val="7030A0"/>
                </a:solidFill>
              </a:rPr>
              <a:t>But into the second </a:t>
            </a:r>
            <a:r>
              <a:rPr lang="en-US" sz="2400" b="1" i="1" dirty="0">
                <a:solidFill>
                  <a:srgbClr val="7030A0"/>
                </a:solidFill>
              </a:rPr>
              <a:t>went</a:t>
            </a:r>
            <a:r>
              <a:rPr lang="en-US" sz="2400" b="1" dirty="0">
                <a:solidFill>
                  <a:srgbClr val="7030A0"/>
                </a:solidFill>
              </a:rPr>
              <a:t> the high priest alone once every year, not without blood, which he offered for himself, and </a:t>
            </a:r>
            <a:r>
              <a:rPr lang="en-US" sz="2400" b="1" i="1" dirty="0">
                <a:solidFill>
                  <a:srgbClr val="7030A0"/>
                </a:solidFill>
              </a:rPr>
              <a:t>for</a:t>
            </a:r>
            <a:r>
              <a:rPr lang="en-US" sz="2400" b="1" dirty="0">
                <a:solidFill>
                  <a:srgbClr val="7030A0"/>
                </a:solidFill>
              </a:rPr>
              <a:t> the errors of the people: </a:t>
            </a:r>
          </a:p>
          <a:p>
            <a:r>
              <a:rPr lang="en-US" sz="2400" b="1" baseline="30000" dirty="0">
                <a:solidFill>
                  <a:srgbClr val="7030A0"/>
                </a:solidFill>
              </a:rPr>
              <a:t>8 </a:t>
            </a:r>
            <a:r>
              <a:rPr lang="en-US" sz="2400" b="1" dirty="0">
                <a:solidFill>
                  <a:srgbClr val="7030A0"/>
                </a:solidFill>
              </a:rPr>
              <a:t>The Holy Ghost this signifying, that the way into the holiest of all was not yet made manifest, while as the first tabernacle was yet standing:</a:t>
            </a: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815816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9148293" cy="2210493"/>
          </a:xfrm>
          <a:prstGeom prst="rect">
            <a:avLst/>
          </a:prstGeom>
        </p:spPr>
        <p:txBody>
          <a:bodyPr vert="horz" lIns="91440" tIns="45720" rIns="91440" bIns="45720" rtlCol="0">
            <a:noAutofit/>
          </a:bodyPr>
          <a:lstStyle/>
          <a:p>
            <a:r>
              <a:rPr lang="en-US" altLang="zh-CN" sz="3300" b="1" baseline="30000" dirty="0">
                <a:latin typeface="微软雅黑" panose="020B0503020204020204" pitchFamily="34" charset="-122"/>
                <a:ea typeface="微软雅黑" panose="020B0503020204020204" pitchFamily="34" charset="-122"/>
              </a:rPr>
              <a:t>9 </a:t>
            </a:r>
            <a:r>
              <a:rPr lang="zh-CN" altLang="en-US" sz="3300" b="1" dirty="0">
                <a:latin typeface="微软雅黑" panose="020B0503020204020204" pitchFamily="34" charset="-122"/>
                <a:ea typeface="微软雅黑" panose="020B0503020204020204" pitchFamily="34" charset="-122"/>
              </a:rPr>
              <a:t>那头一层帐幕作现今的一个表样，所献的礼物和祭物，就着良心说，都不能叫礼拜的人得以完全</a:t>
            </a:r>
            <a:r>
              <a:rPr lang="zh-CN" altLang="en-US" sz="3300" b="1" dirty="0" smtClean="0">
                <a:latin typeface="微软雅黑" panose="020B0503020204020204" pitchFamily="34" charset="-122"/>
                <a:ea typeface="微软雅黑" panose="020B0503020204020204" pitchFamily="34" charset="-122"/>
              </a:rPr>
              <a:t>。</a:t>
            </a:r>
            <a:r>
              <a:rPr lang="en-US" altLang="zh-CN" sz="3300" b="1" baseline="30000" dirty="0" smtClean="0">
                <a:latin typeface="微软雅黑" panose="020B0503020204020204" pitchFamily="34" charset="-122"/>
                <a:ea typeface="微软雅黑" panose="020B0503020204020204" pitchFamily="34" charset="-122"/>
              </a:rPr>
              <a:t>10 </a:t>
            </a:r>
            <a:r>
              <a:rPr lang="zh-CN" altLang="en-US" sz="3300" b="1" dirty="0">
                <a:latin typeface="微软雅黑" panose="020B0503020204020204" pitchFamily="34" charset="-122"/>
                <a:ea typeface="微软雅黑" panose="020B0503020204020204" pitchFamily="34" charset="-122"/>
              </a:rPr>
              <a:t>这些事，连那饮食和诸般洗濯的规矩，都不过是属肉体的条例，命定到振兴的时候为止。</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9 </a:t>
            </a:r>
            <a:r>
              <a:rPr lang="en-US" sz="2400" b="1" dirty="0">
                <a:solidFill>
                  <a:srgbClr val="7030A0"/>
                </a:solidFill>
              </a:rPr>
              <a:t>Which </a:t>
            </a:r>
            <a:r>
              <a:rPr lang="en-US" sz="2400" b="1" i="1" dirty="0">
                <a:solidFill>
                  <a:srgbClr val="7030A0"/>
                </a:solidFill>
              </a:rPr>
              <a:t>was</a:t>
            </a:r>
            <a:r>
              <a:rPr lang="en-US" sz="2400" b="1" dirty="0">
                <a:solidFill>
                  <a:srgbClr val="7030A0"/>
                </a:solidFill>
              </a:rPr>
              <a:t> a figure for the time then present, in which were offered both gifts and sacrifices, that could not make him that did the service perfect, as pertaining to the conscience</a:t>
            </a:r>
            <a:r>
              <a:rPr lang="en-US" sz="2400" b="1" dirty="0" smtClean="0">
                <a:solidFill>
                  <a:srgbClr val="7030A0"/>
                </a:solidFill>
              </a:rPr>
              <a:t>; </a:t>
            </a:r>
            <a:r>
              <a:rPr lang="en-US" sz="2400" b="1" baseline="30000" dirty="0" smtClean="0">
                <a:solidFill>
                  <a:srgbClr val="7030A0"/>
                </a:solidFill>
              </a:rPr>
              <a:t>10 </a:t>
            </a:r>
            <a:r>
              <a:rPr lang="en-US" sz="2400" b="1" i="1" dirty="0">
                <a:solidFill>
                  <a:srgbClr val="7030A0"/>
                </a:solidFill>
              </a:rPr>
              <a:t>Which stood</a:t>
            </a:r>
            <a:r>
              <a:rPr lang="en-US" sz="2400" b="1" dirty="0">
                <a:solidFill>
                  <a:srgbClr val="7030A0"/>
                </a:solidFill>
              </a:rPr>
              <a:t> only in meats and drinks, and divers washings, and carnal ordinances, imposed </a:t>
            </a:r>
            <a:r>
              <a:rPr lang="en-US" sz="2400" b="1" i="1" dirty="0">
                <a:solidFill>
                  <a:srgbClr val="7030A0"/>
                </a:solidFill>
              </a:rPr>
              <a:t>on them</a:t>
            </a:r>
            <a:r>
              <a:rPr lang="en-US" sz="2400" b="1" dirty="0">
                <a:solidFill>
                  <a:srgbClr val="7030A0"/>
                </a:solidFill>
              </a:rPr>
              <a:t> until the time of reformation.</a:t>
            </a: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66174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9148293"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11 </a:t>
            </a:r>
            <a:r>
              <a:rPr lang="zh-CN" altLang="en-US" sz="3200" b="1" dirty="0">
                <a:latin typeface="微软雅黑" panose="020B0503020204020204" pitchFamily="34" charset="-122"/>
                <a:ea typeface="微软雅黑" panose="020B0503020204020204" pitchFamily="34" charset="-122"/>
              </a:rPr>
              <a:t>但现在基督已经来到，作了将来美事的大祭司，经过那更大更全备的帐幕，不是人手所造、也不是属乎这世界的</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12 </a:t>
            </a:r>
            <a:r>
              <a:rPr lang="zh-CN" altLang="en-US" sz="3200" b="1" dirty="0">
                <a:latin typeface="微软雅黑" panose="020B0503020204020204" pitchFamily="34" charset="-122"/>
                <a:ea typeface="微软雅黑" panose="020B0503020204020204" pitchFamily="34" charset="-122"/>
              </a:rPr>
              <a:t>并且不用山羊和牛犊的血，乃用自己的血，只一次进入圣所，成了永远赎罪的事。</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11 </a:t>
            </a:r>
            <a:r>
              <a:rPr lang="en-US" sz="2400" b="1" dirty="0">
                <a:solidFill>
                  <a:srgbClr val="7030A0"/>
                </a:solidFill>
              </a:rPr>
              <a:t>But Christ being come an high priest of good things to come, by a greater and more perfect tabernacle, not made with hands, that is to say, not of this building;</a:t>
            </a:r>
          </a:p>
          <a:p>
            <a:r>
              <a:rPr lang="en-US" sz="2400" b="1" baseline="30000" dirty="0">
                <a:solidFill>
                  <a:srgbClr val="7030A0"/>
                </a:solidFill>
              </a:rPr>
              <a:t>12 </a:t>
            </a:r>
            <a:r>
              <a:rPr lang="en-US" sz="2400" b="1" dirty="0">
                <a:solidFill>
                  <a:srgbClr val="7030A0"/>
                </a:solidFill>
              </a:rPr>
              <a:t>Neither by the blood of goats and calves, but by his own blood he entered in once into the holy place, having obtained eternal redemption </a:t>
            </a:r>
            <a:r>
              <a:rPr lang="en-US" sz="2400" b="1" i="1" dirty="0">
                <a:solidFill>
                  <a:srgbClr val="7030A0"/>
                </a:solidFill>
              </a:rPr>
              <a:t>for us</a:t>
            </a:r>
            <a:r>
              <a:rPr lang="en-US" sz="2400" b="1" dirty="0">
                <a:solidFill>
                  <a:srgbClr val="7030A0"/>
                </a:solidFill>
              </a:rPr>
              <a:t>.</a:t>
            </a: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362417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70" y="739427"/>
            <a:ext cx="9177270" cy="2210493"/>
          </a:xfrm>
          <a:prstGeom prst="rect">
            <a:avLst/>
          </a:prstGeom>
        </p:spPr>
        <p:txBody>
          <a:bodyPr vert="horz" lIns="91440" tIns="45720" rIns="91440" bIns="45720" rtlCol="0">
            <a:noAutofit/>
          </a:bodyPr>
          <a:lstStyle/>
          <a:p>
            <a:r>
              <a:rPr lang="en-US" altLang="zh-CN" sz="3000" b="1" baseline="30000" dirty="0">
                <a:latin typeface="微软雅黑" panose="020B0503020204020204" pitchFamily="34" charset="-122"/>
                <a:ea typeface="微软雅黑" panose="020B0503020204020204" pitchFamily="34" charset="-122"/>
              </a:rPr>
              <a:t>13 </a:t>
            </a:r>
            <a:r>
              <a:rPr lang="zh-CN" altLang="en-US" sz="3000" b="1" dirty="0">
                <a:latin typeface="微软雅黑" panose="020B0503020204020204" pitchFamily="34" charset="-122"/>
                <a:ea typeface="微软雅黑" panose="020B0503020204020204" pitchFamily="34" charset="-122"/>
              </a:rPr>
              <a:t>若山羊和公牛的血，并母牛犊的灰，灑在不洁的人身上，尚且叫人成圣，身体洁净</a:t>
            </a:r>
            <a:r>
              <a:rPr lang="zh-CN" altLang="en-US" sz="3000" b="1" dirty="0" smtClean="0">
                <a:latin typeface="微软雅黑" panose="020B0503020204020204" pitchFamily="34" charset="-122"/>
                <a:ea typeface="微软雅黑" panose="020B0503020204020204" pitchFamily="34" charset="-122"/>
              </a:rPr>
              <a:t>，</a:t>
            </a:r>
            <a:r>
              <a:rPr lang="en-US" altLang="zh-CN" sz="3000" b="1" baseline="30000" dirty="0" smtClean="0">
                <a:latin typeface="微软雅黑" panose="020B0503020204020204" pitchFamily="34" charset="-122"/>
                <a:ea typeface="微软雅黑" panose="020B0503020204020204" pitchFamily="34" charset="-122"/>
              </a:rPr>
              <a:t>14 </a:t>
            </a:r>
            <a:r>
              <a:rPr lang="zh-CN" altLang="en-US" sz="3000" b="1" dirty="0">
                <a:latin typeface="微软雅黑" panose="020B0503020204020204" pitchFamily="34" charset="-122"/>
                <a:ea typeface="微软雅黑" panose="020B0503020204020204" pitchFamily="34" charset="-122"/>
              </a:rPr>
              <a:t>何况基督藉着永远的灵，将自己无瑕无疵献给神，他的血岂不更能洗净你们的心（原文是良心），除去你们的死行，使你们事奉那永生神么？</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13 </a:t>
            </a:r>
            <a:r>
              <a:rPr lang="en-US" sz="2400" b="1" dirty="0">
                <a:solidFill>
                  <a:srgbClr val="7030A0"/>
                </a:solidFill>
              </a:rPr>
              <a:t>For if the blood of bulls and of goats, and the ashes of an heifer sprinkling the unclean, </a:t>
            </a:r>
            <a:r>
              <a:rPr lang="en-US" sz="2400" b="1" dirty="0" err="1">
                <a:solidFill>
                  <a:srgbClr val="7030A0"/>
                </a:solidFill>
              </a:rPr>
              <a:t>sanctifieth</a:t>
            </a:r>
            <a:r>
              <a:rPr lang="en-US" sz="2400" b="1" dirty="0">
                <a:solidFill>
                  <a:srgbClr val="7030A0"/>
                </a:solidFill>
              </a:rPr>
              <a:t> to the purifying of the flesh:</a:t>
            </a:r>
          </a:p>
          <a:p>
            <a:r>
              <a:rPr lang="en-US" sz="2400" b="1" baseline="30000" dirty="0">
                <a:solidFill>
                  <a:srgbClr val="7030A0"/>
                </a:solidFill>
              </a:rPr>
              <a:t>14 </a:t>
            </a:r>
            <a:r>
              <a:rPr lang="en-US" sz="2400" b="1" dirty="0">
                <a:solidFill>
                  <a:srgbClr val="7030A0"/>
                </a:solidFill>
              </a:rPr>
              <a:t>How much more shall the blood of Christ, who through the eternal Spirit offered himself without spot to God, purge your conscience from dead works to serve the living </a:t>
            </a:r>
            <a:r>
              <a:rPr lang="en-US" sz="2400" b="1" dirty="0" smtClean="0">
                <a:solidFill>
                  <a:srgbClr val="7030A0"/>
                </a:solidFill>
              </a:rPr>
              <a:t>God? </a:t>
            </a:r>
            <a:endParaRPr lang="en-US" sz="2400" b="1" dirty="0">
              <a:solidFill>
                <a:srgbClr val="7030A0"/>
              </a:solidFill>
            </a:endParaRPr>
          </a:p>
        </p:txBody>
      </p:sp>
      <p:sp>
        <p:nvSpPr>
          <p:cNvPr id="7" name="TextBox 6"/>
          <p:cNvSpPr txBox="1"/>
          <p:nvPr/>
        </p:nvSpPr>
        <p:spPr>
          <a:xfrm>
            <a:off x="152400" y="-41820"/>
            <a:ext cx="5617692"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9</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2248978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70" y="739427"/>
            <a:ext cx="9177270"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1 </a:t>
            </a:r>
            <a:r>
              <a:rPr lang="zh-CN" altLang="en-US" sz="3200" b="1" dirty="0">
                <a:latin typeface="微软雅黑" panose="020B0503020204020204" pitchFamily="34" charset="-122"/>
                <a:ea typeface="微软雅黑" panose="020B0503020204020204" pitchFamily="34" charset="-122"/>
              </a:rPr>
              <a:t>律法既是将来美事的影儿，不是本物的真象，总不能藉着每年常献一样的祭物叫那近前来的人得以完全</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 </a:t>
            </a:r>
            <a:r>
              <a:rPr lang="zh-CN" altLang="en-US" sz="3200" b="1" dirty="0">
                <a:latin typeface="微软雅黑" panose="020B0503020204020204" pitchFamily="34" charset="-122"/>
                <a:ea typeface="微软雅黑" panose="020B0503020204020204" pitchFamily="34" charset="-122"/>
              </a:rPr>
              <a:t>若不然，献祭的事岂不早已止住了么？因为礼拜的人，良心既被洁净，就不再觉得有罪了。</a:t>
            </a:r>
          </a:p>
        </p:txBody>
      </p:sp>
      <p:sp>
        <p:nvSpPr>
          <p:cNvPr id="5" name="Rectangle 3"/>
          <p:cNvSpPr txBox="1">
            <a:spLocks noChangeArrowheads="1"/>
          </p:cNvSpPr>
          <p:nvPr/>
        </p:nvSpPr>
        <p:spPr>
          <a:xfrm>
            <a:off x="0" y="2725906"/>
            <a:ext cx="4724400" cy="2210493"/>
          </a:xfrm>
          <a:prstGeom prst="rect">
            <a:avLst/>
          </a:prstGeom>
        </p:spPr>
        <p:txBody>
          <a:bodyPr vert="horz" lIns="91440" tIns="45720" rIns="91440" bIns="45720" rtlCol="0">
            <a:noAutofit/>
          </a:bodyPr>
          <a:lstStyle/>
          <a:p>
            <a:r>
              <a:rPr lang="en-US" sz="2400" b="1" baseline="30000" dirty="0">
                <a:solidFill>
                  <a:srgbClr val="7030A0"/>
                </a:solidFill>
              </a:rPr>
              <a:t>1 </a:t>
            </a:r>
            <a:r>
              <a:rPr lang="en-US" sz="2400" b="1" dirty="0">
                <a:solidFill>
                  <a:srgbClr val="7030A0"/>
                </a:solidFill>
              </a:rPr>
              <a:t>For the law having a shadow of good things to come, </a:t>
            </a:r>
            <a:r>
              <a:rPr lang="en-US" sz="2400" b="1" i="1" dirty="0">
                <a:solidFill>
                  <a:srgbClr val="7030A0"/>
                </a:solidFill>
              </a:rPr>
              <a:t>and</a:t>
            </a:r>
            <a:r>
              <a:rPr lang="en-US" sz="2400" b="1" dirty="0">
                <a:solidFill>
                  <a:srgbClr val="7030A0"/>
                </a:solidFill>
              </a:rPr>
              <a:t> not the very image of the things, can never with those sacrifices which they offered year by year continually make the comers thereunto perfect</a:t>
            </a:r>
            <a:r>
              <a:rPr lang="en-US" sz="2400" b="1" dirty="0" smtClean="0">
                <a:solidFill>
                  <a:srgbClr val="7030A0"/>
                </a:solidFill>
              </a:rPr>
              <a:t>. </a:t>
            </a:r>
            <a:r>
              <a:rPr lang="en-US" sz="2400" b="1" baseline="30000" dirty="0" smtClean="0">
                <a:solidFill>
                  <a:srgbClr val="7030A0"/>
                </a:solidFill>
              </a:rPr>
              <a:t>2 </a:t>
            </a:r>
            <a:r>
              <a:rPr lang="en-US" sz="2400" b="1" dirty="0">
                <a:solidFill>
                  <a:srgbClr val="7030A0"/>
                </a:solidFill>
              </a:rPr>
              <a:t>For then would they not have ceased to be offered? because that the worshippers once purged should have had no more conscience of sins.</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27753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5770811"/>
          </a:xfrm>
          <a:prstGeom prst="rect">
            <a:avLst/>
          </a:prstGeom>
        </p:spPr>
        <p:txBody>
          <a:bodyPr wrap="square">
            <a:spAutoFit/>
          </a:bodyPr>
          <a:lstStyle/>
          <a:p>
            <a:r>
              <a:rPr lang="en-US" altLang="zh-CN" sz="3600" b="1" baseline="30000" dirty="0">
                <a:latin typeface="微软雅黑" panose="020B0503020204020204" pitchFamily="34" charset="-122"/>
                <a:ea typeface="微软雅黑" panose="020B0503020204020204" pitchFamily="34" charset="-122"/>
              </a:rPr>
              <a:t>18 </a:t>
            </a:r>
            <a:r>
              <a:rPr lang="zh-CN" altLang="en-US" sz="3600" b="1" dirty="0">
                <a:latin typeface="微软雅黑" panose="020B0503020204020204" pitchFamily="34" charset="-122"/>
                <a:ea typeface="微软雅黑" panose="020B0503020204020204" pitchFamily="34" charset="-122"/>
              </a:rPr>
              <a:t>摩西说：求你显出你的荣耀给我</a:t>
            </a:r>
            <a:r>
              <a:rPr lang="zh-CN" altLang="en-US" sz="3600" b="1" dirty="0" smtClean="0">
                <a:latin typeface="微软雅黑" panose="020B0503020204020204" pitchFamily="34" charset="-122"/>
                <a:ea typeface="微软雅黑" panose="020B0503020204020204" pitchFamily="34" charset="-122"/>
              </a:rPr>
              <a:t>看。</a:t>
            </a:r>
            <a:r>
              <a:rPr lang="en-US" altLang="zh-CN" sz="3600" b="1" baseline="30000" dirty="0" smtClean="0">
                <a:latin typeface="微软雅黑" panose="020B0503020204020204" pitchFamily="34" charset="-122"/>
                <a:ea typeface="微软雅黑" panose="020B0503020204020204" pitchFamily="34" charset="-122"/>
              </a:rPr>
              <a:t>19 </a:t>
            </a:r>
            <a:r>
              <a:rPr lang="zh-CN" altLang="en-US" sz="3600" b="1" dirty="0">
                <a:latin typeface="微软雅黑" panose="020B0503020204020204" pitchFamily="34" charset="-122"/>
                <a:ea typeface="微软雅黑" panose="020B0503020204020204" pitchFamily="34" charset="-122"/>
              </a:rPr>
              <a:t>耶和华说：我要显我一切的恩慈，在你面前经过，宣告我的名。我要恩待谁就恩待谁；要怜悯谁就怜悯谁</a:t>
            </a:r>
            <a:r>
              <a:rPr lang="zh-CN" altLang="en-US" sz="3600" b="1" dirty="0" smtClean="0">
                <a:latin typeface="微软雅黑" panose="020B0503020204020204" pitchFamily="34" charset="-122"/>
                <a:ea typeface="微软雅黑" panose="020B0503020204020204" pitchFamily="34" charset="-122"/>
              </a:rPr>
              <a:t>；</a:t>
            </a:r>
            <a:r>
              <a:rPr lang="en-US" altLang="zh-CN" sz="3600" b="1" baseline="30000" dirty="0" smtClean="0">
                <a:latin typeface="微软雅黑" panose="020B0503020204020204" pitchFamily="34" charset="-122"/>
                <a:ea typeface="微软雅黑" panose="020B0503020204020204" pitchFamily="34" charset="-122"/>
              </a:rPr>
              <a:t>20 </a:t>
            </a:r>
            <a:r>
              <a:rPr lang="zh-CN" altLang="en-US" sz="3600" b="1" dirty="0">
                <a:latin typeface="微软雅黑" panose="020B0503020204020204" pitchFamily="34" charset="-122"/>
                <a:ea typeface="微软雅黑" panose="020B0503020204020204" pitchFamily="34" charset="-122"/>
              </a:rPr>
              <a:t>又说：你不能看见我的面，因为人见我的面不能存活。</a:t>
            </a:r>
          </a:p>
          <a:p>
            <a:r>
              <a:rPr lang="en-US" sz="2700" b="1" baseline="30000" dirty="0">
                <a:solidFill>
                  <a:srgbClr val="7030A0"/>
                </a:solidFill>
                <a:latin typeface="微软雅黑" panose="020B0503020204020204" pitchFamily="34" charset="-122"/>
                <a:ea typeface="微软雅黑" panose="020B0503020204020204" pitchFamily="34" charset="-122"/>
              </a:rPr>
              <a:t>18 </a:t>
            </a:r>
            <a:r>
              <a:rPr lang="en-US" sz="2700" b="1" dirty="0">
                <a:solidFill>
                  <a:srgbClr val="7030A0"/>
                </a:solidFill>
                <a:latin typeface="微软雅黑" panose="020B0503020204020204" pitchFamily="34" charset="-122"/>
                <a:ea typeface="微软雅黑" panose="020B0503020204020204" pitchFamily="34" charset="-122"/>
              </a:rPr>
              <a:t>And he said, I beseech thee, shew me thy glory.</a:t>
            </a:r>
          </a:p>
          <a:p>
            <a:r>
              <a:rPr lang="en-US" sz="2700" b="1" baseline="30000" dirty="0">
                <a:solidFill>
                  <a:srgbClr val="7030A0"/>
                </a:solidFill>
                <a:latin typeface="微软雅黑" panose="020B0503020204020204" pitchFamily="34" charset="-122"/>
                <a:ea typeface="微软雅黑" panose="020B0503020204020204" pitchFamily="34" charset="-122"/>
              </a:rPr>
              <a:t>19 </a:t>
            </a:r>
            <a:r>
              <a:rPr lang="en-US" sz="2700" b="1" dirty="0">
                <a:solidFill>
                  <a:srgbClr val="7030A0"/>
                </a:solidFill>
                <a:latin typeface="微软雅黑" panose="020B0503020204020204" pitchFamily="34" charset="-122"/>
                <a:ea typeface="微软雅黑" panose="020B0503020204020204" pitchFamily="34" charset="-122"/>
              </a:rPr>
              <a:t>And he said, I will make all my goodness pass before thee, and I will proclaim the name of the LORD before thee; and will be gracious to whom I will be gracious, and will shew mercy on whom I will shew mercy</a:t>
            </a:r>
            <a:r>
              <a:rPr lang="en-US" sz="2700" b="1" dirty="0" smtClean="0">
                <a:solidFill>
                  <a:srgbClr val="7030A0"/>
                </a:solidFill>
                <a:latin typeface="微软雅黑" panose="020B0503020204020204" pitchFamily="34" charset="-122"/>
                <a:ea typeface="微软雅黑" panose="020B0503020204020204" pitchFamily="34" charset="-122"/>
              </a:rPr>
              <a:t>. </a:t>
            </a:r>
            <a:r>
              <a:rPr lang="en-US" sz="2700" b="1" baseline="30000" dirty="0" smtClean="0">
                <a:solidFill>
                  <a:srgbClr val="7030A0"/>
                </a:solidFill>
                <a:latin typeface="微软雅黑" panose="020B0503020204020204" pitchFamily="34" charset="-122"/>
                <a:ea typeface="微软雅黑" panose="020B0503020204020204" pitchFamily="34" charset="-122"/>
              </a:rPr>
              <a:t>20 </a:t>
            </a:r>
            <a:r>
              <a:rPr lang="en-US" sz="2700" b="1" dirty="0">
                <a:solidFill>
                  <a:srgbClr val="7030A0"/>
                </a:solidFill>
                <a:latin typeface="微软雅黑" panose="020B0503020204020204" pitchFamily="34" charset="-122"/>
                <a:ea typeface="微软雅黑" panose="020B0503020204020204" pitchFamily="34" charset="-122"/>
              </a:rPr>
              <a:t>And he said, Thou canst not see my face: for there shall no man see me, and live.</a:t>
            </a:r>
          </a:p>
        </p:txBody>
      </p:sp>
      <p:sp>
        <p:nvSpPr>
          <p:cNvPr id="5" name="TextBox 4"/>
          <p:cNvSpPr txBox="1"/>
          <p:nvPr/>
        </p:nvSpPr>
        <p:spPr>
          <a:xfrm>
            <a:off x="152400" y="-41820"/>
            <a:ext cx="5506316"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出埃及记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Exodus 33</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1272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70" y="739427"/>
            <a:ext cx="9177270"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3 </a:t>
            </a:r>
            <a:r>
              <a:rPr lang="zh-CN" altLang="en-US" sz="3200" b="1" dirty="0">
                <a:latin typeface="微软雅黑" panose="020B0503020204020204" pitchFamily="34" charset="-122"/>
                <a:ea typeface="微软雅黑" panose="020B0503020204020204" pitchFamily="34" charset="-122"/>
              </a:rPr>
              <a:t>但这些祭物是叫人每年想起罪来；</a:t>
            </a:r>
          </a:p>
          <a:p>
            <a:r>
              <a:rPr lang="en-US" altLang="zh-CN" sz="3200" b="1" baseline="30000" dirty="0">
                <a:latin typeface="微软雅黑" panose="020B0503020204020204" pitchFamily="34" charset="-122"/>
                <a:ea typeface="微软雅黑" panose="020B0503020204020204" pitchFamily="34" charset="-122"/>
              </a:rPr>
              <a:t>4 </a:t>
            </a:r>
            <a:r>
              <a:rPr lang="zh-CN" altLang="en-US" sz="3200" b="1" dirty="0">
                <a:latin typeface="微软雅黑" panose="020B0503020204020204" pitchFamily="34" charset="-122"/>
                <a:ea typeface="微软雅黑" panose="020B0503020204020204" pitchFamily="34" charset="-122"/>
              </a:rPr>
              <a:t>因为公牛和山羊的血，断不能除罪。</a:t>
            </a:r>
          </a:p>
          <a:p>
            <a:r>
              <a:rPr lang="en-US" altLang="zh-CN" sz="3200" b="1" baseline="30000" dirty="0">
                <a:latin typeface="微软雅黑" panose="020B0503020204020204" pitchFamily="34" charset="-122"/>
                <a:ea typeface="微软雅黑" panose="020B0503020204020204" pitchFamily="34" charset="-122"/>
              </a:rPr>
              <a:t>5 </a:t>
            </a:r>
            <a:r>
              <a:rPr lang="zh-CN" altLang="en-US" sz="3200" b="1" dirty="0">
                <a:latin typeface="微软雅黑" panose="020B0503020204020204" pitchFamily="34" charset="-122"/>
                <a:ea typeface="微软雅黑" panose="020B0503020204020204" pitchFamily="34" charset="-122"/>
              </a:rPr>
              <a:t>所以基督到世上来的时候，就说：神阿，祭物和礼物是你不愿意的；你曾给我预备了身体。</a:t>
            </a:r>
          </a:p>
        </p:txBody>
      </p:sp>
      <p:sp>
        <p:nvSpPr>
          <p:cNvPr id="5" name="Rectangle 3"/>
          <p:cNvSpPr txBox="1">
            <a:spLocks noChangeArrowheads="1"/>
          </p:cNvSpPr>
          <p:nvPr/>
        </p:nvSpPr>
        <p:spPr>
          <a:xfrm>
            <a:off x="84248" y="3060499"/>
            <a:ext cx="4487752" cy="2210493"/>
          </a:xfrm>
          <a:prstGeom prst="rect">
            <a:avLst/>
          </a:prstGeom>
        </p:spPr>
        <p:txBody>
          <a:bodyPr vert="horz" lIns="91440" tIns="45720" rIns="91440" bIns="45720" rtlCol="0">
            <a:noAutofit/>
          </a:bodyPr>
          <a:lstStyle/>
          <a:p>
            <a:r>
              <a:rPr lang="en-US" sz="2400" b="1" baseline="30000" dirty="0">
                <a:solidFill>
                  <a:srgbClr val="7030A0"/>
                </a:solidFill>
              </a:rPr>
              <a:t>3 </a:t>
            </a:r>
            <a:r>
              <a:rPr lang="en-US" sz="2400" b="1" dirty="0">
                <a:solidFill>
                  <a:srgbClr val="7030A0"/>
                </a:solidFill>
              </a:rPr>
              <a:t>But in those </a:t>
            </a:r>
            <a:r>
              <a:rPr lang="en-US" sz="2400" b="1" i="1" dirty="0">
                <a:solidFill>
                  <a:srgbClr val="7030A0"/>
                </a:solidFill>
              </a:rPr>
              <a:t>sacrifices there is</a:t>
            </a:r>
            <a:r>
              <a:rPr lang="en-US" sz="2400" b="1" dirty="0">
                <a:solidFill>
                  <a:srgbClr val="7030A0"/>
                </a:solidFill>
              </a:rPr>
              <a:t> a remembrance again </a:t>
            </a:r>
            <a:r>
              <a:rPr lang="en-US" sz="2400" b="1" i="1" dirty="0">
                <a:solidFill>
                  <a:srgbClr val="7030A0"/>
                </a:solidFill>
              </a:rPr>
              <a:t>made</a:t>
            </a:r>
            <a:r>
              <a:rPr lang="en-US" sz="2400" b="1" dirty="0">
                <a:solidFill>
                  <a:srgbClr val="7030A0"/>
                </a:solidFill>
              </a:rPr>
              <a:t> of sins every year.</a:t>
            </a:r>
          </a:p>
          <a:p>
            <a:r>
              <a:rPr lang="en-US" sz="2400" b="1" baseline="30000" dirty="0">
                <a:solidFill>
                  <a:srgbClr val="7030A0"/>
                </a:solidFill>
              </a:rPr>
              <a:t>4 </a:t>
            </a:r>
            <a:r>
              <a:rPr lang="en-US" sz="2400" b="1" dirty="0">
                <a:solidFill>
                  <a:srgbClr val="7030A0"/>
                </a:solidFill>
              </a:rPr>
              <a:t>For </a:t>
            </a:r>
            <a:r>
              <a:rPr lang="en-US" sz="2400" b="1" i="1" dirty="0">
                <a:solidFill>
                  <a:srgbClr val="7030A0"/>
                </a:solidFill>
              </a:rPr>
              <a:t>it is</a:t>
            </a:r>
            <a:r>
              <a:rPr lang="en-US" sz="2400" b="1" dirty="0">
                <a:solidFill>
                  <a:srgbClr val="7030A0"/>
                </a:solidFill>
              </a:rPr>
              <a:t> not possible that the blood of bulls and of goats should take away sins.</a:t>
            </a:r>
          </a:p>
          <a:p>
            <a:r>
              <a:rPr lang="en-US" sz="2400" b="1" baseline="30000" dirty="0">
                <a:solidFill>
                  <a:srgbClr val="7030A0"/>
                </a:solidFill>
              </a:rPr>
              <a:t>5 </a:t>
            </a:r>
            <a:r>
              <a:rPr lang="en-US" sz="2400" b="1" dirty="0">
                <a:solidFill>
                  <a:srgbClr val="7030A0"/>
                </a:solidFill>
              </a:rPr>
              <a:t>Wherefore when he cometh into the world, he </a:t>
            </a:r>
            <a:r>
              <a:rPr lang="en-US" sz="2400" b="1" dirty="0" err="1">
                <a:solidFill>
                  <a:srgbClr val="7030A0"/>
                </a:solidFill>
              </a:rPr>
              <a:t>saith</a:t>
            </a:r>
            <a:r>
              <a:rPr lang="en-US" sz="2400" b="1" dirty="0">
                <a:solidFill>
                  <a:srgbClr val="7030A0"/>
                </a:solidFill>
              </a:rPr>
              <a:t>, Sacrifice and offering thou </a:t>
            </a:r>
            <a:r>
              <a:rPr lang="en-US" sz="2400" b="1" dirty="0" err="1">
                <a:solidFill>
                  <a:srgbClr val="7030A0"/>
                </a:solidFill>
              </a:rPr>
              <a:t>wouldest</a:t>
            </a:r>
            <a:r>
              <a:rPr lang="en-US" sz="2400" b="1" dirty="0">
                <a:solidFill>
                  <a:srgbClr val="7030A0"/>
                </a:solidFill>
              </a:rPr>
              <a:t> not, but a body hast thou prepared me:</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422410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99392"/>
            <a:ext cx="9177270" cy="2210493"/>
          </a:xfrm>
          <a:prstGeom prst="rect">
            <a:avLst/>
          </a:prstGeom>
        </p:spPr>
        <p:txBody>
          <a:bodyPr vert="horz" lIns="91440" tIns="45720" rIns="91440" bIns="45720" rtlCol="0">
            <a:noAutofit/>
          </a:bodyPr>
          <a:lstStyle/>
          <a:p>
            <a:r>
              <a:rPr lang="en-US" altLang="zh-CN" sz="3000" b="1" baseline="30000" dirty="0">
                <a:latin typeface="微软雅黑" panose="020B0503020204020204" pitchFamily="34" charset="-122"/>
                <a:ea typeface="微软雅黑" panose="020B0503020204020204" pitchFamily="34" charset="-122"/>
              </a:rPr>
              <a:t>6 </a:t>
            </a:r>
            <a:r>
              <a:rPr lang="zh-CN" altLang="en-US" sz="3000" b="1" dirty="0">
                <a:latin typeface="微软雅黑" panose="020B0503020204020204" pitchFamily="34" charset="-122"/>
                <a:ea typeface="微软雅黑" panose="020B0503020204020204" pitchFamily="34" charset="-122"/>
              </a:rPr>
              <a:t>燔祭和赎罪祭是你不喜欢的</a:t>
            </a:r>
            <a:r>
              <a:rPr lang="zh-CN" altLang="en-US" sz="3000" b="1" dirty="0" smtClean="0">
                <a:latin typeface="微软雅黑" panose="020B0503020204020204" pitchFamily="34" charset="-122"/>
                <a:ea typeface="微软雅黑" panose="020B0503020204020204" pitchFamily="34" charset="-122"/>
              </a:rPr>
              <a:t>。</a:t>
            </a:r>
            <a:r>
              <a:rPr lang="en-US" altLang="zh-CN" sz="3000" b="1" baseline="30000" dirty="0" smtClean="0">
                <a:latin typeface="微软雅黑" panose="020B0503020204020204" pitchFamily="34" charset="-122"/>
                <a:ea typeface="微软雅黑" panose="020B0503020204020204" pitchFamily="34" charset="-122"/>
              </a:rPr>
              <a:t>7 </a:t>
            </a:r>
            <a:r>
              <a:rPr lang="zh-CN" altLang="en-US" sz="3000" b="1" dirty="0">
                <a:latin typeface="微软雅黑" panose="020B0503020204020204" pitchFamily="34" charset="-122"/>
                <a:ea typeface="微软雅黑" panose="020B0503020204020204" pitchFamily="34" charset="-122"/>
              </a:rPr>
              <a:t>那时我说：神阿，我来了，为要照你的旨意行；我的事在经卷上已经记载了</a:t>
            </a:r>
            <a:r>
              <a:rPr lang="zh-CN" altLang="en-US" sz="3000" b="1" dirty="0" smtClean="0">
                <a:latin typeface="微软雅黑" panose="020B0503020204020204" pitchFamily="34" charset="-122"/>
                <a:ea typeface="微软雅黑" panose="020B0503020204020204" pitchFamily="34" charset="-122"/>
              </a:rPr>
              <a:t>。</a:t>
            </a:r>
            <a:r>
              <a:rPr lang="en-US" altLang="zh-CN" sz="3000" b="1" baseline="30000" dirty="0" smtClean="0">
                <a:latin typeface="微软雅黑" panose="020B0503020204020204" pitchFamily="34" charset="-122"/>
                <a:ea typeface="微软雅黑" panose="020B0503020204020204" pitchFamily="34" charset="-122"/>
              </a:rPr>
              <a:t>8 </a:t>
            </a:r>
            <a:r>
              <a:rPr lang="zh-CN" altLang="en-US" sz="3000" b="1" dirty="0">
                <a:latin typeface="微软雅黑" panose="020B0503020204020204" pitchFamily="34" charset="-122"/>
                <a:ea typeface="微软雅黑" panose="020B0503020204020204" pitchFamily="34" charset="-122"/>
              </a:rPr>
              <a:t>以上说：祭物和礼物，燔祭和赎罪祭，是你不愿意的，也是你不喜欢的（这都是按着律法献的）；</a:t>
            </a: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rPr>
              <a:t>6 </a:t>
            </a:r>
            <a:r>
              <a:rPr lang="en-US" sz="2400" b="1" dirty="0">
                <a:solidFill>
                  <a:srgbClr val="7030A0"/>
                </a:solidFill>
              </a:rPr>
              <a:t>In burnt offerings and </a:t>
            </a:r>
            <a:r>
              <a:rPr lang="en-US" sz="2400" b="1" i="1" dirty="0">
                <a:solidFill>
                  <a:srgbClr val="7030A0"/>
                </a:solidFill>
              </a:rPr>
              <a:t>sacrifices</a:t>
            </a:r>
            <a:r>
              <a:rPr lang="en-US" sz="2400" b="1" dirty="0">
                <a:solidFill>
                  <a:srgbClr val="7030A0"/>
                </a:solidFill>
              </a:rPr>
              <a:t> for sin thou hast had no pleasure. </a:t>
            </a:r>
          </a:p>
          <a:p>
            <a:r>
              <a:rPr lang="en-US" sz="2400" b="1" baseline="30000" dirty="0">
                <a:solidFill>
                  <a:srgbClr val="7030A0"/>
                </a:solidFill>
              </a:rPr>
              <a:t>7 </a:t>
            </a:r>
            <a:r>
              <a:rPr lang="en-US" sz="2400" b="1" dirty="0">
                <a:solidFill>
                  <a:srgbClr val="7030A0"/>
                </a:solidFill>
              </a:rPr>
              <a:t>Then said I, Lo, I come (in the volume of the book it is written of me,) to do thy will, O God.</a:t>
            </a:r>
          </a:p>
          <a:p>
            <a:r>
              <a:rPr lang="en-US" sz="2400" b="1" baseline="30000" dirty="0">
                <a:solidFill>
                  <a:srgbClr val="7030A0"/>
                </a:solidFill>
              </a:rPr>
              <a:t>8 </a:t>
            </a:r>
            <a:r>
              <a:rPr lang="en-US" sz="2400" b="1" dirty="0">
                <a:solidFill>
                  <a:srgbClr val="7030A0"/>
                </a:solidFill>
              </a:rPr>
              <a:t>Above when he said, Sacrifice and offering and burnt offerings and </a:t>
            </a:r>
            <a:r>
              <a:rPr lang="en-US" sz="2400" b="1" i="1" dirty="0">
                <a:solidFill>
                  <a:srgbClr val="7030A0"/>
                </a:solidFill>
              </a:rPr>
              <a:t>offering</a:t>
            </a:r>
            <a:r>
              <a:rPr lang="en-US" sz="2400" b="1" dirty="0">
                <a:solidFill>
                  <a:srgbClr val="7030A0"/>
                </a:solidFill>
              </a:rPr>
              <a:t> for sin thou </a:t>
            </a:r>
            <a:r>
              <a:rPr lang="en-US" sz="2400" b="1" dirty="0" err="1">
                <a:solidFill>
                  <a:srgbClr val="7030A0"/>
                </a:solidFill>
              </a:rPr>
              <a:t>wouldest</a:t>
            </a:r>
            <a:r>
              <a:rPr lang="en-US" sz="2400" b="1" dirty="0">
                <a:solidFill>
                  <a:srgbClr val="7030A0"/>
                </a:solidFill>
              </a:rPr>
              <a:t> not, neither </a:t>
            </a:r>
            <a:r>
              <a:rPr lang="en-US" sz="2400" b="1" dirty="0" err="1">
                <a:solidFill>
                  <a:srgbClr val="7030A0"/>
                </a:solidFill>
              </a:rPr>
              <a:t>hadst</a:t>
            </a:r>
            <a:r>
              <a:rPr lang="en-US" sz="2400" b="1" dirty="0">
                <a:solidFill>
                  <a:srgbClr val="7030A0"/>
                </a:solidFill>
              </a:rPr>
              <a:t> pleasure </a:t>
            </a:r>
            <a:r>
              <a:rPr lang="en-US" sz="2400" b="1" i="1" dirty="0">
                <a:solidFill>
                  <a:srgbClr val="7030A0"/>
                </a:solidFill>
              </a:rPr>
              <a:t>therein</a:t>
            </a:r>
            <a:r>
              <a:rPr lang="en-US" sz="2400" b="1" dirty="0">
                <a:solidFill>
                  <a:srgbClr val="7030A0"/>
                </a:solidFill>
              </a:rPr>
              <a:t>; which are offered by the law;</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4074537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84248" y="739427"/>
            <a:ext cx="9177270" cy="2210493"/>
          </a:xfrm>
          <a:prstGeom prst="rect">
            <a:avLst/>
          </a:prstGeom>
        </p:spPr>
        <p:txBody>
          <a:bodyPr vert="horz" lIns="91440" tIns="45720" rIns="91440" bIns="45720" rtlCol="0">
            <a:noAutofit/>
          </a:bodyPr>
          <a:lstStyle/>
          <a:p>
            <a:r>
              <a:rPr lang="en-US" altLang="zh-CN" sz="3000" b="1" baseline="30000" dirty="0">
                <a:latin typeface="微软雅黑" panose="020B0503020204020204" pitchFamily="34" charset="-122"/>
                <a:ea typeface="微软雅黑" panose="020B0503020204020204" pitchFamily="34" charset="-122"/>
              </a:rPr>
              <a:t>9 </a:t>
            </a:r>
            <a:r>
              <a:rPr lang="zh-CN" altLang="en-US" sz="3000" b="1" dirty="0">
                <a:latin typeface="微软雅黑" panose="020B0503020204020204" pitchFamily="34" charset="-122"/>
                <a:ea typeface="微软雅黑" panose="020B0503020204020204" pitchFamily="34" charset="-122"/>
              </a:rPr>
              <a:t>后又说：我来了为要照你的旨意行；可见他是除去在先的，为要立定在后的</a:t>
            </a:r>
            <a:r>
              <a:rPr lang="zh-CN" altLang="en-US" sz="3000" b="1" dirty="0" smtClean="0">
                <a:latin typeface="微软雅黑" panose="020B0503020204020204" pitchFamily="34" charset="-122"/>
                <a:ea typeface="微软雅黑" panose="020B0503020204020204" pitchFamily="34" charset="-122"/>
              </a:rPr>
              <a:t>。</a:t>
            </a:r>
            <a:r>
              <a:rPr lang="en-US" altLang="zh-CN" sz="3000" b="1" baseline="30000" dirty="0" smtClean="0">
                <a:latin typeface="微软雅黑" panose="020B0503020204020204" pitchFamily="34" charset="-122"/>
                <a:ea typeface="微软雅黑" panose="020B0503020204020204" pitchFamily="34" charset="-122"/>
              </a:rPr>
              <a:t>10 </a:t>
            </a:r>
            <a:r>
              <a:rPr lang="zh-CN" altLang="en-US" sz="3000" b="1" dirty="0">
                <a:latin typeface="微软雅黑" panose="020B0503020204020204" pitchFamily="34" charset="-122"/>
                <a:ea typeface="微软雅黑" panose="020B0503020204020204" pitchFamily="34" charset="-122"/>
              </a:rPr>
              <a:t>我们凭这旨意，靠耶稣基督，只一次献上他的身体，就得以成圣</a:t>
            </a:r>
            <a:r>
              <a:rPr lang="zh-CN" altLang="en-US" sz="3000" b="1" dirty="0" smtClean="0">
                <a:latin typeface="微软雅黑" panose="020B0503020204020204" pitchFamily="34" charset="-122"/>
                <a:ea typeface="微软雅黑" panose="020B0503020204020204" pitchFamily="34" charset="-122"/>
              </a:rPr>
              <a:t>。</a:t>
            </a:r>
            <a:r>
              <a:rPr lang="en-US" altLang="zh-CN" sz="3000" b="1" baseline="30000" dirty="0" smtClean="0">
                <a:latin typeface="微软雅黑" panose="020B0503020204020204" pitchFamily="34" charset="-122"/>
                <a:ea typeface="微软雅黑" panose="020B0503020204020204" pitchFamily="34" charset="-122"/>
              </a:rPr>
              <a:t>11 </a:t>
            </a:r>
            <a:r>
              <a:rPr lang="zh-CN" altLang="en-US" sz="3000" b="1" dirty="0">
                <a:latin typeface="微软雅黑" panose="020B0503020204020204" pitchFamily="34" charset="-122"/>
                <a:ea typeface="微软雅黑" panose="020B0503020204020204" pitchFamily="34" charset="-122"/>
              </a:rPr>
              <a:t>凡祭司天天站着事奉神，屡次献上一样的祭物，这祭物永不能除罪。</a:t>
            </a: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rPr>
              <a:t>9 </a:t>
            </a:r>
            <a:r>
              <a:rPr lang="en-US" sz="2400" b="1" dirty="0">
                <a:solidFill>
                  <a:srgbClr val="7030A0"/>
                </a:solidFill>
              </a:rPr>
              <a:t>Then said he, Lo, I come to do thy will, O God. He </a:t>
            </a:r>
            <a:r>
              <a:rPr lang="en-US" sz="2400" b="1" dirty="0" err="1">
                <a:solidFill>
                  <a:srgbClr val="7030A0"/>
                </a:solidFill>
              </a:rPr>
              <a:t>taketh</a:t>
            </a:r>
            <a:r>
              <a:rPr lang="en-US" sz="2400" b="1" dirty="0">
                <a:solidFill>
                  <a:srgbClr val="7030A0"/>
                </a:solidFill>
              </a:rPr>
              <a:t> away the first, that he may establish the second</a:t>
            </a:r>
            <a:r>
              <a:rPr lang="en-US" sz="2400" b="1" dirty="0" smtClean="0">
                <a:solidFill>
                  <a:srgbClr val="7030A0"/>
                </a:solidFill>
              </a:rPr>
              <a:t>. </a:t>
            </a:r>
            <a:r>
              <a:rPr lang="en-US" sz="2400" b="1" baseline="30000" dirty="0" smtClean="0">
                <a:solidFill>
                  <a:srgbClr val="7030A0"/>
                </a:solidFill>
              </a:rPr>
              <a:t>10 </a:t>
            </a:r>
            <a:r>
              <a:rPr lang="en-US" sz="2400" b="1" dirty="0">
                <a:solidFill>
                  <a:srgbClr val="7030A0"/>
                </a:solidFill>
              </a:rPr>
              <a:t>By the which will we are sanctified through the offering of the body of Jesus Christ once </a:t>
            </a:r>
            <a:r>
              <a:rPr lang="en-US" sz="2400" b="1" i="1" dirty="0">
                <a:solidFill>
                  <a:srgbClr val="7030A0"/>
                </a:solidFill>
              </a:rPr>
              <a:t>for all</a:t>
            </a:r>
            <a:r>
              <a:rPr lang="en-US" sz="2400" b="1" dirty="0" smtClean="0">
                <a:solidFill>
                  <a:srgbClr val="7030A0"/>
                </a:solidFill>
              </a:rPr>
              <a:t>. </a:t>
            </a:r>
            <a:r>
              <a:rPr lang="en-US" sz="2400" b="1" baseline="30000" dirty="0" smtClean="0">
                <a:solidFill>
                  <a:srgbClr val="7030A0"/>
                </a:solidFill>
              </a:rPr>
              <a:t>11 </a:t>
            </a:r>
            <a:r>
              <a:rPr lang="en-US" sz="2400" b="1" dirty="0">
                <a:solidFill>
                  <a:srgbClr val="7030A0"/>
                </a:solidFill>
              </a:rPr>
              <a:t>And every priest </a:t>
            </a:r>
            <a:r>
              <a:rPr lang="en-US" sz="2400" b="1" dirty="0" err="1">
                <a:solidFill>
                  <a:srgbClr val="7030A0"/>
                </a:solidFill>
              </a:rPr>
              <a:t>standeth</a:t>
            </a:r>
            <a:r>
              <a:rPr lang="en-US" sz="2400" b="1" dirty="0">
                <a:solidFill>
                  <a:srgbClr val="7030A0"/>
                </a:solidFill>
              </a:rPr>
              <a:t> daily ministering and offering oftentimes the same sacrifices, which can never take away sins:</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335413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39427"/>
            <a:ext cx="9212152"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12 </a:t>
            </a:r>
            <a:r>
              <a:rPr lang="zh-CN" altLang="en-US" sz="3200" b="1" dirty="0">
                <a:latin typeface="微软雅黑" panose="020B0503020204020204" pitchFamily="34" charset="-122"/>
                <a:ea typeface="微软雅黑" panose="020B0503020204020204" pitchFamily="34" charset="-122"/>
              </a:rPr>
              <a:t>但基督献了一次永远的赎罪祭，就在神的右边坐下了。</a:t>
            </a:r>
          </a:p>
          <a:p>
            <a:r>
              <a:rPr lang="en-US" altLang="zh-CN" sz="3200" b="1" baseline="30000" dirty="0">
                <a:latin typeface="微软雅黑" panose="020B0503020204020204" pitchFamily="34" charset="-122"/>
                <a:ea typeface="微软雅黑" panose="020B0503020204020204" pitchFamily="34" charset="-122"/>
              </a:rPr>
              <a:t>13 </a:t>
            </a:r>
            <a:r>
              <a:rPr lang="zh-CN" altLang="en-US" sz="3200" b="1" dirty="0">
                <a:latin typeface="微软雅黑" panose="020B0503020204020204" pitchFamily="34" charset="-122"/>
                <a:ea typeface="微软雅黑" panose="020B0503020204020204" pitchFamily="34" charset="-122"/>
              </a:rPr>
              <a:t>从此，等候他仇敌成了他的脚凳。</a:t>
            </a:r>
          </a:p>
          <a:p>
            <a:r>
              <a:rPr lang="en-US" altLang="zh-CN" sz="3200" b="1" baseline="30000" dirty="0">
                <a:latin typeface="微软雅黑" panose="020B0503020204020204" pitchFamily="34" charset="-122"/>
                <a:ea typeface="微软雅黑" panose="020B0503020204020204" pitchFamily="34" charset="-122"/>
              </a:rPr>
              <a:t>14 </a:t>
            </a:r>
            <a:r>
              <a:rPr lang="zh-CN" altLang="en-US" sz="3200" b="1" dirty="0">
                <a:solidFill>
                  <a:srgbClr val="FF0000"/>
                </a:solidFill>
                <a:latin typeface="微软雅黑" panose="020B0503020204020204" pitchFamily="34" charset="-122"/>
                <a:ea typeface="微软雅黑" panose="020B0503020204020204" pitchFamily="34" charset="-122"/>
              </a:rPr>
              <a:t>因为他一次献祭，便叫那得以成圣的人永远完全。</a:t>
            </a: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rPr>
              <a:t>12 </a:t>
            </a:r>
            <a:r>
              <a:rPr lang="en-US" sz="2400" b="1" dirty="0">
                <a:solidFill>
                  <a:srgbClr val="7030A0"/>
                </a:solidFill>
              </a:rPr>
              <a:t>But this man, after he had offered one sacrifice for sins for ever, sat down on the right hand of God;</a:t>
            </a:r>
          </a:p>
          <a:p>
            <a:r>
              <a:rPr lang="en-US" sz="2400" b="1" baseline="30000" dirty="0">
                <a:solidFill>
                  <a:srgbClr val="7030A0"/>
                </a:solidFill>
              </a:rPr>
              <a:t>13 </a:t>
            </a:r>
            <a:r>
              <a:rPr lang="en-US" sz="2400" b="1" dirty="0">
                <a:solidFill>
                  <a:srgbClr val="7030A0"/>
                </a:solidFill>
              </a:rPr>
              <a:t>From henceforth expecting till his enemies be made his footstool.</a:t>
            </a:r>
          </a:p>
          <a:p>
            <a:r>
              <a:rPr lang="en-US" sz="2400" b="1" baseline="30000" dirty="0">
                <a:solidFill>
                  <a:srgbClr val="7030A0"/>
                </a:solidFill>
              </a:rPr>
              <a:t>14 </a:t>
            </a:r>
            <a:r>
              <a:rPr lang="en-US" sz="2400" b="1" dirty="0">
                <a:solidFill>
                  <a:srgbClr val="FF0000"/>
                </a:solidFill>
              </a:rPr>
              <a:t>For by one offering he hath perfected for ever them that are sanctified.</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39675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84248" y="739427"/>
            <a:ext cx="9059752"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15 </a:t>
            </a:r>
            <a:r>
              <a:rPr lang="zh-CN" altLang="en-US" sz="3200" b="1" dirty="0">
                <a:latin typeface="微软雅黑" panose="020B0503020204020204" pitchFamily="34" charset="-122"/>
                <a:ea typeface="微软雅黑" panose="020B0503020204020204" pitchFamily="34" charset="-122"/>
              </a:rPr>
              <a:t>圣灵也对我们作见證；因为他既已说过</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16 </a:t>
            </a:r>
            <a:r>
              <a:rPr lang="zh-CN" altLang="en-US" sz="3200" b="1" dirty="0">
                <a:latin typeface="微软雅黑" panose="020B0503020204020204" pitchFamily="34" charset="-122"/>
                <a:ea typeface="微软雅黑" panose="020B0503020204020204" pitchFamily="34" charset="-122"/>
              </a:rPr>
              <a:t>主说：那些日子以后，我与他们所立的约乃是这样：我要将我的律法写在他们心上，又要放在他们的里面</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17 </a:t>
            </a:r>
            <a:r>
              <a:rPr lang="zh-CN" altLang="en-US" sz="3200" b="1" dirty="0">
                <a:latin typeface="微软雅黑" panose="020B0503020204020204" pitchFamily="34" charset="-122"/>
                <a:ea typeface="微软雅黑" panose="020B0503020204020204" pitchFamily="34" charset="-122"/>
              </a:rPr>
              <a:t>以后就说：我不再纪念他们的罪愆和他们的过犯。</a:t>
            </a:r>
          </a:p>
        </p:txBody>
      </p:sp>
      <p:sp>
        <p:nvSpPr>
          <p:cNvPr id="5" name="Rectangle 3"/>
          <p:cNvSpPr txBox="1">
            <a:spLocks noChangeArrowheads="1"/>
          </p:cNvSpPr>
          <p:nvPr/>
        </p:nvSpPr>
        <p:spPr>
          <a:xfrm>
            <a:off x="84248" y="3352107"/>
            <a:ext cx="4640152" cy="2210493"/>
          </a:xfrm>
          <a:prstGeom prst="rect">
            <a:avLst/>
          </a:prstGeom>
        </p:spPr>
        <p:txBody>
          <a:bodyPr vert="horz" lIns="91440" tIns="45720" rIns="91440" bIns="45720" rtlCol="0">
            <a:noAutofit/>
          </a:bodyPr>
          <a:lstStyle/>
          <a:p>
            <a:r>
              <a:rPr lang="en-US" sz="2400" b="1" baseline="30000" dirty="0">
                <a:solidFill>
                  <a:srgbClr val="7030A0"/>
                </a:solidFill>
              </a:rPr>
              <a:t>15 </a:t>
            </a:r>
            <a:r>
              <a:rPr lang="en-US" sz="2400" b="1" i="1" dirty="0">
                <a:solidFill>
                  <a:srgbClr val="7030A0"/>
                </a:solidFill>
              </a:rPr>
              <a:t>Whereof</a:t>
            </a:r>
            <a:r>
              <a:rPr lang="en-US" sz="2400" b="1" dirty="0">
                <a:solidFill>
                  <a:srgbClr val="7030A0"/>
                </a:solidFill>
              </a:rPr>
              <a:t> the Holy Ghost also is a witness to us: for after that he had said before</a:t>
            </a:r>
            <a:r>
              <a:rPr lang="en-US" sz="2400" b="1" dirty="0" smtClean="0">
                <a:solidFill>
                  <a:srgbClr val="7030A0"/>
                </a:solidFill>
              </a:rPr>
              <a:t>, </a:t>
            </a:r>
            <a:r>
              <a:rPr lang="en-US" sz="2400" b="1" baseline="30000" dirty="0" smtClean="0">
                <a:solidFill>
                  <a:srgbClr val="7030A0"/>
                </a:solidFill>
              </a:rPr>
              <a:t>16 </a:t>
            </a:r>
            <a:r>
              <a:rPr lang="en-US" sz="2400" b="1" dirty="0">
                <a:solidFill>
                  <a:srgbClr val="7030A0"/>
                </a:solidFill>
              </a:rPr>
              <a:t>This </a:t>
            </a:r>
            <a:r>
              <a:rPr lang="en-US" sz="2400" b="1" i="1" dirty="0">
                <a:solidFill>
                  <a:srgbClr val="7030A0"/>
                </a:solidFill>
              </a:rPr>
              <a:t>is</a:t>
            </a:r>
            <a:r>
              <a:rPr lang="en-US" sz="2400" b="1" dirty="0">
                <a:solidFill>
                  <a:srgbClr val="7030A0"/>
                </a:solidFill>
              </a:rPr>
              <a:t> the covenant that I will make with them after those days, </a:t>
            </a:r>
            <a:r>
              <a:rPr lang="en-US" sz="2400" b="1" dirty="0" err="1">
                <a:solidFill>
                  <a:srgbClr val="7030A0"/>
                </a:solidFill>
              </a:rPr>
              <a:t>saith</a:t>
            </a:r>
            <a:r>
              <a:rPr lang="en-US" sz="2400" b="1" dirty="0">
                <a:solidFill>
                  <a:srgbClr val="7030A0"/>
                </a:solidFill>
              </a:rPr>
              <a:t> the Lord, I will put my laws into their hearts, and in their minds will I write them;</a:t>
            </a:r>
          </a:p>
          <a:p>
            <a:r>
              <a:rPr lang="en-US" sz="2400" b="1" baseline="30000" dirty="0">
                <a:solidFill>
                  <a:srgbClr val="7030A0"/>
                </a:solidFill>
              </a:rPr>
              <a:t>17 </a:t>
            </a:r>
            <a:r>
              <a:rPr lang="en-US" sz="2400" b="1" dirty="0">
                <a:solidFill>
                  <a:srgbClr val="7030A0"/>
                </a:solidFill>
              </a:rPr>
              <a:t>And their sins and iniquities will I remember no </a:t>
            </a:r>
            <a:r>
              <a:rPr lang="en-US" sz="2400" b="1" dirty="0" smtClean="0">
                <a:solidFill>
                  <a:srgbClr val="7030A0"/>
                </a:solidFill>
              </a:rPr>
              <a:t>more.</a:t>
            </a:r>
            <a:endParaRPr lang="en-US" sz="2400" b="1" i="1" baseline="30000" dirty="0">
              <a:solidFill>
                <a:srgbClr val="7030A0"/>
              </a:solidFill>
            </a:endParaRP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399012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70" y="739427"/>
            <a:ext cx="9177270"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18 </a:t>
            </a:r>
            <a:r>
              <a:rPr lang="zh-CN" altLang="en-US" sz="3200" b="1" dirty="0">
                <a:latin typeface="微软雅黑" panose="020B0503020204020204" pitchFamily="34" charset="-122"/>
                <a:ea typeface="微软雅黑" panose="020B0503020204020204" pitchFamily="34" charset="-122"/>
              </a:rPr>
              <a:t>这些罪过既已赦免，就不用再为罪献祭了。</a:t>
            </a:r>
          </a:p>
          <a:p>
            <a:r>
              <a:rPr lang="en-US" altLang="zh-CN" sz="3200" b="1" baseline="30000" dirty="0">
                <a:latin typeface="微软雅黑" panose="020B0503020204020204" pitchFamily="34" charset="-122"/>
                <a:ea typeface="微软雅黑" panose="020B0503020204020204" pitchFamily="34" charset="-122"/>
              </a:rPr>
              <a:t>19 </a:t>
            </a:r>
            <a:r>
              <a:rPr lang="zh-CN" altLang="en-US" sz="3200" b="1" dirty="0">
                <a:latin typeface="微软雅黑" panose="020B0503020204020204" pitchFamily="34" charset="-122"/>
                <a:ea typeface="微软雅黑" panose="020B0503020204020204" pitchFamily="34" charset="-122"/>
              </a:rPr>
              <a:t>弟兄们，我们既因耶稣的血得以坦然进入至圣所，</a:t>
            </a:r>
          </a:p>
          <a:p>
            <a:r>
              <a:rPr lang="en-US" altLang="zh-CN" sz="3200" b="1" baseline="30000" dirty="0">
                <a:latin typeface="微软雅黑" panose="020B0503020204020204" pitchFamily="34" charset="-122"/>
                <a:ea typeface="微软雅黑" panose="020B0503020204020204" pitchFamily="34" charset="-122"/>
              </a:rPr>
              <a:t>20 </a:t>
            </a:r>
            <a:r>
              <a:rPr lang="zh-CN" altLang="en-US" sz="3200" b="1" dirty="0">
                <a:latin typeface="微软雅黑" panose="020B0503020204020204" pitchFamily="34" charset="-122"/>
                <a:ea typeface="微软雅黑" panose="020B0503020204020204" pitchFamily="34" charset="-122"/>
              </a:rPr>
              <a:t>是藉着他给我们开了一条又新又活的路，从幔子经过，这幔子就是他的身体。</a:t>
            </a:r>
          </a:p>
        </p:txBody>
      </p:sp>
      <p:sp>
        <p:nvSpPr>
          <p:cNvPr id="5" name="Rectangle 3"/>
          <p:cNvSpPr txBox="1">
            <a:spLocks noChangeArrowheads="1"/>
          </p:cNvSpPr>
          <p:nvPr/>
        </p:nvSpPr>
        <p:spPr>
          <a:xfrm>
            <a:off x="0" y="2725906"/>
            <a:ext cx="4724400" cy="2210493"/>
          </a:xfrm>
          <a:prstGeom prst="rect">
            <a:avLst/>
          </a:prstGeom>
        </p:spPr>
        <p:txBody>
          <a:bodyPr vert="horz" lIns="91440" tIns="45720" rIns="91440" bIns="45720" rtlCol="0">
            <a:noAutofit/>
          </a:bodyPr>
          <a:lstStyle/>
          <a:p>
            <a:r>
              <a:rPr lang="en-US" sz="2400" b="1" baseline="30000" dirty="0">
                <a:solidFill>
                  <a:srgbClr val="7030A0"/>
                </a:solidFill>
              </a:rPr>
              <a:t>18 </a:t>
            </a:r>
            <a:r>
              <a:rPr lang="en-US" sz="2400" b="1" dirty="0">
                <a:solidFill>
                  <a:srgbClr val="7030A0"/>
                </a:solidFill>
              </a:rPr>
              <a:t>Now where remission of these </a:t>
            </a:r>
            <a:r>
              <a:rPr lang="en-US" sz="2400" b="1" i="1" dirty="0">
                <a:solidFill>
                  <a:srgbClr val="7030A0"/>
                </a:solidFill>
              </a:rPr>
              <a:t>is, there is</a:t>
            </a:r>
            <a:r>
              <a:rPr lang="en-US" sz="2400" b="1" dirty="0">
                <a:solidFill>
                  <a:srgbClr val="7030A0"/>
                </a:solidFill>
              </a:rPr>
              <a:t> no more offering for sin. </a:t>
            </a:r>
          </a:p>
          <a:p>
            <a:r>
              <a:rPr lang="en-US" sz="2400" b="1" baseline="30000" dirty="0">
                <a:solidFill>
                  <a:srgbClr val="7030A0"/>
                </a:solidFill>
              </a:rPr>
              <a:t>19 </a:t>
            </a:r>
            <a:r>
              <a:rPr lang="en-US" sz="2400" b="1" dirty="0">
                <a:solidFill>
                  <a:srgbClr val="7030A0"/>
                </a:solidFill>
              </a:rPr>
              <a:t>Having therefore, brethren, boldness to enter into the holiest by the blood of Jesus</a:t>
            </a:r>
            <a:r>
              <a:rPr lang="en-US" sz="2400" b="1" dirty="0" smtClean="0">
                <a:solidFill>
                  <a:srgbClr val="7030A0"/>
                </a:solidFill>
              </a:rPr>
              <a:t>,</a:t>
            </a:r>
            <a:r>
              <a:rPr lang="en-US" sz="2400" b="1" i="1" baseline="30000" dirty="0" smtClean="0">
                <a:solidFill>
                  <a:srgbClr val="7030A0"/>
                </a:solidFill>
              </a:rPr>
              <a:t> </a:t>
            </a:r>
            <a:endParaRPr lang="en-US" sz="2400" b="1" i="1" baseline="30000" dirty="0">
              <a:solidFill>
                <a:srgbClr val="7030A0"/>
              </a:solidFill>
            </a:endParaRPr>
          </a:p>
          <a:p>
            <a:r>
              <a:rPr lang="en-US" sz="2400" b="1" baseline="30000" dirty="0">
                <a:solidFill>
                  <a:srgbClr val="7030A0"/>
                </a:solidFill>
              </a:rPr>
              <a:t>20 </a:t>
            </a:r>
            <a:r>
              <a:rPr lang="en-US" sz="2400" b="1" dirty="0">
                <a:solidFill>
                  <a:srgbClr val="7030A0"/>
                </a:solidFill>
              </a:rPr>
              <a:t>By a new and living way, which he hath consecrated for us, through the veil, that is to say, his </a:t>
            </a:r>
            <a:r>
              <a:rPr lang="en-US" sz="2400" b="1" dirty="0" smtClean="0">
                <a:solidFill>
                  <a:srgbClr val="7030A0"/>
                </a:solidFill>
              </a:rPr>
              <a:t>flesh;</a:t>
            </a:r>
            <a:endParaRPr lang="en-US" sz="2400" b="1" i="1" baseline="30000" dirty="0">
              <a:solidFill>
                <a:srgbClr val="7030A0"/>
              </a:solidFill>
            </a:endParaRP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374193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70" y="739427"/>
            <a:ext cx="9177270"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21 </a:t>
            </a:r>
            <a:r>
              <a:rPr lang="zh-CN" altLang="en-US" sz="3200" b="1" dirty="0">
                <a:latin typeface="微软雅黑" panose="020B0503020204020204" pitchFamily="34" charset="-122"/>
                <a:ea typeface="微软雅黑" panose="020B0503020204020204" pitchFamily="34" charset="-122"/>
              </a:rPr>
              <a:t>又有一位大祭司治理神的家</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22 </a:t>
            </a:r>
            <a:r>
              <a:rPr lang="zh-CN" altLang="en-US" sz="3200" b="1" dirty="0">
                <a:latin typeface="微软雅黑" panose="020B0503020204020204" pitchFamily="34" charset="-122"/>
                <a:ea typeface="微软雅黑" panose="020B0503020204020204" pitchFamily="34" charset="-122"/>
              </a:rPr>
              <a:t>并我们心中天良的亏欠已经灑去，身体用清水洗净了，就当存着诚心和充足的信心来到神面前</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23 </a:t>
            </a:r>
            <a:r>
              <a:rPr lang="zh-CN" altLang="en-US" sz="3200" b="1" dirty="0">
                <a:latin typeface="微软雅黑" panose="020B0503020204020204" pitchFamily="34" charset="-122"/>
                <a:ea typeface="微软雅黑" panose="020B0503020204020204" pitchFamily="34" charset="-122"/>
              </a:rPr>
              <a:t>也要坚守我们所承认的指望，不至摇动，因为那应许我们的是信实的。</a:t>
            </a:r>
          </a:p>
        </p:txBody>
      </p:sp>
      <p:sp>
        <p:nvSpPr>
          <p:cNvPr id="5" name="Rectangle 3"/>
          <p:cNvSpPr txBox="1">
            <a:spLocks noChangeArrowheads="1"/>
          </p:cNvSpPr>
          <p:nvPr/>
        </p:nvSpPr>
        <p:spPr>
          <a:xfrm>
            <a:off x="0" y="2725906"/>
            <a:ext cx="4724400" cy="2210493"/>
          </a:xfrm>
          <a:prstGeom prst="rect">
            <a:avLst/>
          </a:prstGeom>
        </p:spPr>
        <p:txBody>
          <a:bodyPr vert="horz" lIns="91440" tIns="45720" rIns="91440" bIns="45720" rtlCol="0">
            <a:noAutofit/>
          </a:bodyPr>
          <a:lstStyle/>
          <a:p>
            <a:r>
              <a:rPr lang="en-US" sz="2400" b="1" baseline="30000" dirty="0">
                <a:solidFill>
                  <a:srgbClr val="7030A0"/>
                </a:solidFill>
              </a:rPr>
              <a:t>21 </a:t>
            </a:r>
            <a:r>
              <a:rPr lang="en-US" sz="2400" b="1" dirty="0">
                <a:solidFill>
                  <a:srgbClr val="7030A0"/>
                </a:solidFill>
              </a:rPr>
              <a:t>And </a:t>
            </a:r>
            <a:r>
              <a:rPr lang="en-US" sz="2400" b="1" i="1" dirty="0">
                <a:solidFill>
                  <a:srgbClr val="7030A0"/>
                </a:solidFill>
              </a:rPr>
              <a:t>having</a:t>
            </a:r>
            <a:r>
              <a:rPr lang="en-US" sz="2400" b="1" dirty="0">
                <a:solidFill>
                  <a:srgbClr val="7030A0"/>
                </a:solidFill>
              </a:rPr>
              <a:t> an high priest over the house of God;</a:t>
            </a:r>
          </a:p>
          <a:p>
            <a:r>
              <a:rPr lang="en-US" sz="2400" b="1" baseline="30000" dirty="0">
                <a:solidFill>
                  <a:srgbClr val="7030A0"/>
                </a:solidFill>
              </a:rPr>
              <a:t>22 </a:t>
            </a:r>
            <a:r>
              <a:rPr lang="en-US" sz="2400" b="1" dirty="0">
                <a:solidFill>
                  <a:srgbClr val="7030A0"/>
                </a:solidFill>
              </a:rPr>
              <a:t>Let us draw near with a true heart in full assurance of faith, having our hearts sprinkled from an evil conscience, and our bodies washed with pure water.</a:t>
            </a:r>
          </a:p>
          <a:p>
            <a:r>
              <a:rPr lang="en-US" sz="2400" b="1" baseline="30000" dirty="0">
                <a:solidFill>
                  <a:srgbClr val="7030A0"/>
                </a:solidFill>
              </a:rPr>
              <a:t>23 </a:t>
            </a:r>
            <a:r>
              <a:rPr lang="en-US" sz="2400" b="1" dirty="0">
                <a:solidFill>
                  <a:srgbClr val="7030A0"/>
                </a:solidFill>
              </a:rPr>
              <a:t>Let us hold fast the profession of </a:t>
            </a:r>
            <a:r>
              <a:rPr lang="en-US" sz="2400" b="1" i="1" dirty="0">
                <a:solidFill>
                  <a:srgbClr val="7030A0"/>
                </a:solidFill>
              </a:rPr>
              <a:t>our</a:t>
            </a:r>
            <a:r>
              <a:rPr lang="en-US" sz="2400" b="1" dirty="0">
                <a:solidFill>
                  <a:srgbClr val="7030A0"/>
                </a:solidFill>
              </a:rPr>
              <a:t> faith without wavering; (for he </a:t>
            </a:r>
            <a:r>
              <a:rPr lang="en-US" sz="2400" b="1" i="1" dirty="0">
                <a:solidFill>
                  <a:srgbClr val="7030A0"/>
                </a:solidFill>
              </a:rPr>
              <a:t>is</a:t>
            </a:r>
            <a:r>
              <a:rPr lang="en-US" sz="2400" b="1" dirty="0">
                <a:solidFill>
                  <a:srgbClr val="7030A0"/>
                </a:solidFill>
              </a:rPr>
              <a:t> faithful that promised;)</a:t>
            </a:r>
          </a:p>
        </p:txBody>
      </p:sp>
      <p:sp>
        <p:nvSpPr>
          <p:cNvPr id="7" name="TextBox 6"/>
          <p:cNvSpPr txBox="1"/>
          <p:nvPr/>
        </p:nvSpPr>
        <p:spPr>
          <a:xfrm>
            <a:off x="152400" y="-41820"/>
            <a:ext cx="596554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希伯来书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Hebrews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159272"/>
            <a:ext cx="4572000" cy="3417570"/>
          </a:xfrm>
          <a:prstGeom prst="rect">
            <a:avLst/>
          </a:prstGeom>
        </p:spPr>
      </p:pic>
    </p:spTree>
    <p:extLst>
      <p:ext uri="{BB962C8B-B14F-4D97-AF65-F5344CB8AC3E}">
        <p14:creationId xmlns:p14="http://schemas.microsoft.com/office/powerpoint/2010/main" val="911413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ologyinsneakers.com/wp-content/uploads/2010/08/Tabernac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14"/>
            <a:ext cx="9144000" cy="707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74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uncherian.com/g-beholdtheLam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991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istantshores.org/images/obs/OBS-2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162800" cy="40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0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5878532"/>
          </a:xfrm>
          <a:prstGeom prst="rect">
            <a:avLst/>
          </a:prstGeom>
        </p:spPr>
        <p:txBody>
          <a:bodyPr wrap="square">
            <a:spAutoFit/>
          </a:bodyPr>
          <a:lstStyle/>
          <a:p>
            <a:r>
              <a:rPr lang="en-US" altLang="zh-CN" sz="3600" b="1" baseline="30000" dirty="0">
                <a:latin typeface="微软雅黑" panose="020B0503020204020204" pitchFamily="34" charset="-122"/>
                <a:ea typeface="微软雅黑" panose="020B0503020204020204" pitchFamily="34" charset="-122"/>
              </a:rPr>
              <a:t>21 </a:t>
            </a:r>
            <a:r>
              <a:rPr lang="zh-CN" altLang="en-US" sz="3600" b="1" dirty="0">
                <a:latin typeface="微软雅黑" panose="020B0503020204020204" pitchFamily="34" charset="-122"/>
                <a:ea typeface="微软雅黑" panose="020B0503020204020204" pitchFamily="34" charset="-122"/>
              </a:rPr>
              <a:t>耶和华说：看哪，在我这里有地方，你要站在磐石上</a:t>
            </a:r>
            <a:r>
              <a:rPr lang="zh-CN" altLang="en-US" sz="3600" b="1" dirty="0" smtClean="0">
                <a:latin typeface="微软雅黑" panose="020B0503020204020204" pitchFamily="34" charset="-122"/>
                <a:ea typeface="微软雅黑" panose="020B0503020204020204" pitchFamily="34" charset="-122"/>
              </a:rPr>
              <a:t>。</a:t>
            </a:r>
            <a:r>
              <a:rPr lang="en-US" altLang="zh-CN" sz="3600" b="1" baseline="30000" dirty="0" smtClean="0">
                <a:latin typeface="微软雅黑" panose="020B0503020204020204" pitchFamily="34" charset="-122"/>
                <a:ea typeface="微软雅黑" panose="020B0503020204020204" pitchFamily="34" charset="-122"/>
              </a:rPr>
              <a:t>22 </a:t>
            </a:r>
            <a:r>
              <a:rPr lang="zh-CN" altLang="en-US" sz="3600" b="1" dirty="0">
                <a:latin typeface="微软雅黑" panose="020B0503020204020204" pitchFamily="34" charset="-122"/>
                <a:ea typeface="微软雅黑" panose="020B0503020204020204" pitchFamily="34" charset="-122"/>
              </a:rPr>
              <a:t>我的荣耀经过的时候，我必将你放在磐石穴中，用我的手遮掩你，等我过去</a:t>
            </a:r>
            <a:r>
              <a:rPr lang="zh-CN" altLang="en-US" sz="3600" b="1" dirty="0" smtClean="0">
                <a:latin typeface="微软雅黑" panose="020B0503020204020204" pitchFamily="34" charset="-122"/>
                <a:ea typeface="微软雅黑" panose="020B0503020204020204" pitchFamily="34" charset="-122"/>
              </a:rPr>
              <a:t>，</a:t>
            </a:r>
            <a:r>
              <a:rPr lang="en-US" altLang="zh-CN" sz="3600" b="1" baseline="30000" dirty="0" smtClean="0">
                <a:latin typeface="微软雅黑" panose="020B0503020204020204" pitchFamily="34" charset="-122"/>
                <a:ea typeface="微软雅黑" panose="020B0503020204020204" pitchFamily="34" charset="-122"/>
              </a:rPr>
              <a:t>23 </a:t>
            </a:r>
            <a:r>
              <a:rPr lang="zh-CN" altLang="en-US" sz="3600" b="1" dirty="0">
                <a:latin typeface="微软雅黑" panose="020B0503020204020204" pitchFamily="34" charset="-122"/>
                <a:ea typeface="微软雅黑" panose="020B0503020204020204" pitchFamily="34" charset="-122"/>
              </a:rPr>
              <a:t>然后我要将我的手收回，你就得见我的背，却不得见我的面。</a:t>
            </a:r>
          </a:p>
          <a:p>
            <a:r>
              <a:rPr lang="en-US" sz="2800" b="1" baseline="30000" dirty="0">
                <a:solidFill>
                  <a:srgbClr val="7030A0"/>
                </a:solidFill>
                <a:latin typeface="微软雅黑" panose="020B0503020204020204" pitchFamily="34" charset="-122"/>
                <a:ea typeface="微软雅黑" panose="020B0503020204020204" pitchFamily="34" charset="-122"/>
              </a:rPr>
              <a:t>21 </a:t>
            </a:r>
            <a:r>
              <a:rPr lang="en-US" sz="2800" b="1" dirty="0">
                <a:solidFill>
                  <a:srgbClr val="7030A0"/>
                </a:solidFill>
                <a:latin typeface="微软雅黑" panose="020B0503020204020204" pitchFamily="34" charset="-122"/>
                <a:ea typeface="微软雅黑" panose="020B0503020204020204" pitchFamily="34" charset="-122"/>
              </a:rPr>
              <a:t>And the LORD said, Behold, </a:t>
            </a:r>
            <a:r>
              <a:rPr lang="en-US" sz="2800" b="1" i="1" dirty="0">
                <a:solidFill>
                  <a:srgbClr val="7030A0"/>
                </a:solidFill>
                <a:latin typeface="微软雅黑" panose="020B0503020204020204" pitchFamily="34" charset="-122"/>
                <a:ea typeface="微软雅黑" panose="020B0503020204020204" pitchFamily="34" charset="-122"/>
              </a:rPr>
              <a:t>there is</a:t>
            </a:r>
            <a:r>
              <a:rPr lang="en-US" sz="2800" b="1" dirty="0">
                <a:solidFill>
                  <a:srgbClr val="7030A0"/>
                </a:solidFill>
                <a:latin typeface="微软雅黑" panose="020B0503020204020204" pitchFamily="34" charset="-122"/>
                <a:ea typeface="微软雅黑" panose="020B0503020204020204" pitchFamily="34" charset="-122"/>
              </a:rPr>
              <a:t> a place by me, and thou shalt stand upon a rock</a:t>
            </a:r>
            <a:r>
              <a:rPr lang="en-US" sz="2800" b="1" dirty="0" smtClean="0">
                <a:solidFill>
                  <a:srgbClr val="7030A0"/>
                </a:solidFill>
                <a:latin typeface="微软雅黑" panose="020B0503020204020204" pitchFamily="34" charset="-122"/>
                <a:ea typeface="微软雅黑" panose="020B0503020204020204" pitchFamily="34" charset="-122"/>
              </a:rPr>
              <a:t>: </a:t>
            </a:r>
            <a:r>
              <a:rPr lang="en-US" sz="2800" b="1" baseline="30000" dirty="0" smtClean="0">
                <a:solidFill>
                  <a:srgbClr val="7030A0"/>
                </a:solidFill>
                <a:latin typeface="微软雅黑" panose="020B0503020204020204" pitchFamily="34" charset="-122"/>
                <a:ea typeface="微软雅黑" panose="020B0503020204020204" pitchFamily="34" charset="-122"/>
              </a:rPr>
              <a:t>22 </a:t>
            </a:r>
            <a:r>
              <a:rPr lang="en-US" sz="2800" b="1" dirty="0">
                <a:solidFill>
                  <a:srgbClr val="7030A0"/>
                </a:solidFill>
                <a:latin typeface="微软雅黑" panose="020B0503020204020204" pitchFamily="34" charset="-122"/>
                <a:ea typeface="微软雅黑" panose="020B0503020204020204" pitchFamily="34" charset="-122"/>
              </a:rPr>
              <a:t>And it shall come to pass, while my glory </a:t>
            </a:r>
            <a:r>
              <a:rPr lang="en-US" sz="2800" b="1" dirty="0" err="1">
                <a:solidFill>
                  <a:srgbClr val="7030A0"/>
                </a:solidFill>
                <a:latin typeface="微软雅黑" panose="020B0503020204020204" pitchFamily="34" charset="-122"/>
                <a:ea typeface="微软雅黑" panose="020B0503020204020204" pitchFamily="34" charset="-122"/>
              </a:rPr>
              <a:t>passeth</a:t>
            </a:r>
            <a:r>
              <a:rPr lang="en-US" sz="2800" b="1" dirty="0">
                <a:solidFill>
                  <a:srgbClr val="7030A0"/>
                </a:solidFill>
                <a:latin typeface="微软雅黑" panose="020B0503020204020204" pitchFamily="34" charset="-122"/>
                <a:ea typeface="微软雅黑" panose="020B0503020204020204" pitchFamily="34" charset="-122"/>
              </a:rPr>
              <a:t> by, that I will put thee in a </a:t>
            </a:r>
            <a:r>
              <a:rPr lang="en-US" sz="2800" b="1" dirty="0" err="1">
                <a:solidFill>
                  <a:srgbClr val="7030A0"/>
                </a:solidFill>
                <a:latin typeface="微软雅黑" panose="020B0503020204020204" pitchFamily="34" charset="-122"/>
                <a:ea typeface="微软雅黑" panose="020B0503020204020204" pitchFamily="34" charset="-122"/>
              </a:rPr>
              <a:t>clift</a:t>
            </a:r>
            <a:r>
              <a:rPr lang="en-US" sz="2800" b="1" dirty="0">
                <a:solidFill>
                  <a:srgbClr val="7030A0"/>
                </a:solidFill>
                <a:latin typeface="微软雅黑" panose="020B0503020204020204" pitchFamily="34" charset="-122"/>
                <a:ea typeface="微软雅黑" panose="020B0503020204020204" pitchFamily="34" charset="-122"/>
              </a:rPr>
              <a:t> of the rock, and will cover thee with my hand while I pass by</a:t>
            </a:r>
            <a:r>
              <a:rPr lang="en-US" sz="2800" b="1" dirty="0" smtClean="0">
                <a:solidFill>
                  <a:srgbClr val="7030A0"/>
                </a:solidFill>
                <a:latin typeface="微软雅黑" panose="020B0503020204020204" pitchFamily="34" charset="-122"/>
                <a:ea typeface="微软雅黑" panose="020B0503020204020204" pitchFamily="34" charset="-122"/>
              </a:rPr>
              <a:t>: </a:t>
            </a:r>
            <a:r>
              <a:rPr lang="en-US" sz="2800" b="1" baseline="30000" dirty="0" smtClean="0">
                <a:solidFill>
                  <a:srgbClr val="7030A0"/>
                </a:solidFill>
                <a:latin typeface="微软雅黑" panose="020B0503020204020204" pitchFamily="34" charset="-122"/>
                <a:ea typeface="微软雅黑" panose="020B0503020204020204" pitchFamily="34" charset="-122"/>
              </a:rPr>
              <a:t>23 </a:t>
            </a:r>
            <a:r>
              <a:rPr lang="en-US" sz="2800" b="1" dirty="0">
                <a:solidFill>
                  <a:srgbClr val="7030A0"/>
                </a:solidFill>
                <a:latin typeface="微软雅黑" panose="020B0503020204020204" pitchFamily="34" charset="-122"/>
                <a:ea typeface="微软雅黑" panose="020B0503020204020204" pitchFamily="34" charset="-122"/>
              </a:rPr>
              <a:t>And I will take away mine hand, and thou shalt see my back parts: but my face shall not be seen. </a:t>
            </a:r>
          </a:p>
        </p:txBody>
      </p:sp>
      <p:sp>
        <p:nvSpPr>
          <p:cNvPr id="5" name="TextBox 4"/>
          <p:cNvSpPr txBox="1"/>
          <p:nvPr/>
        </p:nvSpPr>
        <p:spPr>
          <a:xfrm>
            <a:off x="152400" y="-41820"/>
            <a:ext cx="5506316"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出埃及记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Exodus 33</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478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124754"/>
          </a:xfrm>
          <a:prstGeom prst="rect">
            <a:avLst/>
          </a:prstGeom>
        </p:spPr>
        <p:txBody>
          <a:bodyPr wrap="square">
            <a:spAutoFit/>
          </a:bodyPr>
          <a:lstStyle/>
          <a:p>
            <a:r>
              <a:rPr lang="en-US" altLang="zh-CN" sz="4000" b="1" baseline="30000" dirty="0" smtClean="0">
                <a:latin typeface="微软雅黑" panose="020B0503020204020204" pitchFamily="34" charset="-122"/>
                <a:ea typeface="微软雅黑" panose="020B0503020204020204" pitchFamily="34" charset="-122"/>
              </a:rPr>
              <a:t>26 </a:t>
            </a:r>
            <a:r>
              <a:rPr lang="zh-CN" altLang="en-US" sz="4000" b="1" dirty="0">
                <a:latin typeface="微软雅黑" panose="020B0503020204020204" pitchFamily="34" charset="-122"/>
                <a:ea typeface="微软雅黑" panose="020B0503020204020204" pitchFamily="34" charset="-122"/>
              </a:rPr>
              <a:t>人到我这里来，若不爱我胜过爱（爱我胜过爱：原文是恨）自己的父母、妻子、儿女、弟兄、姊妹，和自己的性命，就不能作我的门徒</a:t>
            </a:r>
            <a:r>
              <a:rPr lang="zh-CN" altLang="en-US" sz="4000" b="1" dirty="0" smtClean="0">
                <a:latin typeface="微软雅黑" panose="020B0503020204020204" pitchFamily="34" charset="-122"/>
                <a:ea typeface="微软雅黑" panose="020B0503020204020204" pitchFamily="34" charset="-122"/>
              </a:rPr>
              <a:t>。</a:t>
            </a:r>
            <a:r>
              <a:rPr lang="en-US" altLang="zh-CN" sz="4000" b="1" baseline="30000" dirty="0" smtClean="0">
                <a:latin typeface="微软雅黑" panose="020B0503020204020204" pitchFamily="34" charset="-122"/>
                <a:ea typeface="微软雅黑" panose="020B0503020204020204" pitchFamily="34" charset="-122"/>
              </a:rPr>
              <a:t>27 </a:t>
            </a:r>
            <a:r>
              <a:rPr lang="zh-CN" altLang="en-US" sz="4000" b="1" dirty="0">
                <a:latin typeface="微软雅黑" panose="020B0503020204020204" pitchFamily="34" charset="-122"/>
                <a:ea typeface="微软雅黑" panose="020B0503020204020204" pitchFamily="34" charset="-122"/>
              </a:rPr>
              <a:t>凡不背着自己十字架跟从我的，也不能作我的门徒。</a:t>
            </a:r>
          </a:p>
          <a:p>
            <a:r>
              <a:rPr lang="en-US" sz="3200" b="1" baseline="30000" dirty="0" smtClean="0">
                <a:solidFill>
                  <a:srgbClr val="7030A0"/>
                </a:solidFill>
                <a:latin typeface="微软雅黑" panose="020B0503020204020204" pitchFamily="34" charset="-122"/>
                <a:ea typeface="微软雅黑" panose="020B0503020204020204" pitchFamily="34" charset="-122"/>
              </a:rPr>
              <a:t>26 </a:t>
            </a:r>
            <a:r>
              <a:rPr lang="en-US" sz="3200" b="1" dirty="0" smtClean="0">
                <a:solidFill>
                  <a:srgbClr val="7030A0"/>
                </a:solidFill>
                <a:latin typeface="微软雅黑" panose="020B0503020204020204" pitchFamily="34" charset="-122"/>
                <a:ea typeface="微软雅黑" panose="020B0503020204020204" pitchFamily="34" charset="-122"/>
              </a:rPr>
              <a:t>If any </a:t>
            </a:r>
            <a:r>
              <a:rPr lang="en-US" sz="3200" b="1" i="1" dirty="0" smtClean="0">
                <a:solidFill>
                  <a:srgbClr val="7030A0"/>
                </a:solidFill>
                <a:latin typeface="微软雅黑" panose="020B0503020204020204" pitchFamily="34" charset="-122"/>
                <a:ea typeface="微软雅黑" panose="020B0503020204020204" pitchFamily="34" charset="-122"/>
              </a:rPr>
              <a:t>man</a:t>
            </a:r>
            <a:r>
              <a:rPr lang="en-US" sz="3200" b="1" dirty="0" smtClean="0">
                <a:solidFill>
                  <a:srgbClr val="7030A0"/>
                </a:solidFill>
                <a:latin typeface="微软雅黑" panose="020B0503020204020204" pitchFamily="34" charset="-122"/>
                <a:ea typeface="微软雅黑" panose="020B0503020204020204" pitchFamily="34" charset="-122"/>
              </a:rPr>
              <a:t> come to me, and hate not his father, and mother, and wife, and children, and brethren, and sisters, yea, and his own life also, he cannot be my disciple. </a:t>
            </a:r>
            <a:r>
              <a:rPr lang="en-US" sz="3200" b="1" baseline="30000" dirty="0" smtClean="0">
                <a:solidFill>
                  <a:srgbClr val="7030A0"/>
                </a:solidFill>
                <a:latin typeface="微软雅黑" panose="020B0503020204020204" pitchFamily="34" charset="-122"/>
                <a:ea typeface="微软雅黑" panose="020B0503020204020204" pitchFamily="34" charset="-122"/>
              </a:rPr>
              <a:t>27 </a:t>
            </a:r>
            <a:r>
              <a:rPr lang="en-US" sz="3200" b="1" dirty="0" smtClean="0">
                <a:solidFill>
                  <a:srgbClr val="7030A0"/>
                </a:solidFill>
                <a:latin typeface="微软雅黑" panose="020B0503020204020204" pitchFamily="34" charset="-122"/>
                <a:ea typeface="微软雅黑" panose="020B0503020204020204" pitchFamily="34" charset="-122"/>
              </a:rPr>
              <a:t>And whosoever doth not bear his cross, and come after me, cannot be my disciple.</a:t>
            </a:r>
            <a:endParaRPr lang="en-US" sz="3200" b="1" dirty="0">
              <a:solidFill>
                <a:srgbClr val="7030A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7826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4154984"/>
          </a:xfrm>
          <a:prstGeom prst="rect">
            <a:avLst/>
          </a:prstGeom>
        </p:spPr>
        <p:txBody>
          <a:bodyPr wrap="square">
            <a:spAutoFit/>
          </a:bodyPr>
          <a:lstStyle/>
          <a:p>
            <a:r>
              <a:rPr lang="en-US" altLang="zh-CN" sz="4400" b="1" baseline="30000" dirty="0">
                <a:latin typeface="微软雅黑" panose="020B0503020204020204" pitchFamily="34" charset="-122"/>
                <a:ea typeface="微软雅黑" panose="020B0503020204020204" pitchFamily="34" charset="-122"/>
              </a:rPr>
              <a:t>33 </a:t>
            </a:r>
            <a:r>
              <a:rPr lang="zh-CN" altLang="en-US" sz="4400" b="1" dirty="0">
                <a:latin typeface="微软雅黑" panose="020B0503020204020204" pitchFamily="34" charset="-122"/>
                <a:ea typeface="微软雅黑" panose="020B0503020204020204" pitchFamily="34" charset="-122"/>
              </a:rPr>
              <a:t>这样，你们无论甚么人，若不撇下一切所有的，就不能作我的门徒。</a:t>
            </a:r>
          </a:p>
          <a:p>
            <a:r>
              <a:rPr lang="en-US" sz="4400" b="1" baseline="30000" dirty="0">
                <a:solidFill>
                  <a:srgbClr val="7030A0"/>
                </a:solidFill>
                <a:latin typeface="微软雅黑" panose="020B0503020204020204" pitchFamily="34" charset="-122"/>
                <a:ea typeface="微软雅黑" panose="020B0503020204020204" pitchFamily="34" charset="-122"/>
              </a:rPr>
              <a:t>33 </a:t>
            </a:r>
            <a:r>
              <a:rPr lang="en-US" sz="4400" b="1" dirty="0">
                <a:solidFill>
                  <a:srgbClr val="7030A0"/>
                </a:solidFill>
                <a:latin typeface="微软雅黑" panose="020B0503020204020204" pitchFamily="34" charset="-122"/>
                <a:ea typeface="微软雅黑" panose="020B0503020204020204" pitchFamily="34" charset="-122"/>
              </a:rPr>
              <a:t>So likewise, whosoever he be of you that </a:t>
            </a:r>
            <a:r>
              <a:rPr lang="en-US" sz="4400" b="1" dirty="0" err="1">
                <a:solidFill>
                  <a:srgbClr val="7030A0"/>
                </a:solidFill>
                <a:latin typeface="微软雅黑" panose="020B0503020204020204" pitchFamily="34" charset="-122"/>
                <a:ea typeface="微软雅黑" panose="020B0503020204020204" pitchFamily="34" charset="-122"/>
              </a:rPr>
              <a:t>forsaketh</a:t>
            </a:r>
            <a:r>
              <a:rPr lang="en-US" sz="4400" b="1" dirty="0">
                <a:solidFill>
                  <a:srgbClr val="7030A0"/>
                </a:solidFill>
                <a:latin typeface="微软雅黑" panose="020B0503020204020204" pitchFamily="34" charset="-122"/>
                <a:ea typeface="微软雅黑" panose="020B0503020204020204" pitchFamily="34" charset="-122"/>
              </a:rPr>
              <a:t> not all that he hath, he cannot be my disciple.</a:t>
            </a:r>
          </a:p>
        </p:txBody>
      </p:sp>
      <p:sp>
        <p:nvSpPr>
          <p:cNvPr id="5" name="TextBox 4"/>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8230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2431435"/>
          </a:xfrm>
          <a:prstGeom prst="rect">
            <a:avLst/>
          </a:prstGeom>
        </p:spPr>
        <p:txBody>
          <a:bodyPr wrap="square">
            <a:spAutoFit/>
          </a:bodyPr>
          <a:lstStyle/>
          <a:p>
            <a:r>
              <a:rPr lang="zh-CN" altLang="en-US" sz="4000" b="1" dirty="0" smtClean="0">
                <a:solidFill>
                  <a:prstClr val="black"/>
                </a:solidFill>
                <a:latin typeface="微软雅黑" panose="020B0503020204020204" pitchFamily="34" charset="-122"/>
                <a:ea typeface="微软雅黑" panose="020B0503020204020204" pitchFamily="34" charset="-122"/>
              </a:rPr>
              <a:t>腓 </a:t>
            </a:r>
            <a:r>
              <a:rPr lang="en-US" altLang="zh-CN" sz="4000" b="1" dirty="0" smtClean="0">
                <a:solidFill>
                  <a:prstClr val="black"/>
                </a:solidFill>
                <a:latin typeface="微软雅黑" panose="020B0503020204020204" pitchFamily="34" charset="-122"/>
                <a:ea typeface="微软雅黑" panose="020B0503020204020204" pitchFamily="34" charset="-122"/>
              </a:rPr>
              <a:t>1:21 </a:t>
            </a:r>
            <a:r>
              <a:rPr lang="zh-CN" altLang="en-US" sz="4000" b="1" dirty="0" smtClean="0">
                <a:solidFill>
                  <a:prstClr val="black"/>
                </a:solidFill>
                <a:latin typeface="微软雅黑" panose="020B0503020204020204" pitchFamily="34" charset="-122"/>
                <a:ea typeface="微软雅黑" panose="020B0503020204020204" pitchFamily="34" charset="-122"/>
              </a:rPr>
              <a:t>因</a:t>
            </a:r>
            <a:r>
              <a:rPr lang="zh-CN" altLang="en-US" sz="4000" b="1" dirty="0">
                <a:solidFill>
                  <a:prstClr val="black"/>
                </a:solidFill>
                <a:latin typeface="微软雅黑" panose="020B0503020204020204" pitchFamily="34" charset="-122"/>
                <a:ea typeface="微软雅黑" panose="020B0503020204020204" pitchFamily="34" charset="-122"/>
              </a:rPr>
              <a:t>我活着就是基督，我死了就有益处。 </a:t>
            </a:r>
            <a:endParaRPr lang="zh-CN" altLang="en-US" sz="4000" b="1" dirty="0" smtClean="0">
              <a:solidFill>
                <a:prstClr val="black"/>
              </a:solidFill>
              <a:latin typeface="微软雅黑" panose="020B0503020204020204" pitchFamily="34" charset="-122"/>
              <a:ea typeface="微软雅黑" panose="020B0503020204020204" pitchFamily="34" charset="-122"/>
            </a:endParaRPr>
          </a:p>
          <a:p>
            <a:r>
              <a:rPr lang="en-US" altLang="zh-CN" sz="3600" b="1" dirty="0" smtClean="0">
                <a:solidFill>
                  <a:srgbClr val="7030A0"/>
                </a:solidFill>
                <a:latin typeface="微软雅黑" panose="020B0503020204020204" pitchFamily="34" charset="-122"/>
                <a:ea typeface="微软雅黑" panose="020B0503020204020204" pitchFamily="34" charset="-122"/>
              </a:rPr>
              <a:t>Phil</a:t>
            </a:r>
            <a:r>
              <a:rPr lang="en-US" sz="3600" b="1" dirty="0" smtClean="0">
                <a:solidFill>
                  <a:srgbClr val="7030A0"/>
                </a:solidFill>
                <a:latin typeface="微软雅黑" panose="020B0503020204020204" pitchFamily="34" charset="-122"/>
                <a:ea typeface="微软雅黑" panose="020B0503020204020204" pitchFamily="34" charset="-122"/>
              </a:rPr>
              <a:t> 1:21 For </a:t>
            </a:r>
            <a:r>
              <a:rPr lang="en-US" sz="3600" b="1" dirty="0">
                <a:solidFill>
                  <a:srgbClr val="7030A0"/>
                </a:solidFill>
                <a:latin typeface="微软雅黑" panose="020B0503020204020204" pitchFamily="34" charset="-122"/>
                <a:ea typeface="微软雅黑" panose="020B0503020204020204" pitchFamily="34" charset="-122"/>
              </a:rPr>
              <a:t>to me to live </a:t>
            </a:r>
            <a:r>
              <a:rPr lang="en-US" sz="3600" b="1" i="1" dirty="0">
                <a:solidFill>
                  <a:srgbClr val="7030A0"/>
                </a:solidFill>
                <a:latin typeface="微软雅黑" panose="020B0503020204020204" pitchFamily="34" charset="-122"/>
                <a:ea typeface="微软雅黑" panose="020B0503020204020204" pitchFamily="34" charset="-122"/>
              </a:rPr>
              <a:t>is</a:t>
            </a:r>
            <a:r>
              <a:rPr lang="en-US" sz="3600" b="1" dirty="0">
                <a:solidFill>
                  <a:srgbClr val="7030A0"/>
                </a:solidFill>
                <a:latin typeface="微软雅黑" panose="020B0503020204020204" pitchFamily="34" charset="-122"/>
                <a:ea typeface="微软雅黑" panose="020B0503020204020204" pitchFamily="34" charset="-122"/>
              </a:rPr>
              <a:t> Christ, and to die </a:t>
            </a:r>
            <a:r>
              <a:rPr lang="en-US" sz="3600" b="1" i="1" dirty="0">
                <a:solidFill>
                  <a:srgbClr val="7030A0"/>
                </a:solidFill>
                <a:latin typeface="微软雅黑" panose="020B0503020204020204" pitchFamily="34" charset="-122"/>
                <a:ea typeface="微软雅黑" panose="020B0503020204020204" pitchFamily="34" charset="-122"/>
              </a:rPr>
              <a:t>is</a:t>
            </a:r>
            <a:r>
              <a:rPr lang="en-US" sz="3600" b="1" dirty="0">
                <a:solidFill>
                  <a:srgbClr val="7030A0"/>
                </a:solidFill>
                <a:latin typeface="微软雅黑" panose="020B0503020204020204" pitchFamily="34" charset="-122"/>
                <a:ea typeface="微软雅黑" panose="020B0503020204020204" pitchFamily="34" charset="-122"/>
              </a:rPr>
              <a:t> gain. </a:t>
            </a:r>
          </a:p>
        </p:txBody>
      </p:sp>
      <p:sp>
        <p:nvSpPr>
          <p:cNvPr id="6" name="TextBox 5"/>
          <p:cNvSpPr txBox="1"/>
          <p:nvPr/>
        </p:nvSpPr>
        <p:spPr>
          <a:xfrm>
            <a:off x="152400" y="-41820"/>
            <a:ext cx="3570208"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活着就是基</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督</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3074" name="Picture 2" descr="http://ubdavid.org/youthworld/countryheaven/graphics/12_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8222773" cy="308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6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5" name="TextBox 4"/>
          <p:cNvSpPr txBox="1"/>
          <p:nvPr/>
        </p:nvSpPr>
        <p:spPr>
          <a:xfrm>
            <a:off x="152400" y="-41820"/>
            <a:ext cx="5262979"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在基督</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里到</a:t>
            </a:r>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神面前来</a:t>
            </a:r>
          </a:p>
        </p:txBody>
      </p:sp>
      <p:sp>
        <p:nvSpPr>
          <p:cNvPr id="2" name="Rectangle 1"/>
          <p:cNvSpPr/>
          <p:nvPr/>
        </p:nvSpPr>
        <p:spPr>
          <a:xfrm>
            <a:off x="0" y="762000"/>
            <a:ext cx="9144000" cy="6278642"/>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弗 </a:t>
            </a:r>
            <a:r>
              <a:rPr lang="en-US" altLang="zh-CN" sz="2800" b="1" dirty="0">
                <a:latin typeface="微软雅黑" panose="020B0503020204020204" pitchFamily="34" charset="-122"/>
                <a:ea typeface="微软雅黑" panose="020B0503020204020204" pitchFamily="34" charset="-122"/>
              </a:rPr>
              <a:t>2:11-13</a:t>
            </a:r>
            <a:r>
              <a:rPr lang="zh-CN" altLang="en-US" sz="2800" b="1" dirty="0">
                <a:latin typeface="微软雅黑" panose="020B0503020204020204" pitchFamily="34" charset="-122"/>
                <a:ea typeface="微软雅黑" panose="020B0503020204020204" pitchFamily="34" charset="-122"/>
              </a:rPr>
              <a:t>所以你们应当纪念：你们从前按肉体是外邦人，是称为没受割礼的；这名原是那些凭人手在肉身上称为受割礼之人所起的。 那时，你们与基督无关，在以色列国民以外，在所应许的诸约上是局外人，并且活在世上没有指望，没有神。 你们从前远离神的人，如今却在基督耶稣里，靠着他的血，已经得亲近了。 </a:t>
            </a:r>
            <a:endParaRPr lang="en-US" altLang="zh-CN" sz="2800" b="1" dirty="0" smtClean="0">
              <a:latin typeface="微软雅黑" panose="020B0503020204020204" pitchFamily="34" charset="-122"/>
              <a:ea typeface="微软雅黑" panose="020B0503020204020204" pitchFamily="34" charset="-122"/>
            </a:endParaRPr>
          </a:p>
          <a:p>
            <a:r>
              <a:rPr lang="en-US" altLang="zh-CN" sz="2500" b="1" dirty="0" err="1" smtClean="0">
                <a:solidFill>
                  <a:srgbClr val="7030A0"/>
                </a:solidFill>
                <a:latin typeface="微软雅黑" panose="020B0503020204020204" pitchFamily="34" charset="-122"/>
                <a:ea typeface="微软雅黑" panose="020B0503020204020204" pitchFamily="34" charset="-122"/>
              </a:rPr>
              <a:t>Eph</a:t>
            </a:r>
            <a:r>
              <a:rPr lang="zh-CN" altLang="en-US" sz="2500" b="1" dirty="0" smtClean="0">
                <a:solidFill>
                  <a:srgbClr val="7030A0"/>
                </a:solidFill>
                <a:latin typeface="微软雅黑" panose="020B0503020204020204" pitchFamily="34" charset="-122"/>
                <a:ea typeface="微软雅黑" panose="020B0503020204020204" pitchFamily="34" charset="-122"/>
              </a:rPr>
              <a:t> </a:t>
            </a:r>
            <a:r>
              <a:rPr lang="en-US" altLang="zh-CN" sz="2500" b="1" dirty="0">
                <a:solidFill>
                  <a:srgbClr val="7030A0"/>
                </a:solidFill>
                <a:latin typeface="微软雅黑" panose="020B0503020204020204" pitchFamily="34" charset="-122"/>
                <a:ea typeface="微软雅黑" panose="020B0503020204020204" pitchFamily="34" charset="-122"/>
              </a:rPr>
              <a:t>2:11-13Wherefore remember, that ye </a:t>
            </a:r>
            <a:r>
              <a:rPr lang="en-US" altLang="zh-CN" sz="2500" b="1" i="1" dirty="0">
                <a:solidFill>
                  <a:srgbClr val="7030A0"/>
                </a:solidFill>
                <a:latin typeface="微软雅黑" panose="020B0503020204020204" pitchFamily="34" charset="-122"/>
                <a:ea typeface="微软雅黑" panose="020B0503020204020204" pitchFamily="34" charset="-122"/>
              </a:rPr>
              <a:t>being</a:t>
            </a:r>
            <a:r>
              <a:rPr lang="en-US" altLang="zh-CN" sz="2500" b="1" dirty="0">
                <a:solidFill>
                  <a:srgbClr val="7030A0"/>
                </a:solidFill>
                <a:latin typeface="微软雅黑" panose="020B0503020204020204" pitchFamily="34" charset="-122"/>
                <a:ea typeface="微软雅黑" panose="020B0503020204020204" pitchFamily="34" charset="-122"/>
              </a:rPr>
              <a:t> in time past Gentiles in the flesh, who are called </a:t>
            </a:r>
            <a:r>
              <a:rPr lang="en-US" altLang="zh-CN" sz="2500" b="1" dirty="0" err="1">
                <a:solidFill>
                  <a:srgbClr val="7030A0"/>
                </a:solidFill>
                <a:latin typeface="微软雅黑" panose="020B0503020204020204" pitchFamily="34" charset="-122"/>
                <a:ea typeface="微软雅黑" panose="020B0503020204020204" pitchFamily="34" charset="-122"/>
              </a:rPr>
              <a:t>Uncircumcision</a:t>
            </a:r>
            <a:r>
              <a:rPr lang="en-US" altLang="zh-CN" sz="2500" b="1" dirty="0">
                <a:solidFill>
                  <a:srgbClr val="7030A0"/>
                </a:solidFill>
                <a:latin typeface="微软雅黑" panose="020B0503020204020204" pitchFamily="34" charset="-122"/>
                <a:ea typeface="微软雅黑" panose="020B0503020204020204" pitchFamily="34" charset="-122"/>
              </a:rPr>
              <a:t> by that which is called the Circumcision in the flesh made by hands; That at that time ye were without Christ, being aliens from the commonwealth of Israel, and strangers from the covenants of promise, having no hope, and without God in the world: But now in Christ Jesus ye who sometimes were far off are made nigh by the blood of Christ. </a:t>
            </a:r>
            <a:endParaRPr lang="en-US" sz="25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108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5" name="TextBox 4"/>
          <p:cNvSpPr txBox="1"/>
          <p:nvPr/>
        </p:nvSpPr>
        <p:spPr>
          <a:xfrm>
            <a:off x="152400" y="-41820"/>
            <a:ext cx="5262979"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在基督</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里到</a:t>
            </a:r>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神面前来</a:t>
            </a:r>
          </a:p>
        </p:txBody>
      </p:sp>
      <p:sp>
        <p:nvSpPr>
          <p:cNvPr id="2" name="Rectangle 1"/>
          <p:cNvSpPr/>
          <p:nvPr/>
        </p:nvSpPr>
        <p:spPr>
          <a:xfrm>
            <a:off x="0" y="762000"/>
            <a:ext cx="9144000" cy="6093976"/>
          </a:xfrm>
          <a:prstGeom prst="rect">
            <a:avLst/>
          </a:prstGeom>
        </p:spPr>
        <p:txBody>
          <a:bodyPr wrap="square">
            <a:spAutoFit/>
          </a:bodyPr>
          <a:lstStyle/>
          <a:p>
            <a:r>
              <a:rPr lang="zh-CN" altLang="en-US" sz="3200" b="1" dirty="0">
                <a:latin typeface="微软雅黑" panose="020B0503020204020204" pitchFamily="34" charset="-122"/>
                <a:ea typeface="微软雅黑" panose="020B0503020204020204" pitchFamily="34" charset="-122"/>
              </a:rPr>
              <a:t>约 </a:t>
            </a:r>
            <a:r>
              <a:rPr lang="en-US" altLang="zh-CN" sz="3200" b="1" dirty="0" smtClean="0">
                <a:latin typeface="微软雅黑" panose="020B0503020204020204" pitchFamily="34" charset="-122"/>
                <a:ea typeface="微软雅黑" panose="020B0503020204020204" pitchFamily="34" charset="-122"/>
              </a:rPr>
              <a:t>17:20-22 </a:t>
            </a:r>
            <a:r>
              <a:rPr lang="zh-CN" altLang="en-US" sz="3200" b="1" dirty="0" smtClean="0">
                <a:latin typeface="微软雅黑" panose="020B0503020204020204" pitchFamily="34" charset="-122"/>
                <a:ea typeface="微软雅黑" panose="020B0503020204020204" pitchFamily="34" charset="-122"/>
              </a:rPr>
              <a:t>我</a:t>
            </a:r>
            <a:r>
              <a:rPr lang="zh-CN" altLang="en-US" sz="3200" b="1" dirty="0">
                <a:latin typeface="微软雅黑" panose="020B0503020204020204" pitchFamily="34" charset="-122"/>
                <a:ea typeface="微软雅黑" panose="020B0503020204020204" pitchFamily="34" charset="-122"/>
              </a:rPr>
              <a:t>不但为这些人祈求，也为那些因他们的话信我的人祈求， 使他们都合而为一。正如你父在我里面，我在你里面，使他们也在我们里面，叫世人可以信你差了我来。 你所赐给我的荣耀，我已赐给他们，使他们合而为一，象我们合而为一。 </a:t>
            </a:r>
            <a:endParaRPr lang="en-US" altLang="zh-CN" sz="3200" b="1" dirty="0" smtClean="0">
              <a:latin typeface="微软雅黑" panose="020B0503020204020204" pitchFamily="34" charset="-122"/>
              <a:ea typeface="微软雅黑" panose="020B0503020204020204" pitchFamily="34" charset="-122"/>
            </a:endParaRPr>
          </a:p>
          <a:p>
            <a:r>
              <a:rPr lang="en-US" altLang="zh-CN" sz="2900" b="1" dirty="0" smtClean="0">
                <a:solidFill>
                  <a:srgbClr val="7030A0"/>
                </a:solidFill>
                <a:latin typeface="微软雅黑" panose="020B0503020204020204" pitchFamily="34" charset="-122"/>
                <a:ea typeface="微软雅黑" panose="020B0503020204020204" pitchFamily="34" charset="-122"/>
              </a:rPr>
              <a:t>John</a:t>
            </a:r>
            <a:r>
              <a:rPr lang="zh-CN" altLang="en-US" sz="2900" b="1" dirty="0" smtClean="0">
                <a:solidFill>
                  <a:srgbClr val="7030A0"/>
                </a:solidFill>
                <a:latin typeface="微软雅黑" panose="020B0503020204020204" pitchFamily="34" charset="-122"/>
                <a:ea typeface="微软雅黑" panose="020B0503020204020204" pitchFamily="34" charset="-122"/>
              </a:rPr>
              <a:t> </a:t>
            </a:r>
            <a:r>
              <a:rPr lang="en-US" altLang="zh-CN" sz="2900" b="1" dirty="0">
                <a:solidFill>
                  <a:srgbClr val="7030A0"/>
                </a:solidFill>
                <a:latin typeface="微软雅黑" panose="020B0503020204020204" pitchFamily="34" charset="-122"/>
                <a:ea typeface="微软雅黑" panose="020B0503020204020204" pitchFamily="34" charset="-122"/>
              </a:rPr>
              <a:t>17:20-22Neither pray I for these alone, but for them also which shall believe on me through their word; That they all may be one; as thou, Father, art in me, and I in thee, that they also may be one in us: that the world may believe that thou hast sent me. And the glory which thou </a:t>
            </a:r>
            <a:r>
              <a:rPr lang="en-US" altLang="zh-CN" sz="2900" b="1" dirty="0" err="1">
                <a:solidFill>
                  <a:srgbClr val="7030A0"/>
                </a:solidFill>
                <a:latin typeface="微软雅黑" panose="020B0503020204020204" pitchFamily="34" charset="-122"/>
                <a:ea typeface="微软雅黑" panose="020B0503020204020204" pitchFamily="34" charset="-122"/>
              </a:rPr>
              <a:t>gavest</a:t>
            </a:r>
            <a:r>
              <a:rPr lang="en-US" altLang="zh-CN" sz="2900" b="1" dirty="0">
                <a:solidFill>
                  <a:srgbClr val="7030A0"/>
                </a:solidFill>
                <a:latin typeface="微软雅黑" panose="020B0503020204020204" pitchFamily="34" charset="-122"/>
                <a:ea typeface="微软雅黑" panose="020B0503020204020204" pitchFamily="34" charset="-122"/>
              </a:rPr>
              <a:t> me I have given them; that they may be one, even as we are one: </a:t>
            </a:r>
            <a:endParaRPr lang="en-US" sz="29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595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3543</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微软雅黑</vt:lpstr>
      <vt:lpstr>Arial</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101</cp:revision>
  <dcterms:created xsi:type="dcterms:W3CDTF">2012-03-04T20:46:38Z</dcterms:created>
  <dcterms:modified xsi:type="dcterms:W3CDTF">2014-08-03T12:50:23Z</dcterms:modified>
</cp:coreProperties>
</file>