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23"/>
  </p:notesMasterIdLst>
  <p:sldIdLst>
    <p:sldId id="451" r:id="rId6"/>
    <p:sldId id="503" r:id="rId7"/>
    <p:sldId id="505" r:id="rId8"/>
    <p:sldId id="512" r:id="rId9"/>
    <p:sldId id="507" r:id="rId10"/>
    <p:sldId id="487" r:id="rId11"/>
    <p:sldId id="517" r:id="rId12"/>
    <p:sldId id="489" r:id="rId13"/>
    <p:sldId id="513" r:id="rId14"/>
    <p:sldId id="497" r:id="rId15"/>
    <p:sldId id="501" r:id="rId16"/>
    <p:sldId id="515" r:id="rId17"/>
    <p:sldId id="509" r:id="rId18"/>
    <p:sldId id="511" r:id="rId19"/>
    <p:sldId id="514" r:id="rId20"/>
    <p:sldId id="516" r:id="rId21"/>
    <p:sldId id="518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838" autoAdjust="0"/>
  </p:normalViewPr>
  <p:slideViewPr>
    <p:cSldViewPr>
      <p:cViewPr varScale="1">
        <p:scale>
          <a:sx n="79" d="100"/>
          <a:sy n="79" d="100"/>
        </p:scale>
        <p:origin x="673" y="9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731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58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15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33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12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26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3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9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03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3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0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5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193" y="1104900"/>
            <a:ext cx="8648521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他使我的灵魂苏醒（</a:t>
            </a:r>
            <a:r>
              <a:rPr lang="zh-CN" altLang="en-US" sz="60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24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678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箴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23:7 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因为他心怎样思量，他为人就是怎样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For 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as he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thinks 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in his heart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ea typeface="Microsoft YaHei" panose="020B0503020204020204" pitchFamily="34" charset="-122"/>
              </a:rPr>
              <a:t>nephesh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soul), 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so is he. </a:t>
            </a:r>
            <a:endParaRPr lang="zh-CN" altLang="en-US" sz="2000" b="1" dirty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21:23 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若有别害，就要以命偿命，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But 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if any harm follows, then you shall give life (</a:t>
            </a:r>
            <a:r>
              <a:rPr lang="en-US" sz="2000" b="1" dirty="0" err="1">
                <a:solidFill>
                  <a:schemeClr val="bg1"/>
                </a:solidFill>
                <a:ea typeface="Microsoft YaHei" panose="020B0503020204020204" pitchFamily="34" charset="-122"/>
              </a:rPr>
              <a:t>nephesh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, soul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) for 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life (</a:t>
            </a:r>
            <a:r>
              <a:rPr lang="en-US" sz="2000" b="1" dirty="0" err="1">
                <a:solidFill>
                  <a:schemeClr val="bg1"/>
                </a:solidFill>
                <a:ea typeface="Microsoft YaHei" panose="020B0503020204020204" pitchFamily="34" charset="-122"/>
              </a:rPr>
              <a:t>nephesh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, soul)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12:5 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亚伯兰将他妻子撒莱和姪儿罗得，连他们在哈兰所积蓄的财物、所得的人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口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ea typeface="Microsoft YaHei" panose="020B0503020204020204" pitchFamily="34" charset="-122"/>
              </a:rPr>
              <a:t>nephesh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, soul)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都带往迦南地去。他们就到了迦南地。 </a:t>
            </a:r>
            <a:endParaRPr lang="en-US" altLang="zh-CN" sz="2000" b="1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诗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41:4 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我曾说：耶和华啊，求你怜恤我，医治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我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ea typeface="Microsoft YaHei" panose="020B0503020204020204" pitchFamily="34" charset="-122"/>
              </a:rPr>
              <a:t>nephesh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, soul)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！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因为我得罪了你。 </a:t>
            </a:r>
            <a:r>
              <a:rPr 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I 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said, “LORD, be merciful to me; Heal my soul, for I have sinned against You.” </a:t>
            </a:r>
            <a:endParaRPr lang="en-US" sz="2000" b="1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出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30:12 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你要按以色列人被数的，计算总数，你数的时候，他们各人要为自己的生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命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heart (</a:t>
            </a:r>
            <a:r>
              <a:rPr lang="en-US" sz="2000" b="1" dirty="0" err="1">
                <a:solidFill>
                  <a:schemeClr val="bg1"/>
                </a:solidFill>
                <a:ea typeface="Microsoft YaHei" panose="020B0503020204020204" pitchFamily="34" charset="-122"/>
              </a:rPr>
              <a:t>nephesh</a:t>
            </a:r>
            <a:r>
              <a:rPr 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, soul)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把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赎价奉给耶和华，免得数的时候在他们中间有灾殃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弥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6:7 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耶和华岂喜悦千千的公羊，或是万万的油河么？我岂可为自己的罪过献我的长子么？为心中的罪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恶 </a:t>
            </a:r>
            <a:r>
              <a:rPr lang="en-US" altLang="zh-CN" sz="2000" b="1" dirty="0" smtClean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the sin of my soul</a:t>
            </a:r>
            <a:r>
              <a:rPr lang="en-US" altLang="zh-CN" sz="2000" b="1" dirty="0" smtClean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2000" b="1" dirty="0" smtClean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献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我身所生的么？ 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9525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6590" y="190500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什么是人的灵魂（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lang="en-US" altLang="zh-CN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0" name="Picture 4" descr="That One Thing Blissful Mantra Nivedita Meh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9"/>
          <a:stretch/>
        </p:blipFill>
        <p:spPr bwMode="auto">
          <a:xfrm>
            <a:off x="288052" y="3039618"/>
            <a:ext cx="19995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39177"/>
          <a:stretch/>
        </p:blipFill>
        <p:spPr bwMode="auto">
          <a:xfrm>
            <a:off x="2580791" y="3039724"/>
            <a:ext cx="2317656" cy="22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203" y="1055366"/>
            <a:ext cx="4648200" cy="17697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2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私欲</a:t>
            </a:r>
            <a:r>
              <a:rPr kumimoji="0" lang="en-US" altLang="zh-CN" sz="2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lust (</a:t>
            </a:r>
            <a:r>
              <a:rPr kumimoji="0" lang="zh-CN" altLang="en-US" sz="2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因</a:t>
            </a:r>
            <a:r>
              <a:rPr kumimoji="0" lang="zh-CN" altLang="en-US" sz="2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相信</a:t>
            </a:r>
            <a:r>
              <a:rPr kumimoji="0" lang="zh-CN" altLang="en-US" sz="2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自己缺乏而产生的渴求</a:t>
            </a:r>
            <a:r>
              <a:rPr kumimoji="0" lang="en-US" altLang="zh-CN" sz="2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)</a:t>
            </a:r>
            <a:r>
              <a:rPr lang="en-US" altLang="zh-CN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kumimoji="0" lang="en-US" altLang="zh-CN" sz="2800" b="1" i="0" u="none" strike="noStrike" kern="1200" cap="all" spc="0" normalizeH="0" baseline="0" noProof="0" dirty="0" smtClean="0">
              <a:ln w="90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lvl="0">
              <a:defRPr/>
            </a:pPr>
            <a:r>
              <a:rPr lang="zh-CN" altLang="en-US" sz="24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雅</a:t>
            </a:r>
            <a:r>
              <a:rPr lang="en-US" altLang="zh-CN" sz="24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1:15 </a:t>
            </a:r>
            <a:r>
              <a:rPr lang="zh-CN" altLang="en-US" sz="24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私慾既怀了胎，就生出罪来；罪既长成，就生出死来。 </a:t>
            </a:r>
            <a:endParaRPr kumimoji="0" lang="en-US" sz="24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8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54" name="Freeform 53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Freeform 59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3" name="Freeform 62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8" name="Picture 10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 69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" name="Picture 10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5" name="Picture 16" descr="Image result for crow no background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60" grpId="0" animBg="1"/>
      <p:bldP spid="61" grpId="0"/>
      <p:bldP spid="62" grpId="0"/>
      <p:bldP spid="63" grpId="0" animBg="1"/>
      <p:bldP spid="64" grpId="0"/>
      <p:bldP spid="65" grpId="0" animBg="1"/>
      <p:bldP spid="66" grpId="0"/>
      <p:bldP spid="67" grpId="0"/>
      <p:bldP spid="70" grpId="0" animBg="1"/>
      <p:bldP spid="72" grpId="0"/>
      <p:bldP spid="73" grpId="0" animBg="1"/>
      <p:bldP spid="74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49425" y="5335366"/>
            <a:ext cx="435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https://www.zhihu.com/question/68553143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8" name="Rectangle 47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6" name="Freeform 75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5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Freeform 66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8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2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80" name="Picture 2" descr="https://pic2.zhimg.com/80/v2-3535070628d5c171c2a312a8786bc945_h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53805" r="4732"/>
          <a:stretch/>
        </p:blipFill>
        <p:spPr bwMode="auto">
          <a:xfrm>
            <a:off x="68544" y="1000827"/>
            <a:ext cx="5593964" cy="34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Image result for life of taking and g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10" y="1662929"/>
            <a:ext cx="3011983" cy="30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240510" y="970731"/>
            <a:ext cx="3011983" cy="4396380"/>
            <a:chOff x="5742405" y="1126987"/>
            <a:chExt cx="3011983" cy="4396380"/>
          </a:xfrm>
        </p:grpSpPr>
        <p:sp>
          <p:nvSpPr>
            <p:cNvPr id="48" name="TextBox 47"/>
            <p:cNvSpPr txBox="1"/>
            <p:nvPr/>
          </p:nvSpPr>
          <p:spPr>
            <a:xfrm>
              <a:off x="5742405" y="1126987"/>
              <a:ext cx="1210588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给予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43800" y="4815481"/>
              <a:ext cx="1210588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索取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lang="en-US" altLang="zh-CN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12" name="Rectangle 11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1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Freeform 72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8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66306" y="1626992"/>
            <a:ext cx="4527889" cy="1516752"/>
            <a:chOff x="5534393" y="1212063"/>
            <a:chExt cx="4527889" cy="1516752"/>
          </a:xfrm>
        </p:grpSpPr>
        <p:sp>
          <p:nvSpPr>
            <p:cNvPr id="50" name="TextBox 49"/>
            <p:cNvSpPr txBox="1"/>
            <p:nvPr/>
          </p:nvSpPr>
          <p:spPr>
            <a:xfrm>
              <a:off x="5534393" y="1212063"/>
              <a:ext cx="1210588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给予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51694" y="2020929"/>
              <a:ext cx="1210588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索取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lang="en-US" altLang="zh-CN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5" l="0" r="99805">
                        <a14:foregroundMark x1="14746" y1="22025" x2="14746" y2="22025"/>
                        <a14:foregroundMark x1="25098" y1="5151" x2="25098" y2="5151"/>
                        <a14:foregroundMark x1="51367" y1="75133" x2="51367" y2="75133"/>
                        <a14:foregroundMark x1="58301" y1="61101" x2="58301" y2="61101"/>
                        <a14:foregroundMark x1="84375" y1="73357" x2="84961" y2="72824"/>
                        <a14:foregroundMark x1="87598" y1="34813" x2="87598" y2="34813"/>
                        <a14:backgroundMark x1="52344" y1="31972" x2="52344" y2="31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0" y="2515795"/>
            <a:ext cx="5094112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5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04607" y="1746748"/>
            <a:ext cx="4523131" cy="1447879"/>
            <a:chOff x="5413051" y="2064616"/>
            <a:chExt cx="4523131" cy="1447879"/>
          </a:xfrm>
        </p:grpSpPr>
        <p:sp>
          <p:nvSpPr>
            <p:cNvPr id="50" name="TextBox 49"/>
            <p:cNvSpPr txBox="1"/>
            <p:nvPr/>
          </p:nvSpPr>
          <p:spPr>
            <a:xfrm>
              <a:off x="5413051" y="2804609"/>
              <a:ext cx="1210588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给予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725594" y="2064616"/>
              <a:ext cx="1210588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索取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lang="en-US" altLang="zh-CN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5" l="0" r="99805">
                        <a14:foregroundMark x1="14746" y1="22025" x2="14746" y2="22025"/>
                        <a14:foregroundMark x1="25098" y1="5151" x2="25098" y2="5151"/>
                        <a14:foregroundMark x1="51367" y1="75133" x2="51367" y2="75133"/>
                        <a14:foregroundMark x1="58301" y1="61101" x2="58301" y2="61101"/>
                        <a14:foregroundMark x1="84375" y1="73357" x2="84961" y2="72824"/>
                        <a14:foregroundMark x1="87598" y1="34813" x2="87598" y2="34813"/>
                        <a14:backgroundMark x1="52344" y1="31972" x2="52344" y2="31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088" y="2515795"/>
            <a:ext cx="5094112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8601" y="991465"/>
            <a:ext cx="5382299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因为丈夫是妻子的头，如同基督是教会的头；他又是教会全体的救主。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5:25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你们作丈夫的，要爱你们的妻子，正如基督爱教会，为教会捨己。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5:26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要用水藉着道把教会洗净，成为圣洁，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5:27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可以献给自己，作个荣耀的教会，毫无玷污、皱纹等类的病，乃是圣洁没有瑕疵的。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5:28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5:29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从来没有人恨恶自己的身子，总是保养顾惜，正象基督待教会一样，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5:30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因我们是他身上的肢体（有古卷在此有：就是他的骨他的肉）。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5:31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5:32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5:33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lang="en-US" altLang="zh-CN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5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71600" y="16014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人灵魂（</a:t>
            </a:r>
            <a:r>
              <a:rPr lang="en-US" altLang="zh-CN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）的特点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638799" y="902854"/>
            <a:ext cx="3583718" cy="4583546"/>
            <a:chOff x="5638799" y="902854"/>
            <a:chExt cx="3583718" cy="4583546"/>
          </a:xfrm>
        </p:grpSpPr>
        <p:sp>
          <p:nvSpPr>
            <p:cNvPr id="46" name="Rectangle 45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799" y="902854"/>
              <a:ext cx="3461623" cy="458354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706481" y="3689089"/>
              <a:ext cx="3361319" cy="17723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94533" y="4538979"/>
              <a:ext cx="2185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撒但的谎言：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你没有，你不行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911580" flipH="1">
              <a:off x="7755769" y="1525895"/>
              <a:ext cx="286660" cy="57058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 rot="4189336">
              <a:off x="8191234" y="1260821"/>
              <a:ext cx="537597" cy="50673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0564281">
              <a:off x="6079096" y="2193819"/>
              <a:ext cx="518232" cy="491754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7776592">
              <a:off x="8246352" y="2085355"/>
              <a:ext cx="553567" cy="499046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87411" y="1622645"/>
              <a:ext cx="1972621" cy="2943671"/>
              <a:chOff x="6467829" y="2062363"/>
              <a:chExt cx="1972621" cy="2943671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67829" y="4395860"/>
                <a:ext cx="798897" cy="299509"/>
              </a:xfrm>
              <a:custGeom>
                <a:avLst/>
                <a:gdLst>
                  <a:gd name="connsiteX0" fmla="*/ 798897 w 798897"/>
                  <a:gd name="connsiteY0" fmla="*/ 20376 h 299509"/>
                  <a:gd name="connsiteX1" fmla="*/ 529390 w 798897"/>
                  <a:gd name="connsiteY1" fmla="*/ 20376 h 299509"/>
                  <a:gd name="connsiteX2" fmla="*/ 346510 w 798897"/>
                  <a:gd name="connsiteY2" fmla="*/ 232132 h 299509"/>
                  <a:gd name="connsiteX3" fmla="*/ 0 w 798897"/>
                  <a:gd name="connsiteY3" fmla="*/ 299509 h 29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897" h="299509">
                    <a:moveTo>
                      <a:pt x="798897" y="20376"/>
                    </a:moveTo>
                    <a:cubicBezTo>
                      <a:pt x="701842" y="2729"/>
                      <a:pt x="604788" y="-14917"/>
                      <a:pt x="529390" y="20376"/>
                    </a:cubicBezTo>
                    <a:cubicBezTo>
                      <a:pt x="453992" y="55669"/>
                      <a:pt x="434742" y="185610"/>
                      <a:pt x="346510" y="232132"/>
                    </a:cubicBezTo>
                    <a:cubicBezTo>
                      <a:pt x="258278" y="278654"/>
                      <a:pt x="129139" y="289081"/>
                      <a:pt x="0" y="299509"/>
                    </a:cubicBezTo>
                  </a:path>
                </a:pathLst>
              </a:cu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637419" y="2062363"/>
                <a:ext cx="954107" cy="2317133"/>
                <a:chOff x="6637419" y="2062363"/>
                <a:chExt cx="954107" cy="2317133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6934200" y="2298606"/>
                  <a:ext cx="504029" cy="2080890"/>
                </a:xfrm>
                <a:custGeom>
                  <a:avLst/>
                  <a:gdLst>
                    <a:gd name="connsiteX0" fmla="*/ 231006 w 277033"/>
                    <a:gd name="connsiteY0" fmla="*/ 1299411 h 1299411"/>
                    <a:gd name="connsiteX1" fmla="*/ 259882 w 277033"/>
                    <a:gd name="connsiteY1" fmla="*/ 375385 h 1299411"/>
                    <a:gd name="connsiteX2" fmla="*/ 0 w 277033"/>
                    <a:gd name="connsiteY2" fmla="*/ 0 h 129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7033" h="1299411">
                      <a:moveTo>
                        <a:pt x="231006" y="1299411"/>
                      </a:moveTo>
                      <a:cubicBezTo>
                        <a:pt x="264694" y="945682"/>
                        <a:pt x="298383" y="591953"/>
                        <a:pt x="259882" y="375385"/>
                      </a:cubicBezTo>
                      <a:cubicBezTo>
                        <a:pt x="221381" y="158817"/>
                        <a:pt x="110690" y="79408"/>
                        <a:pt x="0" y="0"/>
                      </a:cubicBezTo>
                    </a:path>
                  </a:pathLst>
                </a:custGeom>
                <a:ln w="254000" cap="rnd">
                  <a:solidFill>
                    <a:schemeClr val="tx1">
                      <a:lumMod val="50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37419" y="2062363"/>
                  <a:ext cx="95410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glow rad="228600">
                          <a:srgbClr val="F79646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+mn-cs"/>
                    </a:rPr>
                    <a:t>肉体</a:t>
                  </a:r>
                  <a:endPara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Freeform 76"/>
              <p:cNvSpPr/>
              <p:nvPr/>
            </p:nvSpPr>
            <p:spPr>
              <a:xfrm>
                <a:off x="7458673" y="4442235"/>
                <a:ext cx="981777" cy="279133"/>
              </a:xfrm>
              <a:custGeom>
                <a:avLst/>
                <a:gdLst>
                  <a:gd name="connsiteX0" fmla="*/ 0 w 981777"/>
                  <a:gd name="connsiteY0" fmla="*/ 0 h 279133"/>
                  <a:gd name="connsiteX1" fmla="*/ 288758 w 981777"/>
                  <a:gd name="connsiteY1" fmla="*/ 144379 h 279133"/>
                  <a:gd name="connsiteX2" fmla="*/ 856649 w 981777"/>
                  <a:gd name="connsiteY2" fmla="*/ 192506 h 279133"/>
                  <a:gd name="connsiteX3" fmla="*/ 981777 w 981777"/>
                  <a:gd name="connsiteY3" fmla="*/ 279133 h 2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777" h="279133">
                    <a:moveTo>
                      <a:pt x="0" y="0"/>
                    </a:moveTo>
                    <a:cubicBezTo>
                      <a:pt x="72991" y="56147"/>
                      <a:pt x="145983" y="112295"/>
                      <a:pt x="288758" y="144379"/>
                    </a:cubicBezTo>
                    <a:cubicBezTo>
                      <a:pt x="431533" y="176463"/>
                      <a:pt x="741146" y="170047"/>
                      <a:pt x="856649" y="192506"/>
                    </a:cubicBezTo>
                    <a:cubicBezTo>
                      <a:pt x="972152" y="214965"/>
                      <a:pt x="976964" y="247049"/>
                      <a:pt x="981777" y="279133"/>
                    </a:cubicBezTo>
                  </a:path>
                </a:pathLst>
              </a:custGeom>
              <a:noFill/>
              <a:ln w="63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871381" y="4476644"/>
                <a:ext cx="516028" cy="529390"/>
              </a:xfrm>
              <a:custGeom>
                <a:avLst/>
                <a:gdLst>
                  <a:gd name="connsiteX0" fmla="*/ 500513 w 516028"/>
                  <a:gd name="connsiteY0" fmla="*/ 0 h 529390"/>
                  <a:gd name="connsiteX1" fmla="*/ 471638 w 516028"/>
                  <a:gd name="connsiteY1" fmla="*/ 288758 h 529390"/>
                  <a:gd name="connsiteX2" fmla="*/ 125128 w 516028"/>
                  <a:gd name="connsiteY2" fmla="*/ 394636 h 529390"/>
                  <a:gd name="connsiteX3" fmla="*/ 0 w 516028"/>
                  <a:gd name="connsiteY3" fmla="*/ 529390 h 52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28" h="529390">
                    <a:moveTo>
                      <a:pt x="500513" y="0"/>
                    </a:moveTo>
                    <a:cubicBezTo>
                      <a:pt x="517357" y="111492"/>
                      <a:pt x="534202" y="222985"/>
                      <a:pt x="471638" y="288758"/>
                    </a:cubicBezTo>
                    <a:cubicBezTo>
                      <a:pt x="409074" y="354531"/>
                      <a:pt x="203734" y="354531"/>
                      <a:pt x="125128" y="394636"/>
                    </a:cubicBezTo>
                    <a:cubicBezTo>
                      <a:pt x="46522" y="434741"/>
                      <a:pt x="23261" y="482065"/>
                      <a:pt x="0" y="529390"/>
                    </a:cubicBezTo>
                  </a:path>
                </a:pathLst>
              </a:custGeom>
              <a:noFill/>
              <a:ln w="635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10550135" flipH="1">
              <a:off x="7550214" y="1515510"/>
              <a:ext cx="671532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56302" y="402679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9567995">
              <a:off x="7390083" y="1802983"/>
              <a:ext cx="1620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（学业、成就）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16200000" flipH="1" flipV="1">
              <a:off x="7858106" y="2656101"/>
              <a:ext cx="357740" cy="85173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27000" cap="rnd">
              <a:solidFill>
                <a:srgbClr val="7030A0"/>
              </a:solidFill>
              <a:rou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2572" y="418705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7911580" flipH="1">
              <a:off x="6764589" y="2191454"/>
              <a:ext cx="345516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rgbClr val="0070C0"/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0259" y="38960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缺乏</a:t>
              </a: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45963">
              <a:off x="5930882" y="2747231"/>
              <a:ext cx="1132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（钱财）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66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395" y="949362"/>
              <a:ext cx="1193122" cy="79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88202"/>
              <a:ext cx="960446" cy="93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Freeform 67"/>
            <p:cNvSpPr/>
            <p:nvPr/>
          </p:nvSpPr>
          <p:spPr>
            <a:xfrm rot="17052056">
              <a:off x="6583767" y="3153290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Picture 10" descr="Image result for crow no background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835" y="1079441"/>
              <a:ext cx="721601" cy="4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 rot="21294553">
              <a:off x="7526322" y="273828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解决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方法</a:t>
              </a: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（男女关系）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7052056">
              <a:off x="7945704" y="3141697"/>
              <a:ext cx="282830" cy="964977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190500" cap="rnd">
              <a:solidFill>
                <a:schemeClr val="bg1">
                  <a:lumMod val="65000"/>
                  <a:lumOff val="35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9620" y="2276048"/>
              <a:ext cx="35229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自</a:t>
              </a:r>
              <a:r>
                <a:rPr kumimoji="0" lang="zh-CN" altLang="en-US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依靠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73" name="Picture 16" descr="Image result for crow no background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0" y="3122433"/>
              <a:ext cx="555099" cy="54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650622" y="339195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希望别人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也</a:t>
              </a: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228600">
                      <a:prstClr val="black">
                        <a:alpha val="40000"/>
                      </a:prst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不好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83" y="885767"/>
            <a:ext cx="5092700" cy="43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6923" y="0"/>
            <a:ext cx="10963923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0501" y="3032020"/>
            <a:ext cx="7613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http://www.mca.gov.cn/article/sj/tjgb/2017/201708021607.pdf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11433"/>
            <a:ext cx="7772400" cy="9079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婚率</a:t>
            </a:r>
            <a:r>
              <a:rPr lang="en-US" altLang="zh-CN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（结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婚数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总人口）</a:t>
            </a:r>
            <a:r>
              <a:rPr lang="en-US" altLang="zh-CN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×1000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‰</a:t>
            </a:r>
            <a:r>
              <a:rPr lang="zh-CN" altLang="en-US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离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婚率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（离婚数</a:t>
            </a:r>
            <a:r>
              <a:rPr lang="en-US" altLang="zh-CN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7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总人口）</a:t>
            </a:r>
            <a:r>
              <a:rPr lang="en-US" altLang="zh-CN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×1000‰</a:t>
            </a:r>
            <a:endParaRPr lang="en-US" altLang="zh-CN" sz="17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年中国的离婚率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2.79‰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，排世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界第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位，仅次于俄罗斯和美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</a:t>
            </a:r>
            <a:endParaRPr lang="en-US" altLang="zh-CN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俄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4.5‰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，美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3.6‰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0161"/>
            <a:ext cx="456407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民政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部 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年社会服务发展统计公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</a:t>
            </a:r>
            <a:endParaRPr lang="en-US" altLang="zh-CN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1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89" y="5202116"/>
            <a:ext cx="435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https://www.zhihu.com/question/68553143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37054"/>
            <a:ext cx="4495800" cy="4349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9752"/>
            <a:ext cx="1905000" cy="9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89" y="5202116"/>
            <a:ext cx="457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http://news.66law.cn/a/20171031/71891.html</a:t>
            </a:r>
          </a:p>
        </p:txBody>
      </p:sp>
      <p:pic>
        <p:nvPicPr>
          <p:cNvPr id="2050" name="Picture 2" descr="http://imgsm.66law.cn/upload/sm/201710/31/1955477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3" y="636032"/>
            <a:ext cx="8648958" cy="45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669" y="2667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北京一中院离婚纠纷二审判决结案案件当事人年龄结构图</a:t>
            </a:r>
            <a:r>
              <a:rPr lang="en-US" altLang="zh-CN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2014.04-2017.06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ic2.zhimg.com/80/v2-3535070628d5c171c2a312a8786bc945_h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5"/>
          <a:stretch/>
        </p:blipFill>
        <p:spPr bwMode="auto">
          <a:xfrm>
            <a:off x="1828800" y="918004"/>
            <a:ext cx="7086600" cy="39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89" y="5202116"/>
            <a:ext cx="435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https://www.zhihu.com/question/68553143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9752"/>
            <a:ext cx="1905000" cy="975895"/>
          </a:xfrm>
          <a:prstGeom prst="rect">
            <a:avLst/>
          </a:prstGeom>
        </p:spPr>
      </p:pic>
      <p:pic>
        <p:nvPicPr>
          <p:cNvPr id="6" name="Picture 2" descr="Inline 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898419"/>
            <a:ext cx="1704665" cy="2258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93976" y="38100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马可福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1054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耶稣和门徒出去，往该撒利亚腓立比的村庄去；在路上问门徒说：人说我是谁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他们说：有人说是施洗的约翰；有人说是以利亚；又有人说是先知里的一位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又问他们说：你们说我是谁？</a:t>
            </a:r>
            <a:r>
              <a:rPr lang="zh-CN" altLang="en-US" sz="22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彼得回答说：你是基督</a:t>
            </a:r>
            <a:r>
              <a:rPr lang="zh-CN" altLang="en-US" sz="2200" b="1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耶稣就禁戒他们，不要告诉人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从此，他教训他们说：人子必须受许多的苦，被长老、祭司长，和文士弃绝，并且被杀，过叁天复活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耶稣明明的说这话，彼得就拉着他，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劝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(rebuke)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他。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耶稣转过来，看着门徒，就责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备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(rebuke)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得说：撒但，退我后边去罢！因为你不体贴神的意思，只体贴人的意思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5969"/>
            <a:ext cx="28956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0235" y="2769198"/>
            <a:ext cx="4083205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太16:16 </a:t>
            </a:r>
            <a:r>
              <a:rPr lang="en-US" dirty="0" err="1">
                <a:solidFill>
                  <a:schemeClr val="bg1"/>
                </a:solidFill>
              </a:rPr>
              <a:t>西门彼得回答说：你是基督，是永生神的儿子</a:t>
            </a:r>
            <a:r>
              <a:rPr lang="en-US" dirty="0">
                <a:solidFill>
                  <a:schemeClr val="bg1"/>
                </a:solidFill>
              </a:rPr>
              <a:t>。 16:17 </a:t>
            </a:r>
            <a:r>
              <a:rPr lang="en-US" dirty="0" err="1">
                <a:solidFill>
                  <a:schemeClr val="bg1"/>
                </a:solidFill>
              </a:rPr>
              <a:t>耶稣对他说：西门巴约拿，你是有福的！因为这不是属血肉的指示你的，乃是我在天上的父指示的</a:t>
            </a:r>
            <a:r>
              <a:rPr lang="en-US" dirty="0">
                <a:solidFill>
                  <a:schemeClr val="bg1"/>
                </a:solidFill>
              </a:rPr>
              <a:t>。 16:18 </a:t>
            </a:r>
            <a:r>
              <a:rPr lang="en-US" dirty="0" err="1">
                <a:solidFill>
                  <a:schemeClr val="bg1"/>
                </a:solidFill>
              </a:rPr>
              <a:t>我还告诉你，你是彼得，我要把我的教会建造在这磐石上；</a:t>
            </a:r>
            <a:r>
              <a:rPr lang="en-US" dirty="0" err="1" smtClean="0">
                <a:solidFill>
                  <a:schemeClr val="bg1"/>
                </a:solidFill>
              </a:rPr>
              <a:t>阴间的权柄，</a:t>
            </a:r>
            <a:r>
              <a:rPr lang="en-US" dirty="0" err="1">
                <a:solidFill>
                  <a:schemeClr val="bg1"/>
                </a:solidFill>
              </a:rPr>
              <a:t>不能胜过他</a:t>
            </a:r>
            <a:r>
              <a:rPr lang="en-US" dirty="0">
                <a:solidFill>
                  <a:schemeClr val="bg1"/>
                </a:solidFill>
              </a:rPr>
              <a:t>。 16:19 </a:t>
            </a:r>
            <a:r>
              <a:rPr lang="en-US" dirty="0" err="1">
                <a:solidFill>
                  <a:schemeClr val="bg1"/>
                </a:solidFill>
              </a:rPr>
              <a:t>我要把天国的钥匙给你，凡你在地上所捆绑的，在天上也要捆绑；凡你在地上所释放的，在天上也要释放</a:t>
            </a:r>
            <a:r>
              <a:rPr lang="en-US" dirty="0">
                <a:solidFill>
                  <a:schemeClr val="bg1"/>
                </a:solidFill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6606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93976" y="38100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马可福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1054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于是叫众人和门徒来，对他们说：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若有人要跟从我，就当捨己，背起他的十字架来跟从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我。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35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凡要救自己生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 smtClean="0">
                <a:solidFill>
                  <a:srgbClr val="C00000"/>
                </a:solidFill>
                <a:ea typeface="Microsoft YaHei" panose="020B0503020204020204" pitchFamily="34" charset="-122"/>
              </a:rPr>
              <a:t>psuche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, soul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魂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，必丧掉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apollumi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, to destroy utterly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凡为我和福音丧掉生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，必救了生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人就是赚得全世界，赔上自己的生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有甚么益处呢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人还能拿甚么换生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命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soul,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呢？</a:t>
            </a:r>
            <a:r>
              <a:rPr lang="en-US" altLang="zh-CN" sz="2200" b="1" baseline="30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凡在这淫乱罪恶的世代，把我和我的道当作可耻的，人子在他父的荣耀里，同圣天使降临的时候，也要把那人当作可耻的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Image result for carry your cross and follow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79513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019801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神就赐福给他们，又对他们说：要生养众多，遍满地面，治理这地，也要管理海里的鱼、空中的鸟，和地上各样行动的活物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8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神用地上的尘土造人，将生气吹在他鼻孔里，他就成了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有灵的活人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，名叫亚当</a:t>
            </a:r>
            <a:r>
              <a:rPr lang="zh-CN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2200" b="1" dirty="0">
                <a:solidFill>
                  <a:prstClr val="black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LORD God formed man of the dust of the ground, and breathed into his nostrils the breath of life; and man became </a:t>
            </a:r>
            <a:r>
              <a:rPr lang="en-US" altLang="zh-CN" sz="2200" b="1" dirty="0">
                <a:solidFill>
                  <a:srgbClr val="7030A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 living </a:t>
            </a:r>
            <a:r>
              <a:rPr lang="en-US" altLang="zh-CN" sz="2200" b="1" dirty="0" smtClean="0">
                <a:solidFill>
                  <a:srgbClr val="7030A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soul (</a:t>
            </a:r>
            <a:r>
              <a:rPr lang="en-US" altLang="zh-CN" sz="2200" b="1" dirty="0" err="1" smtClean="0">
                <a:solidFill>
                  <a:srgbClr val="7030A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nephesh</a:t>
            </a:r>
            <a:r>
              <a:rPr lang="en-US" altLang="zh-CN" sz="2200" b="1" dirty="0" smtClean="0">
                <a:solidFill>
                  <a:srgbClr val="7030A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).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590" y="190500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什么是人的灵魂（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9525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Image result for adam cre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94" y="3695700"/>
            <a:ext cx="2710933" cy="17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sou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20805"/>
          <a:stretch/>
        </p:blipFill>
        <p:spPr bwMode="auto">
          <a:xfrm>
            <a:off x="6237195" y="1333500"/>
            <a:ext cx="2710933" cy="21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6200" y="9525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6590" y="190500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什么是人的灵魂（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eve temp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50" y="1051040"/>
            <a:ext cx="3120352" cy="23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198" y="1028700"/>
            <a:ext cx="5638802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耶和华　神所造的，唯有蛇比田野一切的活物更狡猾。蛇对女人说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：神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岂是真说不许你们吃园中所有树上的果子么？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女人对蛇说：园中树上的果子，我们可以吃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唯有园当中那棵树上的果子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，神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曾说：你们不可吃，也不可摸，免得你们死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蛇对女人说：你们不一定死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；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因为　神知道，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你们吃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的日子眼睛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就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明亮了，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你们便如神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能知道善恶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于是女人见那棵树的果子好作食物，也悦人的眼目，且是可喜爱的，能使人有智慧，就摘下果子来吃了，又给他丈夫，他丈夫也吃了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他们二人的眼睛就明亮了，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纔知道自己是赤身露体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，便拿无花果树的叶子为自己编作裙子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天起了凉风，耶和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华神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在园中行走。那人和他妻子听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见神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的声音，就藏在园里的树木中，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躲避耶和</a:t>
            </a:r>
            <a:r>
              <a:rPr lang="zh-CN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华神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的面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。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87" y="1784273"/>
            <a:ext cx="1049139" cy="11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59026" y="3488184"/>
            <a:ext cx="2971800" cy="2169415"/>
            <a:chOff x="5859026" y="3488184"/>
            <a:chExt cx="2971800" cy="2169415"/>
          </a:xfrm>
        </p:grpSpPr>
        <p:pic>
          <p:nvPicPr>
            <p:cNvPr id="11" name="Picture 2" descr="Image result for shame and fe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026" y="3488184"/>
              <a:ext cx="2971800" cy="216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2800" y="3834563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羞耻与惧怕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7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6011</TotalTime>
  <Words>2083</Words>
  <Application>Microsoft Office PowerPoint</Application>
  <PresentationFormat>On-screen Show (16:10)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Microsoft YaHei</vt:lpstr>
      <vt:lpstr>Microsoft YaHei</vt:lpstr>
      <vt:lpstr>Arial</vt:lpstr>
      <vt:lpstr>Calibri</vt:lpstr>
      <vt:lpstr>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474</cp:revision>
  <dcterms:created xsi:type="dcterms:W3CDTF">2011-09-04T18:01:24Z</dcterms:created>
  <dcterms:modified xsi:type="dcterms:W3CDTF">2018-09-09T13:09:54Z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