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45"/>
  </p:notesMasterIdLst>
  <p:sldIdLst>
    <p:sldId id="346" r:id="rId3"/>
    <p:sldId id="437" r:id="rId4"/>
    <p:sldId id="438" r:id="rId5"/>
    <p:sldId id="439" r:id="rId6"/>
    <p:sldId id="440" r:id="rId7"/>
    <p:sldId id="441" r:id="rId8"/>
    <p:sldId id="464" r:id="rId9"/>
    <p:sldId id="465" r:id="rId10"/>
    <p:sldId id="442" r:id="rId11"/>
    <p:sldId id="443" r:id="rId12"/>
    <p:sldId id="446" r:id="rId13"/>
    <p:sldId id="447" r:id="rId14"/>
    <p:sldId id="448" r:id="rId15"/>
    <p:sldId id="449" r:id="rId16"/>
    <p:sldId id="381" r:id="rId17"/>
    <p:sldId id="466" r:id="rId18"/>
    <p:sldId id="419" r:id="rId19"/>
    <p:sldId id="450" r:id="rId20"/>
    <p:sldId id="477" r:id="rId21"/>
    <p:sldId id="478" r:id="rId22"/>
    <p:sldId id="473" r:id="rId23"/>
    <p:sldId id="480" r:id="rId24"/>
    <p:sldId id="481" r:id="rId25"/>
    <p:sldId id="482" r:id="rId26"/>
    <p:sldId id="483" r:id="rId27"/>
    <p:sldId id="491" r:id="rId28"/>
    <p:sldId id="489" r:id="rId29"/>
    <p:sldId id="490" r:id="rId30"/>
    <p:sldId id="485" r:id="rId31"/>
    <p:sldId id="484" r:id="rId32"/>
    <p:sldId id="486" r:id="rId33"/>
    <p:sldId id="498" r:id="rId34"/>
    <p:sldId id="451" r:id="rId35"/>
    <p:sldId id="493" r:id="rId36"/>
    <p:sldId id="487" r:id="rId37"/>
    <p:sldId id="452" r:id="rId38"/>
    <p:sldId id="453" r:id="rId39"/>
    <p:sldId id="454" r:id="rId40"/>
    <p:sldId id="500" r:id="rId41"/>
    <p:sldId id="499" r:id="rId42"/>
    <p:sldId id="496" r:id="rId43"/>
    <p:sldId id="495" r:id="rId4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2881" autoAdjust="0"/>
  </p:normalViewPr>
  <p:slideViewPr>
    <p:cSldViewPr>
      <p:cViewPr varScale="1">
        <p:scale>
          <a:sx n="141" d="100"/>
          <a:sy n="141" d="100"/>
        </p:scale>
        <p:origin x="-750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6E9D-CD08-4417-9E81-65D5DD475A4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11:8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所以，你们要守我今日所吩咐的一切诫命，使你们胆壮，能以进去，得你们所要得的那地，</a:t>
            </a:r>
          </a:p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11:9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并使你们的日子在耶和华向你们列祖起誓、应许给他们和他们后裔的地上得以长久；那是流奶与蜜之地。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074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4" descr="http://amuseum.cdstm.cn/AMuseum/innerriver/picture/gbt-3.jpg"/>
          <p:cNvPicPr>
            <a:picLocks noChangeAspect="1" noChangeArrowheads="1"/>
          </p:cNvPicPr>
          <p:nvPr/>
        </p:nvPicPr>
        <p:blipFill>
          <a:blip r:embed="rId2" cstate="print"/>
          <a:srcRect l="41513" r="18018"/>
          <a:stretch>
            <a:fillRect/>
          </a:stretch>
        </p:blipFill>
        <p:spPr bwMode="auto">
          <a:xfrm>
            <a:off x="685800" y="876300"/>
            <a:ext cx="3281186" cy="4572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b="19192"/>
          <a:stretch>
            <a:fillRect/>
          </a:stretch>
        </p:blipFill>
        <p:spPr bwMode="auto">
          <a:xfrm>
            <a:off x="4648200" y="876300"/>
            <a:ext cx="381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074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2946" name="Picture 2" descr="http://www.fuyinchina.com/pics/02/38/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76300"/>
            <a:ext cx="3429000" cy="4572000"/>
          </a:xfrm>
          <a:prstGeom prst="rect">
            <a:avLst/>
          </a:prstGeom>
          <a:noFill/>
        </p:spPr>
      </p:pic>
      <p:pic>
        <p:nvPicPr>
          <p:cNvPr id="39938" name="Picture 2" descr="http://pic1a.nipic.com/2009-02-13/200921319193890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76300"/>
            <a:ext cx="3429000" cy="4575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074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 descr="http://www.fuyinchina.com/pics/02/07/a04.jpg"/>
          <p:cNvPicPr>
            <a:picLocks noChangeAspect="1" noChangeArrowheads="1"/>
          </p:cNvPicPr>
          <p:nvPr/>
        </p:nvPicPr>
        <p:blipFill>
          <a:blip r:embed="rId2" cstate="print"/>
          <a:srcRect l="41333"/>
          <a:stretch>
            <a:fillRect/>
          </a:stretch>
        </p:blipFill>
        <p:spPr bwMode="auto">
          <a:xfrm>
            <a:off x="609600" y="876301"/>
            <a:ext cx="3581400" cy="4578494"/>
          </a:xfrm>
          <a:prstGeom prst="rect">
            <a:avLst/>
          </a:prstGeom>
          <a:noFill/>
        </p:spPr>
      </p:pic>
      <p:pic>
        <p:nvPicPr>
          <p:cNvPr id="38914" name="Picture 2" descr="http://chrisqueen.files.wordpress.com/2011/10/r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876300"/>
            <a:ext cx="3429000" cy="458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-76200" y="-34655"/>
            <a:ext cx="9494090" cy="6016355"/>
            <a:chOff x="-583656" y="223073"/>
            <a:chExt cx="9619136" cy="6378766"/>
          </a:xfrm>
        </p:grpSpPr>
        <p:pic>
          <p:nvPicPr>
            <p:cNvPr id="7" name="Picture 2" descr="http://lh5.ggpht.com/_XMC4RlxbpkM/Sj7HtTgJA3I/AAAAAAAAAy4/EnZRgCsAIUQ/tug-o-war_spiritual%20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83656" y="223073"/>
              <a:ext cx="9341639" cy="619845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50727" y="3903132"/>
              <a:ext cx="1954650" cy="2698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altLang="zh-CN" sz="88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01054" y="3903132"/>
              <a:ext cx="3634426" cy="26987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b="1" dirty="0" smtClean="0">
                  <a:latin typeface="微软雅黑" pitchFamily="34" charset="-122"/>
                  <a:ea typeface="微软雅黑" pitchFamily="34" charset="-122"/>
                </a:rPr>
                <a:t>肉体</a:t>
              </a:r>
              <a:endParaRPr lang="en-US" sz="88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1341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61178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359652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8:2 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因为赐生命圣灵的律，在基督耶稣里释放了我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(hath made me free)</a:t>
            </a:r>
            <a:r>
              <a:rPr lang="zh-CN" altLang="en-US" sz="48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，使我脱离罪和死的律了。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62100"/>
            <a:ext cx="1905000" cy="1587500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1295400" y="1968501"/>
            <a:ext cx="6324600" cy="2717799"/>
            <a:chOff x="1219200" y="2667000"/>
            <a:chExt cx="7162800" cy="3623729"/>
          </a:xfrm>
        </p:grpSpPr>
        <p:sp>
          <p:nvSpPr>
            <p:cNvPr id="8" name="Oval 7"/>
            <p:cNvSpPr/>
            <p:nvPr/>
          </p:nvSpPr>
          <p:spPr>
            <a:xfrm>
              <a:off x="1219200" y="2667000"/>
              <a:ext cx="2590800" cy="2286000"/>
            </a:xfrm>
            <a:prstGeom prst="ellipse">
              <a:avLst/>
            </a:prstGeom>
            <a:solidFill>
              <a:srgbClr val="00B05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9590" y="2836333"/>
              <a:ext cx="12954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91200" y="2667000"/>
              <a:ext cx="2590800" cy="2285999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rgbClr val="0000FF">
                <a:alpha val="5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97128" y="2884672"/>
              <a:ext cx="1219200" cy="340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体 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53359" y="2836332"/>
              <a:ext cx="12954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438400" y="3302000"/>
            <a:ext cx="6858000" cy="2443073"/>
            <a:chOff x="2438400" y="3962400"/>
            <a:chExt cx="6858000" cy="2931688"/>
          </a:xfrm>
        </p:grpSpPr>
        <p:sp>
          <p:nvSpPr>
            <p:cNvPr id="20" name="TextBox 19"/>
            <p:cNvSpPr txBox="1"/>
            <p:nvPr/>
          </p:nvSpPr>
          <p:spPr>
            <a:xfrm>
              <a:off x="2438400" y="5305961"/>
              <a:ext cx="68580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世界</a:t>
              </a:r>
              <a:r>
                <a:rPr lang="en-US" altLang="zh-CN" sz="8000" b="1" dirty="0" smtClean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latin typeface="微软雅黑" pitchFamily="34" charset="-122"/>
                  <a:ea typeface="微软雅黑" pitchFamily="34" charset="-122"/>
                </a:rPr>
                <a:t>地上的事 </a:t>
              </a:r>
              <a:endParaRPr lang="en-US" sz="80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334000" y="4267200"/>
              <a:ext cx="419100" cy="9906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6096000" y="4419600"/>
              <a:ext cx="1143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858000" y="4419600"/>
              <a:ext cx="1524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391400" y="4267200"/>
              <a:ext cx="381000" cy="9144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7772400" y="3962400"/>
              <a:ext cx="762000" cy="1066800"/>
            </a:xfrm>
            <a:prstGeom prst="straightConnector1">
              <a:avLst/>
            </a:prstGeom>
            <a:ln w="63500">
              <a:solidFill>
                <a:schemeClr val="tx1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04800" y="114300"/>
            <a:ext cx="8534400" cy="2044700"/>
            <a:chOff x="304800" y="137160"/>
            <a:chExt cx="8534400" cy="2453640"/>
          </a:xfrm>
        </p:grpSpPr>
        <p:sp>
          <p:nvSpPr>
            <p:cNvPr id="21" name="TextBox 20"/>
            <p:cNvSpPr txBox="1"/>
            <p:nvPr/>
          </p:nvSpPr>
          <p:spPr>
            <a:xfrm>
              <a:off x="304800" y="137160"/>
              <a:ext cx="8534400" cy="1588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神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圣灵</a:t>
              </a:r>
              <a:r>
                <a:rPr lang="en-US" altLang="zh-CN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天上的事 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3429000" y="1600200"/>
              <a:ext cx="685800" cy="9906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676400" y="1524000"/>
              <a:ext cx="304800" cy="7620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38400" y="1508760"/>
              <a:ext cx="0" cy="8382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3048000" y="1508760"/>
              <a:ext cx="304800" cy="9144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762000" y="1508760"/>
              <a:ext cx="762000" cy="1066800"/>
            </a:xfrm>
            <a:prstGeom prst="straightConnector1">
              <a:avLst/>
            </a:prstGeom>
            <a:ln w="63500">
              <a:solidFill>
                <a:srgbClr val="00B050"/>
              </a:solidFill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ight Arrow 23"/>
          <p:cNvSpPr/>
          <p:nvPr/>
        </p:nvSpPr>
        <p:spPr>
          <a:xfrm>
            <a:off x="1600200" y="1714500"/>
            <a:ext cx="7086600" cy="2209800"/>
          </a:xfrm>
          <a:prstGeom prst="rightArrow">
            <a:avLst/>
          </a:prstGeom>
          <a:solidFill>
            <a:srgbClr val="00B05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8:6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体贴 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(to be carnally minded)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肉体的，就是死；体贴圣灵的，乃是生命、平安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罗马书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134178"/>
            <a:ext cx="2590800" cy="23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61178"/>
            <a:ext cx="3733800" cy="2099508"/>
          </a:xfrm>
          <a:prstGeom prst="rect">
            <a:avLst/>
          </a:prstGeom>
          <a:noFill/>
          <a:ln w="4445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eamaltman.com/wp-content/uploads/2012/01/Mission-and-Vision-Stat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71" y="1714500"/>
            <a:ext cx="3659429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762000" y="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得胜的异象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6" name="Picture 2" descr="http://www.revolutioninfosystems.com/site/images/mission-and-vision_7_0_1_z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500"/>
            <a:ext cx="4191000" cy="2780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11:8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所以，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你们要守我今日所吩咐的一切诫命，使你们胆壮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，能以进去，得你们所要得的那地，</a:t>
            </a:r>
            <a:endParaRPr lang="en-US" altLang="zh-CN" sz="46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32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守 </a:t>
            </a:r>
            <a:r>
              <a:rPr lang="en-US" altLang="zh-CN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= keep</a:t>
            </a:r>
            <a:r>
              <a:rPr lang="zh-CN" altLang="en-US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en-US" sz="3200" b="1" dirty="0" err="1" smtClean="0">
                <a:solidFill>
                  <a:srgbClr val="7030A0"/>
                </a:solidFill>
              </a:rPr>
              <a:t>shamar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altLang="zh-CN" sz="3200" b="1" dirty="0" smtClean="0">
                <a:solidFill>
                  <a:srgbClr val="7030A0"/>
                </a:solidFill>
              </a:rPr>
              <a:t>= </a:t>
            </a:r>
            <a:r>
              <a:rPr lang="en-US" sz="3200" b="1" dirty="0" smtClean="0">
                <a:solidFill>
                  <a:srgbClr val="7030A0"/>
                </a:solidFill>
              </a:rPr>
              <a:t>1. </a:t>
            </a:r>
            <a:r>
              <a:rPr lang="en-US" sz="3200" b="1" i="1" dirty="0" smtClean="0">
                <a:solidFill>
                  <a:srgbClr val="7030A0"/>
                </a:solidFill>
              </a:rPr>
              <a:t>(properly) to hedge about (as with thorns), i.e. </a:t>
            </a:r>
          </a:p>
          <a:p>
            <a:r>
              <a:rPr lang="en-US" sz="3200" b="1" i="1" dirty="0" smtClean="0">
                <a:solidFill>
                  <a:srgbClr val="7030A0"/>
                </a:solidFill>
              </a:rPr>
              <a:t>        guard  </a:t>
            </a:r>
          </a:p>
          <a:p>
            <a:r>
              <a:rPr lang="en-US" sz="3200" b="1" i="1" dirty="0" smtClean="0">
                <a:solidFill>
                  <a:srgbClr val="7030A0"/>
                </a:solidFill>
              </a:rPr>
              <a:t>   </a:t>
            </a:r>
            <a:r>
              <a:rPr lang="en-US" sz="3200" b="1" dirty="0" smtClean="0">
                <a:solidFill>
                  <a:srgbClr val="7030A0"/>
                </a:solidFill>
              </a:rPr>
              <a:t>2. </a:t>
            </a:r>
            <a:r>
              <a:rPr lang="en-US" sz="3200" b="1" i="1" dirty="0" smtClean="0">
                <a:solidFill>
                  <a:srgbClr val="7030A0"/>
                </a:solidFill>
              </a:rPr>
              <a:t>(generally) to protect, attend to, etc</a:t>
            </a:r>
          </a:p>
          <a:p>
            <a:endParaRPr lang="zh-CN" altLang="en-US" sz="46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你要保守你心，胜过保守一切（或译：你要切切保守你心），因为一生的果效是由心发出。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箴言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09900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09900"/>
            <a:ext cx="3962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11:10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你要进去得为业的那地，本不象你出来的埃及地。你在那里撒种，用脚浇灌，象浇灌菜园一样。</a:t>
            </a:r>
          </a:p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11:11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你们要过去得为业的那地乃是有山有谷、雨水滋润之地，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你要保守你心，胜过保守一切（或译：你要切切保守你心），因为一生的果效是由心发出。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箴言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167" t="23333" r="3333" b="57778"/>
          <a:stretch>
            <a:fillRect/>
          </a:stretch>
        </p:blipFill>
        <p:spPr bwMode="auto">
          <a:xfrm>
            <a:off x="112059" y="3543300"/>
            <a:ext cx="895574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7239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14:30</a:t>
            </a:r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TW" sz="4000" b="1" u="sng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A sound heart </a:t>
            </a:r>
            <a:r>
              <a:rPr lang="en-US" altLang="zh-TW" sz="4000" b="1" dirty="0" smtClean="0">
                <a:latin typeface="微软雅黑" pitchFamily="34" charset="-122"/>
                <a:ea typeface="微软雅黑" pitchFamily="34" charset="-122"/>
              </a:rPr>
              <a:t>is the life of the flesh: but envy the rottenness of the bones. </a:t>
            </a:r>
            <a:r>
              <a:rPr lang="zh-TW" altLang="en-US" sz="4000" b="1" dirty="0" smtClean="0">
                <a:latin typeface="微软雅黑" pitchFamily="34" charset="-122"/>
                <a:ea typeface="微软雅黑" pitchFamily="34" charset="-122"/>
              </a:rPr>
              <a:t>心中安靜是肉體的生命；嫉妒是骨中的朽爛。</a:t>
            </a:r>
            <a:endParaRPr lang="en-US" altLang="zh-TW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17:22</a:t>
            </a:r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TW" sz="4000" b="1" u="sng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A merry heart </a:t>
            </a:r>
            <a:r>
              <a:rPr lang="en-US" altLang="zh-TW" sz="4000" b="1" dirty="0" smtClean="0">
                <a:latin typeface="微软雅黑" pitchFamily="34" charset="-122"/>
                <a:ea typeface="微软雅黑" pitchFamily="34" charset="-122"/>
              </a:rPr>
              <a:t>doeth good like a medicine: but a broken spirit </a:t>
            </a:r>
            <a:r>
              <a:rPr lang="en-US" altLang="zh-TW" sz="4000" b="1" dirty="0" err="1" smtClean="0">
                <a:latin typeface="微软雅黑" pitchFamily="34" charset="-122"/>
                <a:ea typeface="微软雅黑" pitchFamily="34" charset="-122"/>
              </a:rPr>
              <a:t>drieth</a:t>
            </a:r>
            <a:r>
              <a:rPr lang="en-US" altLang="zh-TW" sz="4000" b="1" dirty="0" smtClean="0">
                <a:latin typeface="微软雅黑" pitchFamily="34" charset="-122"/>
                <a:ea typeface="微软雅黑" pitchFamily="34" charset="-122"/>
              </a:rPr>
              <a:t> the bones. </a:t>
            </a:r>
            <a:r>
              <a:rPr lang="zh-TW" altLang="en-US" sz="4000" b="1" dirty="0" smtClean="0">
                <a:latin typeface="微软雅黑" pitchFamily="34" charset="-122"/>
                <a:ea typeface="微软雅黑" pitchFamily="34" charset="-122"/>
              </a:rPr>
              <a:t>喜乐的心乃是良葯；忧伤的灵使骨枯乾。</a:t>
            </a:r>
          </a:p>
          <a:p>
            <a:endParaRPr lang="en-US" sz="4000" b="1" u="sng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TW" altLang="en-US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63500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20:5 </a:t>
            </a:r>
            <a:r>
              <a:rPr lang="zh-TW" altLang="en-US" sz="4000" b="1" dirty="0" smtClean="0">
                <a:latin typeface="微软雅黑" pitchFamily="34" charset="-122"/>
                <a:ea typeface="微软雅黑" pitchFamily="34" charset="-122"/>
              </a:rPr>
              <a:t>人心懷藏謀略，好像深水，惟明哲人纔能汲引出來。</a:t>
            </a:r>
            <a:r>
              <a:rPr lang="en-US" altLang="zh-TW" sz="4000" b="1" dirty="0" smtClean="0">
                <a:latin typeface="微软雅黑" pitchFamily="34" charset="-122"/>
                <a:ea typeface="微软雅黑" pitchFamily="34" charset="-122"/>
              </a:rPr>
              <a:t>Counsel in the heart of man is like deep water; but a man of understanding will draw it out. </a:t>
            </a:r>
            <a:endParaRPr lang="zh-TW" alt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sz="4000" b="1" u="sng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TW" altLang="en-US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63500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2:6 </a:t>
            </a:r>
            <a:r>
              <a:rPr lang="zh-TW" altLang="en-US" sz="4000" b="1" dirty="0" smtClean="0">
                <a:latin typeface="微软雅黑" pitchFamily="34" charset="-122"/>
                <a:ea typeface="微软雅黑" pitchFamily="34" charset="-122"/>
              </a:rPr>
              <a:t>因為，耶和華賜人智慧；知識和聰明都由他口而出。</a:t>
            </a:r>
            <a:r>
              <a:rPr lang="en-US" altLang="zh-TW" sz="4000" b="1" dirty="0" smtClean="0">
                <a:latin typeface="微软雅黑" pitchFamily="34" charset="-122"/>
                <a:ea typeface="微软雅黑" pitchFamily="34" charset="-122"/>
              </a:rPr>
              <a:t> For the LORD </a:t>
            </a:r>
            <a:r>
              <a:rPr lang="en-US" altLang="zh-TW" sz="4000" b="1" dirty="0" err="1" smtClean="0">
                <a:latin typeface="微软雅黑" pitchFamily="34" charset="-122"/>
                <a:ea typeface="微软雅黑" pitchFamily="34" charset="-122"/>
              </a:rPr>
              <a:t>giveth</a:t>
            </a:r>
            <a:r>
              <a:rPr lang="en-US" altLang="zh-TW" sz="4000" b="1" dirty="0" smtClean="0">
                <a:latin typeface="微软雅黑" pitchFamily="34" charset="-122"/>
                <a:ea typeface="微软雅黑" pitchFamily="34" charset="-122"/>
              </a:rPr>
              <a:t> wisdom: out of his mouth cometh knowledge and understanding. </a:t>
            </a:r>
            <a:endParaRPr lang="zh-TW" altLang="en-US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63500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太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12:35 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善人从他心里所存的善就发出善来；恶人从他心里所存的恶就发出恶来。</a:t>
            </a:r>
            <a:r>
              <a:rPr lang="en-US" altLang="zh-TW" sz="4000" b="1" dirty="0" smtClean="0">
                <a:latin typeface="微软雅黑" pitchFamily="34" charset="-122"/>
                <a:ea typeface="微软雅黑" pitchFamily="34" charset="-122"/>
              </a:rPr>
              <a:t> A good man out of the good treasure of the heart </a:t>
            </a:r>
            <a:r>
              <a:rPr lang="en-US" altLang="zh-TW" sz="4000" b="1" dirty="0" err="1" smtClean="0">
                <a:latin typeface="微软雅黑" pitchFamily="34" charset="-122"/>
                <a:ea typeface="微软雅黑" pitchFamily="34" charset="-122"/>
              </a:rPr>
              <a:t>bringeth</a:t>
            </a:r>
            <a:r>
              <a:rPr lang="en-US" altLang="zh-TW" sz="4000" b="1" dirty="0" smtClean="0">
                <a:latin typeface="微软雅黑" pitchFamily="34" charset="-122"/>
                <a:ea typeface="微软雅黑" pitchFamily="34" charset="-122"/>
              </a:rPr>
              <a:t> forth good things: and an evil man out of the evil treasure </a:t>
            </a:r>
            <a:r>
              <a:rPr lang="en-US" altLang="zh-TW" sz="4000" b="1" dirty="0" err="1" smtClean="0">
                <a:latin typeface="微软雅黑" pitchFamily="34" charset="-122"/>
                <a:ea typeface="微软雅黑" pitchFamily="34" charset="-122"/>
              </a:rPr>
              <a:t>bringeth</a:t>
            </a:r>
            <a:r>
              <a:rPr lang="en-US" altLang="zh-TW" sz="4000" b="1" dirty="0" smtClean="0">
                <a:latin typeface="微软雅黑" pitchFamily="34" charset="-122"/>
                <a:ea typeface="微软雅黑" pitchFamily="34" charset="-122"/>
              </a:rPr>
              <a:t> forth evil things.  </a:t>
            </a:r>
            <a:endParaRPr lang="zh-TW" altLang="en-US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63500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11:8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所以，</a:t>
            </a:r>
            <a:r>
              <a:rPr lang="zh-CN" altLang="en-US" sz="4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你们要守我今日所吩咐的一切诫命，使你们胆壮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，能以进去，得你们所要得的那地，</a:t>
            </a:r>
            <a:endParaRPr lang="en-US" altLang="zh-CN" sz="46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11:9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并使你们的日子在耶和华向你们列祖起誓、应许给他们和他们后裔的地上得以长久；那是流奶与蜜之地。</a:t>
            </a:r>
          </a:p>
          <a:p>
            <a:endParaRPr lang="zh-CN" altLang="en-US" sz="46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266700"/>
            <a:ext cx="4953000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71600" lvl="0" indent="-1371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defRPr/>
            </a:pPr>
            <a:r>
              <a:rPr lang="zh-CN" alt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迦南地？？？ </a:t>
            </a:r>
            <a:endParaRPr lang="en-US" altLang="zh-CN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1371600" lvl="0" indent="-1371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defRPr/>
            </a:pPr>
            <a:endParaRPr lang="en-US" altLang="zh-CN" sz="6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1371600" lvl="0" indent="-1371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+mj-lt"/>
              <a:buAutoNum type="arabicPeriod"/>
              <a:defRPr/>
            </a:pPr>
            <a:endParaRPr lang="en-US" altLang="zh-CN" sz="6000" b="1" kern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9192"/>
          <a:stretch>
            <a:fillRect/>
          </a:stretch>
        </p:blipFill>
        <p:spPr bwMode="auto">
          <a:xfrm>
            <a:off x="152400" y="1409700"/>
            <a:ext cx="8839200" cy="397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1741825"/>
            <a:ext cx="899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西 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3:11 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唯有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基督是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包括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一切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，又住在各人之内 （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Christ </a:t>
            </a:r>
            <a:r>
              <a:rPr lang="en-US" altLang="zh-CN" sz="44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is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 all, and in all)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西 </a:t>
            </a:r>
            <a:r>
              <a:rPr lang="en-US" altLang="zh-CN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2:17 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这些原是后事的影儿；那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形体却是基督</a:t>
            </a:r>
            <a:r>
              <a:rPr lang="zh-CN" altLang="en-US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4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85800" y="11430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基本的解经原则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220980"/>
            <a:ext cx="8534400" cy="8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60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迦南地 </a:t>
            </a:r>
            <a:r>
              <a:rPr lang="en-US" altLang="zh-CN" sz="6000" b="1" kern="0" dirty="0" smtClean="0">
                <a:latin typeface="微软雅黑" pitchFamily="34" charset="-122"/>
                <a:ea typeface="微软雅黑" pitchFamily="34" charset="-122"/>
              </a:rPr>
              <a:t>=</a:t>
            </a:r>
            <a:r>
              <a:rPr lang="en-US" altLang="zh-CN" sz="60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6000" b="1" kern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基督里的产业</a:t>
            </a:r>
            <a:endParaRPr lang="en-US" altLang="zh-CN" sz="6000" b="1" kern="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19192"/>
          <a:stretch>
            <a:fillRect/>
          </a:stretch>
        </p:blipFill>
        <p:spPr bwMode="auto">
          <a:xfrm>
            <a:off x="152400" y="1409700"/>
            <a:ext cx="8839200" cy="397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7239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来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10:14 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因为他一次献祭，便叫那得以成圣的人永远完全。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来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10:17 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以后就说：我不再纪念他们的罪愆和他们的过犯。</a:t>
            </a: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来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10:18 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这些罪过既已赦免，就不用再为罪献祭了。</a:t>
            </a:r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来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10:2 </a:t>
            </a:r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…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因为礼拜的人，良心既被洁净，就不再觉得有罪了。</a:t>
            </a:r>
          </a:p>
          <a:p>
            <a:endParaRPr lang="zh-CN" alt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40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TW" altLang="en-US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63500"/>
            <a:ext cx="6553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什么产业？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11:12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是耶和华你　神所眷顾的；从岁首到年终，耶和华你　神的眼目时常看顾那地。</a:t>
            </a:r>
          </a:p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11:13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你们若留意听从我今日所吩咐的诫命，爱耶和华你们的　神，尽心尽性事奉他，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弗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1:3-4 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愿颂赞归与我们主耶稣基督的父神！他在基督里曾赐给我们天上各样属灵的福气（</a:t>
            </a:r>
            <a:r>
              <a:rPr lang="en-US" sz="4000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hath blessed us with all spiritual blessings</a:t>
            </a:r>
            <a:r>
              <a:rPr lang="en-US" sz="4000" b="1" dirty="0" smtClean="0">
                <a:latin typeface="微软雅黑" pitchFamily="34" charset="-122"/>
                <a:ea typeface="微软雅黑" pitchFamily="34" charset="-122"/>
              </a:rPr>
              <a:t> in heavenly </a:t>
            </a:r>
            <a:r>
              <a:rPr lang="en-US" sz="4000" b="1" i="1" dirty="0" smtClean="0">
                <a:latin typeface="微软雅黑" pitchFamily="34" charset="-122"/>
                <a:ea typeface="微软雅黑" pitchFamily="34" charset="-122"/>
              </a:rPr>
              <a:t>places </a:t>
            </a:r>
            <a:r>
              <a:rPr lang="en-US" sz="4000" b="1" dirty="0" smtClean="0">
                <a:latin typeface="微软雅黑" pitchFamily="34" charset="-122"/>
                <a:ea typeface="微软雅黑" pitchFamily="34" charset="-122"/>
              </a:rPr>
              <a:t>in Christ 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）：就如神从创立世界以前，在基督里拣选了我们，使我们在他面前成为圣洁，无有瑕疵。</a:t>
            </a:r>
            <a:r>
              <a:rPr lang="en-US" altLang="zh-TW" sz="4000" b="1" dirty="0" smtClean="0">
                <a:latin typeface="微软雅黑" pitchFamily="34" charset="-122"/>
                <a:ea typeface="微软雅黑" pitchFamily="34" charset="-122"/>
              </a:rPr>
              <a:t>  </a:t>
            </a:r>
            <a:endParaRPr lang="zh-TW" altLang="en-US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9200" y="63500"/>
            <a:ext cx="6553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什么产业？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罗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8:31 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既是这样，还有甚么说的呢？神若帮助我们，谁能敌挡我们呢？</a:t>
            </a:r>
          </a:p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罗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8:32 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神既不爱惜自己的儿子，为我们众人捨了，岂不也把万物</a:t>
            </a:r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和他一同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白白的赐给我们么？</a:t>
            </a:r>
          </a:p>
          <a:p>
            <a:endParaRPr lang="zh-TW" altLang="en-US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9200" y="63500"/>
            <a:ext cx="6553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什么产业？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加</a:t>
            </a:r>
            <a:r>
              <a:rPr lang="en-US" altLang="zh-CN" sz="4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5:22-24 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圣灵所结的果子 </a:t>
            </a:r>
            <a:r>
              <a:rPr lang="en-US" altLang="zh-CN" sz="4000" b="1" dirty="0" smtClean="0">
                <a:latin typeface="微软雅黑" pitchFamily="34" charset="-122"/>
                <a:ea typeface="微软雅黑" pitchFamily="34" charset="-122"/>
              </a:rPr>
              <a:t>(the fruit of the Spirit )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，就是仁爱、喜乐、和平、忍耐、恩慈、良善、信实、</a:t>
            </a:r>
          </a:p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温柔、节制。这样的事没有律法禁止。凡属基督耶稣的人，是已经把肉体连肉体的邪情私慾同钉在十字架上了。</a:t>
            </a:r>
          </a:p>
          <a:p>
            <a:endParaRPr lang="zh-CN" altLang="en-US" sz="40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TW" altLang="en-US" sz="4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19200" y="63500"/>
            <a:ext cx="65532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什么产业？</a:t>
            </a:r>
            <a:endParaRPr lang="en-US" altLang="zh-CN" sz="4400" b="1" kern="0" dirty="0" smtClean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11:10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你要进去得为业的那地，本不象你出来的埃及地。你在那里撒种，用脚浇灌，象浇灌菜园一样。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-62458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8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你真正相信什麽</a:t>
            </a:r>
            <a:r>
              <a:rPr lang="en-US" altLang="zh-CN" sz="8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?</a:t>
            </a:r>
            <a:endParaRPr lang="en-US" sz="8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009900"/>
            <a:ext cx="4015946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/>
          <p:nvPr/>
        </p:nvGrpSpPr>
        <p:grpSpPr>
          <a:xfrm>
            <a:off x="3810000" y="1333500"/>
            <a:ext cx="5227630" cy="2794000"/>
            <a:chOff x="3809999" y="1524000"/>
            <a:chExt cx="5227630" cy="3352800"/>
          </a:xfrm>
        </p:grpSpPr>
        <p:pic>
          <p:nvPicPr>
            <p:cNvPr id="4098" name="Picture 2" descr="http://www.cornerstonelacrosse.org/images/themes/NotAboutMe_Web_s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1524000"/>
              <a:ext cx="4084629" cy="33528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809999" y="2514600"/>
              <a:ext cx="11827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vs.</a:t>
              </a:r>
              <a:endParaRPr lang="en-US" sz="5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5029200" y="4053007"/>
            <a:ext cx="39624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3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10:4 </a:t>
            </a:r>
            <a:r>
              <a:rPr lang="zh-CN" altLang="en-US" sz="3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律法的总结就是基督</a:t>
            </a:r>
            <a:r>
              <a:rPr lang="zh-CN" altLang="en-US" sz="3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，使凡信他的都得着义 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11:11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你们要过去得为业的那地乃是有山有谷、雨水滋润之地，</a:t>
            </a:r>
            <a:endParaRPr lang="en-US" altLang="zh-CN" sz="46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11:12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是耶和华你　神所眷顾的；从岁首到年终，耶和华你　神的眼目时常看顾那地。</a:t>
            </a:r>
          </a:p>
          <a:p>
            <a:endParaRPr lang="zh-CN" altLang="en-US" sz="46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11:13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你们若留意听从我今日所吩咐的诫命，爱耶和华你们的　神，尽心尽性事奉他，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11:14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他（原文是我）必按时降秋雨春雨在你们的地上，使你们可以收藏五榖、新酒和油，</a:t>
            </a:r>
          </a:p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11:15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也必使你吃得饱足，并使田野为你的牲畜长草。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4" descr="C:\Documents and Settings\Yan Zhao\Local Settings\Temp\vine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5433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11:16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你们要谨慎，免得心中受迷惑，就偏离正路，去事奉敬拜别　神。</a:t>
            </a:r>
          </a:p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11:17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耶和华的怒气向你们发作，就使天闭塞不下雨，地也不出产，使你们在耶和华所赐给你们的美地上速速灭亡。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eamaltman.com/wp-content/uploads/2012/01/Mission-and-Vision-Stat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71" y="1714500"/>
            <a:ext cx="3659429" cy="2743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762000" y="0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得胜的异象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6" name="Picture 2" descr="http://www.revolutioninfosystems.com/site/images/mission-and-vision_7_0_1_z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14500"/>
            <a:ext cx="4191000" cy="2780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11:14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他（原文是我）必按时降秋雨春雨在你们的地上，使你们可以收藏五榖、新酒和油，</a:t>
            </a:r>
          </a:p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11:15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也必使你吃得饱足，并使田野为你的牲畜长草。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enpharmservices.com/wp-content/uploads/2012/06/vision_m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176513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greenfieldchurch.org/images/vision_358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41992" cy="5715000"/>
          </a:xfrm>
          <a:prstGeom prst="rect">
            <a:avLst/>
          </a:prstGeom>
          <a:noFill/>
        </p:spPr>
      </p:pic>
      <p:pic>
        <p:nvPicPr>
          <p:cNvPr id="29698" name="Picture 2" descr="http://www.peopleccg.com/uploads/3/2/1/8/3218267/84650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2551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你要保守你心，胜过保守一切（或译：你要切切保守你心），因为一生的果效是由心发出。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-38099"/>
            <a:ext cx="142859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箴言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09900"/>
            <a:ext cx="259491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09900"/>
            <a:ext cx="39624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686065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11:16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你们要谨慎，免得心中受迷惑，就偏离正路，去事奉敬拜别　神。</a:t>
            </a:r>
          </a:p>
          <a:p>
            <a:r>
              <a:rPr lang="en-US" altLang="zh-CN" sz="46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11:17</a:t>
            </a:r>
            <a:r>
              <a:rPr lang="en-US" altLang="zh-CN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6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耶和华的怒气向你们发作，就使天闭塞不下雨，地也不出产，使你们在耶和华所赐给你们的美地上速速灭亡。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9642" y="-38099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申命记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http://farm2.staticflickr.com/1364/5142241828_ef0a48bb64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"/>
            <a:ext cx="5181600" cy="5430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rkersforjesus.com/Sabc0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7015" y="0"/>
            <a:ext cx="1081641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rlog.org/10263295-after-the-ten-plagues-pharaoh-gave-in-and-let-the-jews-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63500"/>
            <a:ext cx="10032848" cy="584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fuyinchina.com/pics/06/24/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76300"/>
            <a:ext cx="3429000" cy="4572000"/>
          </a:xfrm>
          <a:prstGeom prst="rect">
            <a:avLst/>
          </a:prstGeom>
          <a:noFill/>
        </p:spPr>
      </p:pic>
      <p:pic>
        <p:nvPicPr>
          <p:cNvPr id="69636" name="Picture 4" descr="http://www.fuyinchina.com/pics/02/07/b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11" y="876306"/>
            <a:ext cx="3428999" cy="4571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6074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1621</Words>
  <Application>Microsoft Office PowerPoint</Application>
  <PresentationFormat>On-screen Show (16:10)</PresentationFormat>
  <Paragraphs>99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Yan Zhao</cp:lastModifiedBy>
  <cp:revision>145</cp:revision>
  <dcterms:created xsi:type="dcterms:W3CDTF">2012-03-04T20:46:38Z</dcterms:created>
  <dcterms:modified xsi:type="dcterms:W3CDTF">2013-02-01T18:56:46Z</dcterms:modified>
</cp:coreProperties>
</file>