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46" r:id="rId2"/>
    <p:sldId id="437" r:id="rId3"/>
    <p:sldId id="438" r:id="rId4"/>
    <p:sldId id="439" r:id="rId5"/>
    <p:sldId id="419" r:id="rId6"/>
    <p:sldId id="444" r:id="rId7"/>
    <p:sldId id="445" r:id="rId8"/>
    <p:sldId id="447" r:id="rId9"/>
    <p:sldId id="470" r:id="rId10"/>
    <p:sldId id="432" r:id="rId11"/>
    <p:sldId id="488" r:id="rId12"/>
    <p:sldId id="487" r:id="rId13"/>
    <p:sldId id="489" r:id="rId14"/>
    <p:sldId id="490" r:id="rId15"/>
    <p:sldId id="468" r:id="rId16"/>
    <p:sldId id="498" r:id="rId17"/>
    <p:sldId id="495" r:id="rId18"/>
    <p:sldId id="496" r:id="rId19"/>
    <p:sldId id="454" r:id="rId20"/>
    <p:sldId id="453" r:id="rId21"/>
    <p:sldId id="471" r:id="rId22"/>
    <p:sldId id="472" r:id="rId23"/>
    <p:sldId id="473" r:id="rId24"/>
    <p:sldId id="491" r:id="rId25"/>
    <p:sldId id="492" r:id="rId26"/>
    <p:sldId id="493" r:id="rId27"/>
    <p:sldId id="452" r:id="rId28"/>
    <p:sldId id="455" r:id="rId29"/>
    <p:sldId id="448" r:id="rId30"/>
    <p:sldId id="465" r:id="rId31"/>
    <p:sldId id="464" r:id="rId32"/>
    <p:sldId id="451" r:id="rId33"/>
    <p:sldId id="456" r:id="rId34"/>
    <p:sldId id="457" r:id="rId35"/>
    <p:sldId id="458" r:id="rId36"/>
    <p:sldId id="459" r:id="rId37"/>
    <p:sldId id="460" r:id="rId38"/>
    <p:sldId id="461" r:id="rId39"/>
    <p:sldId id="462" r:id="rId40"/>
    <p:sldId id="463" r:id="rId41"/>
    <p:sldId id="474" r:id="rId42"/>
    <p:sldId id="475" r:id="rId43"/>
    <p:sldId id="497" r:id="rId44"/>
    <p:sldId id="476" r:id="rId45"/>
    <p:sldId id="477" r:id="rId46"/>
    <p:sldId id="478" r:id="rId47"/>
    <p:sldId id="479" r:id="rId48"/>
    <p:sldId id="480" r:id="rId49"/>
    <p:sldId id="482" r:id="rId50"/>
    <p:sldId id="483" r:id="rId51"/>
    <p:sldId id="484" r:id="rId52"/>
    <p:sldId id="481" r:id="rId53"/>
    <p:sldId id="494" r:id="rId54"/>
    <p:sldId id="369" r:id="rId55"/>
    <p:sldId id="370" r:id="rId56"/>
    <p:sldId id="371" r:id="rId57"/>
    <p:sldId id="372" r:id="rId58"/>
    <p:sldId id="373" r:id="rId5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54" autoAdjust="0"/>
    <p:restoredTop sz="92881" autoAdjust="0"/>
  </p:normalViewPr>
  <p:slideViewPr>
    <p:cSldViewPr>
      <p:cViewPr varScale="1">
        <p:scale>
          <a:sx n="141" d="100"/>
          <a:sy n="141" d="100"/>
        </p:scale>
        <p:origin x="-690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约书亚清早起来，和以色列众人都离开什亭，来到约但河，就住在那里，等候过河。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过了叁天，官长走遍营中，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341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61178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9650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我们原晓得</a:t>
            </a:r>
            <a:r>
              <a:rPr lang="zh-CN" altLang="en-US" sz="48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律法是属乎灵的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，但</a:t>
            </a:r>
            <a:r>
              <a:rPr lang="zh-CN" altLang="en-US" sz="4800" b="1" dirty="0" smtClean="0">
                <a:latin typeface="微软雅黑" pitchFamily="34" charset="-122"/>
                <a:ea typeface="微软雅黑" pitchFamily="34" charset="-122"/>
              </a:rPr>
              <a:t>我是属乎肉体的，是已经卖给罪了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341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61178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9650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7:15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因为我所做的，我自己不明白；我所愿意的，我并不做；我所恨恶的，我倒去做。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7:24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我真是苦阿！谁能救我脱离这取死的身体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(body of death)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呢？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341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61178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9650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341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61178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9650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如今，那些在基督耶稣里的就不定罪了。</a:t>
            </a:r>
          </a:p>
          <a:p>
            <a:endParaRPr lang="zh-CN" altLang="en-US" sz="48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341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61178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9650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8:2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因为赐生命圣灵的律，在基督耶稣里释放了我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(hath made me free)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，使我脱离罪和死的律了。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体贴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(to be carnally minded)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肉体的，就是死；体贴圣灵的，乃是生命、平安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341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61178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0" y="17145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基本的解经原则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9050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3:11 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唯有基督是包括一切，又住在各人之内 （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Christ </a:t>
            </a:r>
            <a:r>
              <a:rPr lang="en-US" altLang="zh-CN" sz="4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all, and in all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10:4 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律法的总结就是基督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，使凡信他的都得着义 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9050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2:17 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这些原是后事的影儿；那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形体却是基督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林前 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2:2 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因为我曾定了主意，在你们中间不知道别的，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只知道耶稣基督并他钉十字架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endParaRPr lang="zh-CN" altLang="en-US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farm2.staticflickr.com/1364/5142241828_ef0a48bb6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"/>
            <a:ext cx="5181600" cy="543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吩咐百姓说：你们看见耶和华你们　神的约柜，又见祭司利未人抬着，就要离开所住的地方，跟着约柜去。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只是你们和约柜相离要量二千肘，不可与约柜相近，使你们知道所当走的路，因为这条路你们向来没有走过。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4754" name="Picture 2" descr="http://www.richardhellergallery.com/dynamic/images/detail/Corey_Arnold_The_North_Sea_2011_1927_412.jpg"/>
          <p:cNvPicPr>
            <a:picLocks noChangeAspect="1" noChangeArrowheads="1"/>
          </p:cNvPicPr>
          <p:nvPr/>
        </p:nvPicPr>
        <p:blipFill>
          <a:blip r:embed="rId2" cstate="print"/>
          <a:srcRect r="14483"/>
          <a:stretch>
            <a:fillRect/>
          </a:stretch>
        </p:blipFill>
        <p:spPr bwMode="auto">
          <a:xfrm>
            <a:off x="990600" y="1104900"/>
            <a:ext cx="2971800" cy="3810000"/>
          </a:xfrm>
          <a:prstGeom prst="rect">
            <a:avLst/>
          </a:prstGeom>
          <a:noFill/>
        </p:spPr>
      </p:pic>
      <p:pic>
        <p:nvPicPr>
          <p:cNvPr id="74756" name="Picture 4" descr="http://www.wcgazette.com/wp-content/uploads/2012/04/a-raging-river_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04899"/>
            <a:ext cx="3200400" cy="3819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762000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12:1-3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耶和华在埃及地晓谕摩西、亚伦说： 你们要以本月为正月，为一年之首。 你们吩咐以色列全会众说：本月初十日，各人要按着父家取羊羔，一家一隻。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48200" y="-38098"/>
            <a:ext cx="4038600" cy="4571998"/>
            <a:chOff x="4648200" y="-38098"/>
            <a:chExt cx="4038600" cy="4571998"/>
          </a:xfrm>
        </p:grpSpPr>
        <p:sp>
          <p:nvSpPr>
            <p:cNvPr id="5" name="TextBox 4"/>
            <p:cNvSpPr txBox="1"/>
            <p:nvPr/>
          </p:nvSpPr>
          <p:spPr>
            <a:xfrm>
              <a:off x="5176074" y="-38098"/>
              <a:ext cx="26725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800" b="1" spc="50" dirty="0" smtClean="0">
                  <a:ln w="11430"/>
                  <a:solidFill>
                    <a:srgbClr val="3333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过约旦河</a:t>
              </a:r>
              <a:endParaRPr lang="en-US" sz="4800" b="1" spc="5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4648200" y="762264"/>
              <a:ext cx="4038600" cy="377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书 </a:t>
              </a:r>
              <a:r>
                <a:rPr lang="en-US" altLang="zh-CN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4:19 </a:t>
              </a:r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正月初十日，百姓从约但河里上来，就在吉甲，在耶利哥的东边安营。 </a:t>
              </a:r>
              <a:r>
                <a:rPr lang="en-US" altLang="zh-CN" sz="3600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zh-CN" altLang="en-US" sz="3600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出 </a:t>
              </a:r>
              <a:r>
                <a:rPr lang="en-US" altLang="zh-CN" sz="3600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40:1-2 </a:t>
              </a:r>
              <a:r>
                <a:rPr lang="zh-CN" altLang="en-US" sz="3600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耶和华晓谕摩西说：正月初一日，你要立起帐幕</a:t>
              </a:r>
              <a:r>
                <a:rPr lang="en-US" altLang="zh-CN" sz="3600" b="1" dirty="0" smtClean="0">
                  <a:solidFill>
                    <a:srgbClr val="7030A0"/>
                  </a:solidFill>
                  <a:latin typeface="微软雅黑" pitchFamily="34" charset="-122"/>
                  <a:ea typeface="微软雅黑" pitchFamily="34" charset="-122"/>
                </a:rPr>
                <a:t>)</a:t>
              </a:r>
              <a:endParaRPr lang="zh-CN" altLang="en-US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762000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12:6-7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要留到本月十四日，在黄昏的时候，以色列全会众把羊羔宰了。 各家要取点血，涂在吃羊羔的房屋左右的门框上和门楣上。 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4343404" y="-38098"/>
            <a:ext cx="4800601" cy="4571998"/>
            <a:chOff x="4889310" y="-38098"/>
            <a:chExt cx="3797490" cy="4571998"/>
          </a:xfrm>
        </p:grpSpPr>
        <p:sp>
          <p:nvSpPr>
            <p:cNvPr id="5" name="TextBox 4"/>
            <p:cNvSpPr txBox="1"/>
            <p:nvPr/>
          </p:nvSpPr>
          <p:spPr>
            <a:xfrm>
              <a:off x="5592330" y="-38098"/>
              <a:ext cx="21140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800" b="1" spc="50" dirty="0" smtClean="0">
                  <a:ln w="11430"/>
                  <a:solidFill>
                    <a:srgbClr val="3333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过约旦河</a:t>
              </a:r>
              <a:endParaRPr lang="en-US" sz="4800" b="1" spc="5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4889310" y="762264"/>
              <a:ext cx="3797490" cy="377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书 </a:t>
              </a:r>
              <a:r>
                <a:rPr lang="en-US" altLang="zh-CN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5:10-12 </a:t>
              </a:r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正月十四日晚上，在耶利哥的平原守逾越节。 逾越节的次日，他们就吃了那地的出产</a:t>
              </a:r>
              <a:r>
                <a:rPr lang="en-US" altLang="zh-CN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…</a:t>
              </a:r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第二日吗哪就止住了，以色列人也不再有吗哪了。那一年，他们却吃迦南地的出产。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762000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出 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12:40-41 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以色列人住在埃及共有四百叁十年。 正满了四百叁十年的那一天，耶和华的军队都从埃及地出来了。 </a:t>
            </a:r>
          </a:p>
        </p:txBody>
      </p:sp>
      <p:pic>
        <p:nvPicPr>
          <p:cNvPr id="9" name="Picture 4" descr="http://www.fuyinchina.com/pics/02/07/b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6" y="152400"/>
            <a:ext cx="4086225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uyinchina.com/pics/06/21/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3810000" cy="5080000"/>
          </a:xfrm>
          <a:prstGeom prst="rect">
            <a:avLst/>
          </a:prstGeom>
          <a:noFill/>
        </p:spPr>
      </p:pic>
      <p:grpSp>
        <p:nvGrpSpPr>
          <p:cNvPr id="6" name="Group 8"/>
          <p:cNvGrpSpPr/>
          <p:nvPr/>
        </p:nvGrpSpPr>
        <p:grpSpPr>
          <a:xfrm>
            <a:off x="4343404" y="-38098"/>
            <a:ext cx="4800601" cy="4571998"/>
            <a:chOff x="4889310" y="-38098"/>
            <a:chExt cx="3797490" cy="4571998"/>
          </a:xfrm>
        </p:grpSpPr>
        <p:sp>
          <p:nvSpPr>
            <p:cNvPr id="8" name="TextBox 7"/>
            <p:cNvSpPr txBox="1"/>
            <p:nvPr/>
          </p:nvSpPr>
          <p:spPr>
            <a:xfrm>
              <a:off x="5592330" y="-38098"/>
              <a:ext cx="21140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800" b="1" spc="50" dirty="0" smtClean="0">
                  <a:ln w="11430"/>
                  <a:solidFill>
                    <a:srgbClr val="3333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过约旦河</a:t>
              </a:r>
              <a:endParaRPr lang="en-US" sz="4800" b="1" spc="5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4889310" y="762264"/>
              <a:ext cx="3797490" cy="377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书 </a:t>
              </a:r>
              <a:r>
                <a:rPr lang="en-US" altLang="zh-CN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1:1 </a:t>
              </a:r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耶和华的仆人摩西死了以后，耶和华晓谕摩西的帮手，嫩的儿子约书亚，说：</a:t>
              </a:r>
              <a:r>
                <a:rPr lang="en-US" altLang="zh-CN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1:2 </a:t>
              </a:r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我的仆人摩西死了。现在你要起来，和众百姓过这约但河，往我所要赐给以色列人的地去。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uyinchina.com/pics/06/21/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3810000" cy="5080000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4343404" y="-38098"/>
            <a:ext cx="4800601" cy="4571998"/>
            <a:chOff x="4889310" y="-38098"/>
            <a:chExt cx="3797490" cy="4571998"/>
          </a:xfrm>
        </p:grpSpPr>
        <p:sp>
          <p:nvSpPr>
            <p:cNvPr id="8" name="TextBox 7"/>
            <p:cNvSpPr txBox="1"/>
            <p:nvPr/>
          </p:nvSpPr>
          <p:spPr>
            <a:xfrm>
              <a:off x="5592330" y="-38098"/>
              <a:ext cx="21140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800" b="1" spc="50" dirty="0" smtClean="0">
                  <a:ln w="11430"/>
                  <a:solidFill>
                    <a:srgbClr val="3333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过约旦河</a:t>
              </a:r>
              <a:endParaRPr lang="en-US" sz="4800" b="1" spc="5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4889310" y="762264"/>
              <a:ext cx="3797490" cy="377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书 </a:t>
              </a:r>
              <a:r>
                <a:rPr lang="en-US" altLang="zh-CN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1:3 </a:t>
              </a:r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凡你们脚掌所踏之地，我都照着我所应许摩西的话赐给你们了。</a:t>
              </a:r>
              <a:r>
                <a:rPr lang="en-US" altLang="zh-CN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1:4 </a:t>
              </a:r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从旷野和这利巴嫩，直到伯拉大河，赫人的全地，又到大海日落之处，都要作你们的境界。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uyinchina.com/pics/06/21/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"/>
            <a:ext cx="3810000" cy="5080000"/>
          </a:xfrm>
          <a:prstGeom prst="rect">
            <a:avLst/>
          </a:prstGeom>
          <a:noFill/>
        </p:spPr>
      </p:pic>
      <p:grpSp>
        <p:nvGrpSpPr>
          <p:cNvPr id="2" name="Group 8"/>
          <p:cNvGrpSpPr/>
          <p:nvPr/>
        </p:nvGrpSpPr>
        <p:grpSpPr>
          <a:xfrm>
            <a:off x="4343404" y="-38098"/>
            <a:ext cx="4800601" cy="4571998"/>
            <a:chOff x="4889310" y="-38098"/>
            <a:chExt cx="3797490" cy="4571998"/>
          </a:xfrm>
        </p:grpSpPr>
        <p:sp>
          <p:nvSpPr>
            <p:cNvPr id="8" name="TextBox 7"/>
            <p:cNvSpPr txBox="1"/>
            <p:nvPr/>
          </p:nvSpPr>
          <p:spPr>
            <a:xfrm>
              <a:off x="5592330" y="-38098"/>
              <a:ext cx="21140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zh-CN" altLang="en-US" sz="4800" b="1" spc="50" dirty="0" smtClean="0">
                  <a:ln w="11430"/>
                  <a:solidFill>
                    <a:srgbClr val="3333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过约旦河</a:t>
              </a:r>
              <a:endParaRPr lang="en-US" sz="4800" b="1" spc="50" dirty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4889310" y="762264"/>
              <a:ext cx="3797490" cy="377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书 </a:t>
              </a:r>
              <a:r>
                <a:rPr lang="en-US" altLang="zh-CN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1:16 </a:t>
              </a:r>
              <a:r>
                <a:rPr lang="zh-CN" altLang="en-US" sz="3600" b="1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他们回答约书亚说：你所吩咐我们行的，我们都必行；你所差遣我们去的，我们都必去。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76300"/>
            <a:ext cx="3429000" cy="4572000"/>
          </a:xfrm>
          <a:prstGeom prst="rect">
            <a:avLst/>
          </a:prstGeom>
          <a:noFill/>
        </p:spPr>
      </p:pic>
      <p:pic>
        <p:nvPicPr>
          <p:cNvPr id="69636" name="Picture 4" descr="http://www.fuyinchina.com/pics/02/07/b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11" y="876305"/>
            <a:ext cx="3428999" cy="4571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4" descr="http://amuseum.cdstm.cn/AMuseum/innerriver/picture/gbt-3.jpg"/>
          <p:cNvPicPr>
            <a:picLocks noChangeAspect="1" noChangeArrowheads="1"/>
          </p:cNvPicPr>
          <p:nvPr/>
        </p:nvPicPr>
        <p:blipFill>
          <a:blip r:embed="rId2" cstate="print"/>
          <a:srcRect l="41513" r="18018"/>
          <a:stretch>
            <a:fillRect/>
          </a:stretch>
        </p:blipFill>
        <p:spPr bwMode="auto">
          <a:xfrm>
            <a:off x="685800" y="876300"/>
            <a:ext cx="3281186" cy="4572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b="19192"/>
          <a:stretch>
            <a:fillRect/>
          </a:stretch>
        </p:blipFill>
        <p:spPr bwMode="auto">
          <a:xfrm>
            <a:off x="4648200" y="8763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9640" name="Picture 8" descr="http://www.fuyinchina.com/pics/02/06/a02.jpg"/>
          <p:cNvPicPr>
            <a:picLocks noChangeAspect="1" noChangeArrowheads="1"/>
          </p:cNvPicPr>
          <p:nvPr/>
        </p:nvPicPr>
        <p:blipFill>
          <a:blip r:embed="rId2" cstate="print"/>
          <a:srcRect l="23697" r="19580"/>
          <a:stretch>
            <a:fillRect/>
          </a:stretch>
        </p:blipFill>
        <p:spPr bwMode="auto">
          <a:xfrm>
            <a:off x="762000" y="876304"/>
            <a:ext cx="3429000" cy="4533899"/>
          </a:xfrm>
          <a:prstGeom prst="rect">
            <a:avLst/>
          </a:prstGeom>
          <a:noFill/>
        </p:spPr>
      </p:pic>
      <p:pic>
        <p:nvPicPr>
          <p:cNvPr id="69642" name="Picture 10" descr="http://www.fuyinchina.com/pics/06/24/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763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3:5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约书亚吩咐百姓说：你们要自洁，因为明天耶和华必在你们中间行奇事。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约书亚又吩咐祭司说：你们抬起约柜，在百姓前头过去。于是他们抬起约柜，在百姓前头走。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3970" name="Picture 2" descr="http://www.fuyinchina.com/pics/06/21/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76300"/>
            <a:ext cx="3429000" cy="4572000"/>
          </a:xfrm>
          <a:prstGeom prst="rect">
            <a:avLst/>
          </a:prstGeom>
          <a:noFill/>
        </p:spPr>
      </p:pic>
      <p:pic>
        <p:nvPicPr>
          <p:cNvPr id="38914" name="Picture 2" descr="http://www.fuyinchina.com/pics/02/33/b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763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946" name="Picture 2" descr="http://www.fuyinchina.com/pics/02/38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76300"/>
            <a:ext cx="3429000" cy="4572000"/>
          </a:xfrm>
          <a:prstGeom prst="rect">
            <a:avLst/>
          </a:prstGeom>
          <a:noFill/>
        </p:spPr>
      </p:pic>
      <p:pic>
        <p:nvPicPr>
          <p:cNvPr id="39938" name="Picture 2" descr="http://pic1a.nipic.com/2009-02-13/200921319193890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76300"/>
            <a:ext cx="3429000" cy="457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http://www.fuyinchina.com/pics/02/07/a04.jpg"/>
          <p:cNvPicPr>
            <a:picLocks noChangeAspect="1" noChangeArrowheads="1"/>
          </p:cNvPicPr>
          <p:nvPr/>
        </p:nvPicPr>
        <p:blipFill>
          <a:blip r:embed="rId2" cstate="print"/>
          <a:srcRect l="41333"/>
          <a:stretch>
            <a:fillRect/>
          </a:stretch>
        </p:blipFill>
        <p:spPr bwMode="auto">
          <a:xfrm>
            <a:off x="609600" y="876301"/>
            <a:ext cx="3581400" cy="4578494"/>
          </a:xfrm>
          <a:prstGeom prst="rect">
            <a:avLst/>
          </a:prstGeom>
          <a:noFill/>
        </p:spPr>
      </p:pic>
      <p:pic>
        <p:nvPicPr>
          <p:cNvPr id="38914" name="Picture 2" descr="http://chrisqueen.files.wordpress.com/2011/10/r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76300"/>
            <a:ext cx="3429000" cy="458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约书亚清早起来，和以色列众人都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离开什亭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，来到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约但河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，就住在那里，等候过河。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过了叁天，官长走遍营中，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吩咐百姓说：你们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看见耶和华你们　神的约柜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，又见祭司利未人抬着，就要离开所住的地方，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跟着约柜去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只是你们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和约柜相离要量二千肘，不可与约柜相近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，使你们知道所当走的路，因为这条路你们向来没有走过。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3:5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约书亚吩咐百姓说：你们要自洁，因为明天耶和华必在你们中间行奇事。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3:6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约书亚又吩咐祭司说：你们抬起约柜，在百姓前头过去。于是他们抬起约柜，在百姓前头走。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耶和华对约书亚说：从今日起，我必使你在以色列众人眼前尊大，使他们知道我怎样与摩西同在，也必照样与你同在。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3:8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你要吩咐抬约柜的祭司说：你们到了约但河的水边上，就要在约但河水里站住。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858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3:9 </a:t>
            </a:r>
            <a:r>
              <a:rPr lang="zh-CN" altLang="en-US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约书亚对以色列人说：你们近前来，听耶和华你们　神的话。</a:t>
            </a:r>
            <a:r>
              <a:rPr lang="en-US" altLang="zh-CN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3:10 </a:t>
            </a:r>
            <a:r>
              <a:rPr lang="zh-CN" altLang="en-US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约书亚说：看哪，普天下主的约柜必在你们前头过去，到约但河里，因此你们就知道在你们中间有永生　神；并且他必在你们面前赶出迦南人、赫人、希未人、比利洗人、革迦撒人、亚摩利人、耶布斯人。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3:12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你们现在要从以色列支派中拣选十二个人，每支派一人，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等到抬普天下主耶和华约柜的祭司把脚站在约但河水里，约但河的水，就是从上往下流的水，必然断绝，立起成垒。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3:14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百姓离开帐棚要过约但河的时候，抬约柜的祭司乃在百姓的前头。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3:15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他们到了约但河，脚一入水（原来约但河水在收割的日子涨过两岸），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3:7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耶和华对约书亚说：从今日起，我必使你在以色列众人眼前尊大，使他们知道我怎样与摩西同在，也必照样与你同在。</a:t>
            </a:r>
          </a:p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3:8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你要吩咐抬约柜的祭司说：你们到了约但河的水边上，就要在约但河水里站住。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858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3:16 </a:t>
            </a:r>
            <a:r>
              <a:rPr lang="zh-CN" altLang="en-US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那从上往下流的水便在极远之地、</a:t>
            </a:r>
            <a:r>
              <a:rPr lang="zh-CN" altLang="en-US" sz="4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撒拉但</a:t>
            </a:r>
            <a:r>
              <a:rPr lang="zh-CN" altLang="en-US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旁的</a:t>
            </a:r>
            <a:r>
              <a:rPr lang="zh-CN" altLang="en-US" sz="41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亚当城</a:t>
            </a:r>
            <a:r>
              <a:rPr lang="zh-CN" altLang="en-US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那里停住，立起成垒；那往亚拉巴的海，就是盐海，下流的水全然断绝。于是百姓在耶利哥的对面过去了。</a:t>
            </a:r>
          </a:p>
          <a:p>
            <a:r>
              <a:rPr lang="en-US" altLang="zh-CN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3:17 </a:t>
            </a:r>
            <a:r>
              <a:rPr lang="zh-CN" altLang="en-US" sz="41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抬耶和华约柜的祭司在约但河中的乾地上站定，以色列众人都从乾地上过去，直到国民尽都过了约但河。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858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约但河西亚摩利人的诸王和靠海迦南人的诸王，听见耶和华在以色列人前面使约但河的水乾了，等到我们过去，他们的心因以色列人的缘故就消化了，不再有胆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气（</a:t>
            </a:r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neither was there spirit in them any more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  <a:endParaRPr lang="zh-CN" altLang="en-US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858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那时，耶和华吩咐约书亚说：你制造火石刀，第二次给以色列人行割礼。</a:t>
            </a: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5:3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约书亚就制造了火石刀，在除皮山那里给以色列人行割礼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667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2:11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你们在他里面也受了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不是人手所行的割礼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，乃是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基督使你们脱去肉体情慾的割礼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2:12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你们既受洗与他一同埋葬，也就在此与他一同复活，都因信那叫他从死里复活神的功用。</a:t>
            </a:r>
          </a:p>
          <a:p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2:13 </a:t>
            </a:r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你们从前在过犯和未受割礼的肉体中死了，神赦免了你们（或作：我们）一切过犯，便叫你们与基督一同活过来；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858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5:4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约书亚行割礼的缘故，是因为从埃及出来的众民，就是一切能打仗的男丁，出了埃及以后，都死在旷野的路上。</a:t>
            </a:r>
            <a:endParaRPr lang="en-US" altLang="zh-CN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5:5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因为出来的众民都受过割礼；惟独出埃及以后、在旷野的路上所生的众民都没有受过割礼。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858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5:6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以色列人在旷野走了四十年，等到国民，就是出埃及的兵丁，都消灭了，因为他们没有听从耶和华的话。耶和华曾向他们起誓，必不容他们看见耶和华向他们列祖起誓、应许赐给我们的地，就是流奶与蜜之地。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858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5:7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他们的子孙，就是耶和华所兴起来接续他们的，都没有受过割礼；因为在路上没有给他们行割礼，约书亚这纔给他们行了。</a:t>
            </a:r>
            <a:endParaRPr lang="en-US" altLang="zh-CN" sz="4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5:8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国民都受完了割礼，就住在营中自己的地方，等到痊愈了。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685800"/>
            <a:ext cx="9067800" cy="384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5:9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耶和华对约书亚说：</a:t>
            </a:r>
            <a:r>
              <a:rPr lang="zh-CN" altLang="en-US" sz="42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我今日将埃及的羞辱从你们身上滚去了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。因此，那地方名叫吉甲（吉甲就是滚的意思），直到今日。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9525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我们要如何预备自己？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42" name="Picture 2" descr="http://www.godspureloveforyou.com/wp-content/uploads/2010/10/Full-Armor-of-God-picture-with-label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4002"/>
            <a:ext cx="3829050" cy="508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6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14:20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耶和华说：我照着你的话赦免了他们。</a:t>
            </a: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14:21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然我指着我的永生起誓，遍地要被我的荣耀充满。</a:t>
            </a: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14:22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这些人虽看见我的荣耀和我在埃及与旷野所行的神蹟，仍然试探我这十次，不听从我的话，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44" y="127002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民数记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0" y="17145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在启示中成长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6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14:23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他们断不得看见我向他们的祖宗所起誓应许之地。凡藐视我的，一个也不得看见；</a:t>
            </a: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14:24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惟独我的仆人迦勒，</a:t>
            </a:r>
            <a:r>
              <a:rPr lang="zh-CN" altLang="en-US" sz="4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因他另有一个心志（</a:t>
            </a:r>
            <a:r>
              <a:rPr lang="en-US" altLang="zh-CN" sz="4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another spirit</a:t>
            </a:r>
            <a:r>
              <a:rPr lang="zh-CN" altLang="en-US" sz="4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，专一跟从我，我就把他领进他所去过的那地；他的后裔也必得那地为业。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44" y="127002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民数记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6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27:18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耶和华对摩西说：</a:t>
            </a:r>
            <a:r>
              <a:rPr lang="zh-CN" altLang="en-US" sz="4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嫩的儿子约书亚是心中有圣灵的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；你将他领来，按手在他头上，</a:t>
            </a: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27:19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使他站在祭司以利亚撒和全会众面前，嘱咐他，</a:t>
            </a: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27:20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又将你的尊荣给他几分，使以色列全会众都听从他。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44" y="127002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民数记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rAXWGYg33nw/T0ap12ZdJtI/AAAAAAAAAHw/gGL9ayxuYPo/s1600/wineskins-old-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2"/>
            <a:ext cx="5410200" cy="30012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31623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太 </a:t>
            </a:r>
            <a:r>
              <a:rPr lang="en-US" altLang="zh-CN" sz="32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9:16-17 </a:t>
            </a:r>
            <a:r>
              <a:rPr lang="zh-CN" altLang="en-US" sz="3200" b="1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没有人把新布补在旧衣服上；因为所补上的反带坏了那衣服，破的就更大了。也没有人把新酒装在旧皮袋里；若是这样，皮袋就裂开，酒漏出来，连皮袋也坏了。惟独把新酒装在新皮袋里，两样就都保全了。</a:t>
            </a:r>
          </a:p>
          <a:p>
            <a:endParaRPr lang="zh-CN" altLang="en-US" sz="3200" b="1" dirty="0" smtClean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0795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到底要如何对付肉体？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4" descr="http://getoffmyback.tripod.com/15_ch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11" y="317500"/>
            <a:ext cx="4112179" cy="463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5:16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我说，你们当顺着圣灵而行，就不放纵肉体的情慾 </a:t>
            </a:r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(lust)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了。</a:t>
            </a: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5:17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因为情慾 </a:t>
            </a:r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(flesh)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和圣灵相争，圣灵和情慾 </a:t>
            </a:r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(flesh)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相争，这两个是彼此相敌，使你们不能做所愿意做的。</a:t>
            </a:r>
          </a:p>
          <a:p>
            <a:r>
              <a:rPr lang="en-US" altLang="zh-CN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5:18 </a:t>
            </a:r>
            <a:r>
              <a:rPr lang="zh-CN" altLang="en-US" sz="4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但你们若被圣灵引导，就不在律法以下。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38105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加拉太书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5:19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情慾</a:t>
            </a:r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(flesh)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的事都是显而易见的，就如姦淫、污秽、邪蕩、</a:t>
            </a: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5:20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拜偶象、邪术、仇恨、争竞、忌恨、恼怒、结党、纷争、异端、</a:t>
            </a:r>
          </a:p>
          <a:p>
            <a:r>
              <a:rPr lang="en-US" altLang="zh-CN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嫉妒（有古卷在此有：凶杀二字）、醉酒、荒宴等类。我从前告诉你们，现在又告诉你们，行这样事的人必不能承受神的国。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38105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加拉太书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5:22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圣灵所结的果子，就是仁爱、喜乐、和平、忍耐、恩慈、良善、信实、</a:t>
            </a:r>
          </a:p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5:23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温柔、节制。这样的事没有律法禁止。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38105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加拉太书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5:24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凡属基督耶稣的人，是已经把肉体连肉体的邪情私慾同钉在十字架上了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(they that are Christ's </a:t>
            </a:r>
            <a:r>
              <a:rPr lang="en-US" altLang="zh-CN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have crucified the flesh 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with the affections and lusts.)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5:25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我们若是靠圣灵得生，就当靠圣灵行事。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38105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加拉太书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rnerministry.com/web_images/revelation-logo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58005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" y="266700"/>
            <a:ext cx="9140387" cy="526297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启示：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reveal (</a:t>
            </a:r>
            <a:r>
              <a:rPr lang="en-US" sz="48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v.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	=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apokalupto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en-US" sz="4800" b="1" i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greek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	= to take off the cover</a:t>
            </a:r>
          </a:p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	revelation (</a:t>
            </a:r>
            <a:r>
              <a:rPr lang="en-US" sz="48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n.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altLang="zh-CN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	=</a:t>
            </a:r>
            <a:r>
              <a:rPr lang="en-US" altLang="zh-CN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apokalupsis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en-US" sz="4800" b="1" i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greek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	= disclosure</a:t>
            </a:r>
          </a:p>
          <a:p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	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vminsurance.co.uk/blog/wp-content/uploads/2012/02/Motorhome-Unveil.jpg"/>
          <p:cNvPicPr>
            <a:picLocks noChangeAspect="1" noChangeArrowheads="1"/>
          </p:cNvPicPr>
          <p:nvPr/>
        </p:nvPicPr>
        <p:blipFill>
          <a:blip r:embed="rId2" cstate="print"/>
          <a:srcRect t="14130"/>
          <a:stretch>
            <a:fillRect/>
          </a:stretch>
        </p:blipFill>
        <p:spPr bwMode="auto">
          <a:xfrm>
            <a:off x="1981200" y="419100"/>
            <a:ext cx="5257800" cy="50965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" y="26670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启示：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		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524000" y="2095502"/>
            <a:ext cx="6172200" cy="3334469"/>
            <a:chOff x="-43231" y="381000"/>
            <a:chExt cx="9187231" cy="6220839"/>
          </a:xfrm>
        </p:grpSpPr>
        <p:pic>
          <p:nvPicPr>
            <p:cNvPr id="7" name="Picture 2" descr="http://lh5.ggpht.com/_XMC4RlxbpkM/Sj7HtTgJA3I/AAAAAAAAAy4/EnZRgCsAIUQ/tug-o-war_spiritual%20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3231" y="381000"/>
              <a:ext cx="9187231" cy="6096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50727" y="3903132"/>
              <a:ext cx="1954650" cy="2698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altLang="zh-CN" sz="88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01054" y="3903132"/>
              <a:ext cx="3634426" cy="2698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b="1" dirty="0" smtClean="0">
                  <a:latin typeface="微软雅黑" pitchFamily="34" charset="-122"/>
                  <a:ea typeface="微软雅黑" pitchFamily="34" charset="-122"/>
                </a:rPr>
                <a:t>肉体</a:t>
              </a:r>
              <a:endParaRPr lang="en-US" sz="88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685800" y="419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在圣灵的律中成长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3039</Words>
  <Application>Microsoft Office PowerPoint</Application>
  <PresentationFormat>On-screen Show (16:10)</PresentationFormat>
  <Paragraphs>144</Paragraphs>
  <Slides>58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149</cp:revision>
  <dcterms:created xsi:type="dcterms:W3CDTF">2012-03-04T20:46:38Z</dcterms:created>
  <dcterms:modified xsi:type="dcterms:W3CDTF">2013-01-19T16:24:55Z</dcterms:modified>
</cp:coreProperties>
</file>