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35"/>
  </p:notesMasterIdLst>
  <p:sldIdLst>
    <p:sldId id="346" r:id="rId3"/>
    <p:sldId id="354" r:id="rId4"/>
    <p:sldId id="355" r:id="rId5"/>
    <p:sldId id="356" r:id="rId6"/>
    <p:sldId id="357" r:id="rId7"/>
    <p:sldId id="425" r:id="rId8"/>
    <p:sldId id="419" r:id="rId9"/>
    <p:sldId id="360" r:id="rId10"/>
    <p:sldId id="367" r:id="rId11"/>
    <p:sldId id="432" r:id="rId12"/>
    <p:sldId id="433" r:id="rId13"/>
    <p:sldId id="426" r:id="rId14"/>
    <p:sldId id="427" r:id="rId15"/>
    <p:sldId id="438" r:id="rId16"/>
    <p:sldId id="393" r:id="rId17"/>
    <p:sldId id="392" r:id="rId18"/>
    <p:sldId id="434" r:id="rId19"/>
    <p:sldId id="381" r:id="rId20"/>
    <p:sldId id="439" r:id="rId21"/>
    <p:sldId id="428" r:id="rId22"/>
    <p:sldId id="429" r:id="rId23"/>
    <p:sldId id="436" r:id="rId24"/>
    <p:sldId id="430" r:id="rId25"/>
    <p:sldId id="431" r:id="rId26"/>
    <p:sldId id="385" r:id="rId27"/>
    <p:sldId id="435" r:id="rId28"/>
    <p:sldId id="369" r:id="rId29"/>
    <p:sldId id="370" r:id="rId30"/>
    <p:sldId id="437" r:id="rId31"/>
    <p:sldId id="371" r:id="rId32"/>
    <p:sldId id="372" r:id="rId33"/>
    <p:sldId id="373" r:id="rId3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054" autoAdjust="0"/>
    <p:restoredTop sz="92881" autoAdjust="0"/>
  </p:normalViewPr>
  <p:slideViewPr>
    <p:cSldViewPr>
      <p:cViewPr varScale="1">
        <p:scale>
          <a:sx n="82" d="100"/>
          <a:sy n="82" d="100"/>
        </p:scale>
        <p:origin x="-78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4326D-CC68-4B43-BCE3-B8066B58E94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B6E9D-CD08-4417-9E81-65D5DD475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22131-D9A1-412D-9152-866D86AC74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22131-D9A1-412D-9152-866D86AC74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22131-D9A1-412D-9152-866D86AC744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22131-D9A1-412D-9152-866D86AC744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22131-D9A1-412D-9152-866D86AC744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8:1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如今，那些在基督耶稣里的就不定罪了。</a:t>
            </a: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8:2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因为赐生命圣灵的律，在基督耶稣里释放了我，使我脱离罪和死的律了。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7:24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我真是苦阿！谁能救我脱离这取死的身体 </a:t>
            </a:r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(body of death)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呢？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134178"/>
            <a:ext cx="2590800" cy="239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261178"/>
            <a:ext cx="3733800" cy="2099508"/>
          </a:xfrm>
          <a:prstGeom prst="rect">
            <a:avLst/>
          </a:prstGeom>
          <a:noFill/>
          <a:ln w="44450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5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7:25 </a:t>
            </a:r>
            <a:r>
              <a:rPr lang="zh-CN" altLang="en-US" sz="45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感谢神，靠着我们的主耶稣基督就能脱离了。这样看来，我以内心顺服神的律，我肉体却顺服罪的律了。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134178"/>
            <a:ext cx="2590800" cy="239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61178"/>
            <a:ext cx="3733800" cy="2099508"/>
          </a:xfrm>
          <a:prstGeom prst="rect">
            <a:avLst/>
          </a:prstGeom>
          <a:noFill/>
          <a:ln w="44450">
            <a:solidFill>
              <a:srgbClr val="7030A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8:1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如今，那些在基督耶稣里的就不定罪了。</a:t>
            </a: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8:2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因为赐生命圣灵的律，在基督耶稣里释放了我，使我脱离罪和死的律了。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698500"/>
            <a:ext cx="90678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8:3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律法既因肉体软弱，有所不能行的，神就差遣自己的儿子，成为罪身的形状，作了赎罪祭，在肉体中定了罪案，</a:t>
            </a:r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For what the law could not do, in that it was weak through the flesh, </a:t>
            </a:r>
            <a:r>
              <a:rPr lang="en-US" altLang="zh-CN" sz="4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God sending his own Son in the likeness of sinful flesh, and for sin, condemned sin in the flesh: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8:4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使律法的义成就在我们这不随从肉体、只随从圣灵的人身上。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That the righteousness of the law might be fulfilled in us, who walk not after the flesh, but after the Spirit (KJV).</a:t>
            </a:r>
            <a:endParaRPr lang="zh-CN" altLang="en-US" sz="46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46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43200" y="38100"/>
            <a:ext cx="4393690" cy="406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736600"/>
            <a:ext cx="2945890" cy="2794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14800" y="1371600"/>
            <a:ext cx="1676400" cy="152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4079051" y="1371600"/>
            <a:ext cx="1752600" cy="1587500"/>
            <a:chOff x="0" y="1828800"/>
            <a:chExt cx="1066800" cy="1219200"/>
          </a:xfrm>
        </p:grpSpPr>
        <p:sp>
          <p:nvSpPr>
            <p:cNvPr id="35" name="Oval 34"/>
            <p:cNvSpPr/>
            <p:nvPr/>
          </p:nvSpPr>
          <p:spPr>
            <a:xfrm>
              <a:off x="0" y="1828800"/>
              <a:ext cx="1066800" cy="1219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2" descr="C:\Users\YZ\AppData\Local\Microsoft\Windows\Temporary Internet Files\Content.IE5\TZWPV73P\MC90043639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600" y="1828800"/>
              <a:ext cx="889000" cy="1219200"/>
            </a:xfrm>
            <a:prstGeom prst="rect">
              <a:avLst/>
            </a:prstGeom>
            <a:noFill/>
          </p:spPr>
        </p:pic>
      </p:grpSp>
      <p:sp>
        <p:nvSpPr>
          <p:cNvPr id="38" name="TextBox 37"/>
          <p:cNvSpPr txBox="1"/>
          <p:nvPr/>
        </p:nvSpPr>
        <p:spPr>
          <a:xfrm>
            <a:off x="1" y="-47774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重生前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" y="-47774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重生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334002" y="571500"/>
            <a:ext cx="2590799" cy="17780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867400" y="2197100"/>
            <a:ext cx="1981200" cy="3175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943600" y="3467100"/>
            <a:ext cx="1981200" cy="3810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33412" y="-63500"/>
            <a:ext cx="121058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灵</a:t>
            </a:r>
            <a:endParaRPr lang="en-US" altLang="zh-CN" sz="66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8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魂</a:t>
            </a:r>
            <a:endParaRPr lang="en-US" sz="8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体</a:t>
            </a:r>
            <a:endParaRPr lang="en-US" sz="66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" y="-47774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重生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1028700"/>
            <a:ext cx="2590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结 </a:t>
            </a:r>
            <a:r>
              <a:rPr lang="en-US" altLang="zh-CN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36:26-27 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我也要赐给你们一个新心，</a:t>
            </a:r>
            <a:r>
              <a:rPr lang="zh-CN" altLang="en-US" sz="34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将新灵放在你们里面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，又</a:t>
            </a:r>
            <a:endParaRPr lang="en-US" sz="34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4091107"/>
            <a:ext cx="8534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从你们的肉体中除掉石心，赐给你们肉心。我必将我的灵放在你们里面，使你们顺从我的律例，谨守遵行我的典章。</a:t>
            </a:r>
            <a:endParaRPr lang="en-US" sz="34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43200" y="38100"/>
            <a:ext cx="4393690" cy="406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29000" y="736600"/>
            <a:ext cx="2945890" cy="2794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14800" y="1371600"/>
            <a:ext cx="1676400" cy="152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4" name="Group 36"/>
          <p:cNvGrpSpPr/>
          <p:nvPr/>
        </p:nvGrpSpPr>
        <p:grpSpPr>
          <a:xfrm>
            <a:off x="4079051" y="1371600"/>
            <a:ext cx="1752600" cy="1587500"/>
            <a:chOff x="0" y="1828800"/>
            <a:chExt cx="1066800" cy="1219200"/>
          </a:xfrm>
        </p:grpSpPr>
        <p:sp>
          <p:nvSpPr>
            <p:cNvPr id="25" name="Oval 24"/>
            <p:cNvSpPr/>
            <p:nvPr/>
          </p:nvSpPr>
          <p:spPr>
            <a:xfrm>
              <a:off x="0" y="1828800"/>
              <a:ext cx="1066800" cy="1219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" descr="C:\Users\YZ\AppData\Local\Microsoft\Windows\Temporary Internet Files\Content.IE5\TZWPV73P\MC90043639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600" y="1828800"/>
              <a:ext cx="889000" cy="1219200"/>
            </a:xfrm>
            <a:prstGeom prst="rect">
              <a:avLst/>
            </a:prstGeom>
            <a:noFill/>
          </p:spPr>
        </p:pic>
      </p:grpSp>
      <p:cxnSp>
        <p:nvCxnSpPr>
          <p:cNvPr id="27" name="Straight Arrow Connector 26"/>
          <p:cNvCxnSpPr/>
          <p:nvPr/>
        </p:nvCxnSpPr>
        <p:spPr>
          <a:xfrm flipH="1">
            <a:off x="5334002" y="571500"/>
            <a:ext cx="2590799" cy="17780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867400" y="2197100"/>
            <a:ext cx="1981200" cy="3175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943600" y="3467100"/>
            <a:ext cx="1981200" cy="3810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33412" y="-63500"/>
            <a:ext cx="121058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灵</a:t>
            </a:r>
            <a:endParaRPr lang="en-US" altLang="zh-CN" sz="66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8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魂</a:t>
            </a:r>
            <a:endParaRPr lang="en-US" sz="8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体</a:t>
            </a:r>
            <a:endParaRPr lang="en-US" sz="66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" y="-47774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重生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1028700"/>
            <a:ext cx="2590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加 </a:t>
            </a:r>
            <a:r>
              <a:rPr lang="en-US" altLang="zh-CN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4:6-7 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你们既为儿子，</a:t>
            </a:r>
            <a:r>
              <a:rPr lang="zh-CN" altLang="en-US" sz="34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神就差他儿子的灵进入你们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（原文作我们）</a:t>
            </a:r>
            <a:r>
              <a:rPr lang="zh-CN" altLang="en-US" sz="34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的</a:t>
            </a:r>
            <a:endParaRPr lang="en-US" sz="3400" b="1" dirty="0">
              <a:solidFill>
                <a:srgbClr val="00B05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4076700"/>
            <a:ext cx="8001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4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心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，呼叫：阿爸！父！可见，从此以后，你不是奴仆，乃是儿子了；既是儿子，就靠着神为后嗣。</a:t>
            </a:r>
            <a:endParaRPr lang="en-US" sz="34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43200" y="38100"/>
            <a:ext cx="4393690" cy="406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29000" y="736600"/>
            <a:ext cx="2945890" cy="2794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14800" y="1371600"/>
            <a:ext cx="1676400" cy="152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4" name="Group 36"/>
          <p:cNvGrpSpPr/>
          <p:nvPr/>
        </p:nvGrpSpPr>
        <p:grpSpPr>
          <a:xfrm>
            <a:off x="4079051" y="1371600"/>
            <a:ext cx="1752600" cy="1587500"/>
            <a:chOff x="0" y="1828800"/>
            <a:chExt cx="1066800" cy="1219200"/>
          </a:xfrm>
        </p:grpSpPr>
        <p:sp>
          <p:nvSpPr>
            <p:cNvPr id="25" name="Oval 24"/>
            <p:cNvSpPr/>
            <p:nvPr/>
          </p:nvSpPr>
          <p:spPr>
            <a:xfrm>
              <a:off x="0" y="1828800"/>
              <a:ext cx="1066800" cy="1219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" descr="C:\Users\YZ\AppData\Local\Microsoft\Windows\Temporary Internet Files\Content.IE5\TZWPV73P\MC90043639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600" y="1828800"/>
              <a:ext cx="889000" cy="1219200"/>
            </a:xfrm>
            <a:prstGeom prst="rect">
              <a:avLst/>
            </a:prstGeom>
            <a:noFill/>
          </p:spPr>
        </p:pic>
      </p:grpSp>
      <p:cxnSp>
        <p:nvCxnSpPr>
          <p:cNvPr id="27" name="Straight Arrow Connector 26"/>
          <p:cNvCxnSpPr/>
          <p:nvPr/>
        </p:nvCxnSpPr>
        <p:spPr>
          <a:xfrm flipH="1">
            <a:off x="5334002" y="571500"/>
            <a:ext cx="2590799" cy="17780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867400" y="2197100"/>
            <a:ext cx="1981200" cy="3175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943600" y="3467100"/>
            <a:ext cx="1981200" cy="3810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33412" y="-63500"/>
            <a:ext cx="121058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灵</a:t>
            </a:r>
            <a:endParaRPr lang="en-US" altLang="zh-CN" sz="66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8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魂</a:t>
            </a:r>
            <a:endParaRPr lang="en-US" sz="8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体</a:t>
            </a:r>
            <a:endParaRPr lang="en-US" sz="66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flowserve.com/files/Files/Images/Products/Flowcontrol/Argus/ARAPH0002-W-FK75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562100"/>
            <a:ext cx="1905000" cy="1587500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1295400" y="1968500"/>
            <a:ext cx="6324600" cy="2681545"/>
            <a:chOff x="1219200" y="2667000"/>
            <a:chExt cx="7162800" cy="3575392"/>
          </a:xfrm>
        </p:grpSpPr>
        <p:sp>
          <p:nvSpPr>
            <p:cNvPr id="8" name="Oval 7"/>
            <p:cNvSpPr/>
            <p:nvPr/>
          </p:nvSpPr>
          <p:spPr>
            <a:xfrm>
              <a:off x="1219200" y="2667000"/>
              <a:ext cx="2590800" cy="2286000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9590" y="2836333"/>
              <a:ext cx="1295400" cy="1764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0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灵</a:t>
              </a:r>
              <a:endParaRPr lang="en-US" sz="8000" b="1" dirty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91200" y="2667000"/>
              <a:ext cx="2590800" cy="2285999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505200" y="2667000"/>
              <a:ext cx="2590800" cy="2286000"/>
            </a:xfrm>
            <a:prstGeom prst="ellipse">
              <a:avLst/>
            </a:prstGeom>
            <a:solidFill>
              <a:srgbClr val="0000FF">
                <a:alpha val="5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397128" y="2836333"/>
              <a:ext cx="1219200" cy="3406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000" b="1" dirty="0" smtClean="0">
                  <a:latin typeface="微软雅黑" pitchFamily="34" charset="-122"/>
                  <a:ea typeface="微软雅黑" pitchFamily="34" charset="-122"/>
                </a:rPr>
                <a:t>体 </a:t>
              </a:r>
              <a:endParaRPr lang="en-US" sz="80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53359" y="2937933"/>
              <a:ext cx="1295400" cy="1764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0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魂</a:t>
              </a:r>
              <a:endParaRPr lang="en-US" sz="80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438400" y="3302000"/>
            <a:ext cx="6858000" cy="2443073"/>
            <a:chOff x="2438400" y="3962400"/>
            <a:chExt cx="6858000" cy="2931688"/>
          </a:xfrm>
        </p:grpSpPr>
        <p:sp>
          <p:nvSpPr>
            <p:cNvPr id="20" name="TextBox 19"/>
            <p:cNvSpPr txBox="1"/>
            <p:nvPr/>
          </p:nvSpPr>
          <p:spPr>
            <a:xfrm>
              <a:off x="2438400" y="5305961"/>
              <a:ext cx="6858000" cy="1588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000" b="1" dirty="0" smtClean="0">
                  <a:latin typeface="微软雅黑" pitchFamily="34" charset="-122"/>
                  <a:ea typeface="微软雅黑" pitchFamily="34" charset="-122"/>
                </a:rPr>
                <a:t>世界</a:t>
              </a:r>
              <a:r>
                <a:rPr lang="en-US" altLang="zh-CN" sz="8000" b="1" dirty="0" smtClean="0">
                  <a:latin typeface="微软雅黑" pitchFamily="34" charset="-122"/>
                  <a:ea typeface="微软雅黑" pitchFamily="34" charset="-122"/>
                </a:rPr>
                <a:t>/</a:t>
              </a:r>
              <a:r>
                <a:rPr lang="zh-CN" altLang="en-US" sz="8000" b="1" dirty="0" smtClean="0">
                  <a:latin typeface="微软雅黑" pitchFamily="34" charset="-122"/>
                  <a:ea typeface="微软雅黑" pitchFamily="34" charset="-122"/>
                </a:rPr>
                <a:t>地上的事 </a:t>
              </a:r>
              <a:endParaRPr lang="en-US" sz="80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5334000" y="4267200"/>
              <a:ext cx="419100" cy="99060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6096000" y="4419600"/>
              <a:ext cx="114300" cy="91440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858000" y="4419600"/>
              <a:ext cx="152400" cy="91440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7391400" y="4267200"/>
              <a:ext cx="381000" cy="91440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772400" y="3962400"/>
              <a:ext cx="762000" cy="106680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04800" y="114300"/>
            <a:ext cx="8534400" cy="2044700"/>
            <a:chOff x="304800" y="137160"/>
            <a:chExt cx="8534400" cy="2453640"/>
          </a:xfrm>
        </p:grpSpPr>
        <p:sp>
          <p:nvSpPr>
            <p:cNvPr id="21" name="TextBox 20"/>
            <p:cNvSpPr txBox="1"/>
            <p:nvPr/>
          </p:nvSpPr>
          <p:spPr>
            <a:xfrm>
              <a:off x="304800" y="137160"/>
              <a:ext cx="8534400" cy="1588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0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神</a:t>
              </a:r>
              <a:r>
                <a:rPr lang="en-US" altLang="zh-CN" sz="80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/</a:t>
              </a:r>
              <a:r>
                <a:rPr lang="zh-CN" altLang="en-US" sz="80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圣灵</a:t>
              </a:r>
              <a:r>
                <a:rPr lang="en-US" altLang="zh-CN" sz="80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/</a:t>
              </a:r>
              <a:r>
                <a:rPr lang="zh-CN" altLang="en-US" sz="80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天上的事 </a:t>
              </a:r>
              <a:endParaRPr lang="en-US" sz="8000" b="1" dirty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3429000" y="1600200"/>
              <a:ext cx="685800" cy="990600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676400" y="1524000"/>
              <a:ext cx="304800" cy="762000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2438400" y="1508760"/>
              <a:ext cx="0" cy="838200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3048000" y="1508760"/>
              <a:ext cx="304800" cy="914400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62000" y="1508760"/>
              <a:ext cx="762000" cy="1066800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8:5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因为随从肉体的人体贴肉体的事，随从圣灵的人体贴圣灵的事。</a:t>
            </a:r>
          </a:p>
          <a:p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For they that are after the flesh do mind the things of the flesh; but they that are after the Spirit the things of the Spirit (KJV).</a:t>
            </a:r>
            <a:endParaRPr lang="zh-CN" altLang="en-US" sz="46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8:3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律法既因肉体软弱，有所不能行的，神就差遣自己的儿子，成为罪身的形状，作了赎罪祭，在肉体中定了罪案，</a:t>
            </a: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8:4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使律法的义成就在我们这不随从肉体、只随从圣灵的人身上。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8:6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体贴肉体的，就是死；体贴圣灵的，乃是生命、平安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For to be carnally minded </a:t>
            </a:r>
            <a:r>
              <a:rPr lang="en-US" altLang="zh-CN" sz="4600" b="1" i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is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death; but to be spiritually minded </a:t>
            </a:r>
            <a:r>
              <a:rPr lang="en-US" altLang="zh-CN" sz="4600" b="1" i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is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life and peace (KJV).</a:t>
            </a:r>
            <a:endParaRPr lang="zh-CN" altLang="en-US" sz="46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8:7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原来体贴肉体的</a:t>
            </a:r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(carnally minded)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，就是与神为仇；因为不服神的律法，也是不能服，</a:t>
            </a: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8:8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而且属肉体的人</a:t>
            </a:r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(they that are in the flesh)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不能得神的喜欢。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14300"/>
            <a:ext cx="9144000" cy="47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0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微软雅黑" pitchFamily="34" charset="-122"/>
                <a:ea typeface="微软雅黑" pitchFamily="34" charset="-122"/>
              </a:rPr>
              <a:t>肉体 </a:t>
            </a:r>
            <a:r>
              <a:rPr lang="en-US" altLang="zh-CN" sz="40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微软雅黑" pitchFamily="34" charset="-122"/>
                <a:ea typeface="微软雅黑" pitchFamily="34" charset="-122"/>
              </a:rPr>
              <a:t>(flesh)= 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堕落的亚当里生出来的天然人（魂及身体），包括其性情、态度、及一切生活方式。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灵里与神断绝，“活” 在死里。特点是为自己、靠自己、荣耀自己。生活方式是用感官來从物质世界获取取满足。在里面沒有良善，沒有信心，也无法明白神圣灵的事，思想及行为都與神的原则相反。</a:t>
            </a:r>
            <a:endParaRPr lang="zh-TW" altLang="en-US" sz="4000" b="1" dirty="0" smtClean="0">
              <a:latin typeface="黑体" pitchFamily="49" charset="-122"/>
              <a:ea typeface="黑体" pitchFamily="49" charset="-122"/>
            </a:endParaRPr>
          </a:p>
          <a:p>
            <a:endParaRPr lang="zh-TW" altLang="en-US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8:9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如果神的灵住在你们心里，你们就不属肉体，乃属圣灵了。人若没有基督的灵，就不是属基督的。</a:t>
            </a: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8:10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基督若在你们心里，身体就因罪而死，心灵却因义而活。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8:11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然而，叫耶稣从死里复活者的灵若住在你们心里，那叫基督耶稣从死里复活的，也必藉着住在你们心里的圣灵，使你们必死的身体又活过来。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397949" y="698500"/>
            <a:ext cx="4393690" cy="406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83749" y="1397000"/>
            <a:ext cx="2945890" cy="2794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69549" y="2032000"/>
            <a:ext cx="1676400" cy="152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3733800" y="2032000"/>
            <a:ext cx="1752600" cy="1587500"/>
            <a:chOff x="0" y="1828800"/>
            <a:chExt cx="1066800" cy="1219200"/>
          </a:xfrm>
        </p:grpSpPr>
        <p:sp>
          <p:nvSpPr>
            <p:cNvPr id="35" name="Oval 34"/>
            <p:cNvSpPr/>
            <p:nvPr/>
          </p:nvSpPr>
          <p:spPr>
            <a:xfrm>
              <a:off x="0" y="1828800"/>
              <a:ext cx="1066800" cy="1219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2" descr="C:\Users\YZ\AppData\Local\Microsoft\Windows\Temporary Internet Files\Content.IE5\TZWPV73P\MC90043639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600" y="1828800"/>
              <a:ext cx="889000" cy="1219200"/>
            </a:xfrm>
            <a:prstGeom prst="rect">
              <a:avLst/>
            </a:prstGeom>
            <a:noFill/>
          </p:spPr>
        </p:pic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990600" y="1333500"/>
            <a:ext cx="5867400" cy="4381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17501"/>
            <a:ext cx="2488182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成圣</a:t>
            </a:r>
            <a:r>
              <a:rPr lang="en-US" altLang="zh-CN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?</a:t>
            </a:r>
            <a:endParaRPr lang="en-US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Group 32"/>
          <p:cNvGrpSpPr/>
          <p:nvPr/>
        </p:nvGrpSpPr>
        <p:grpSpPr>
          <a:xfrm>
            <a:off x="2362201" y="698501"/>
            <a:ext cx="4548743" cy="4063999"/>
            <a:chOff x="2438400" y="838200"/>
            <a:chExt cx="4472543" cy="4876799"/>
          </a:xfrm>
        </p:grpSpPr>
        <p:sp>
          <p:nvSpPr>
            <p:cNvPr id="16" name="Oval 15"/>
            <p:cNvSpPr/>
            <p:nvPr/>
          </p:nvSpPr>
          <p:spPr>
            <a:xfrm>
              <a:off x="2438400" y="838200"/>
              <a:ext cx="4472543" cy="487679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393920" y="1997220"/>
              <a:ext cx="2725693" cy="277317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185250" y="2753541"/>
              <a:ext cx="1230958" cy="13445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" descr="C:\Users\YZ\AppData\Local\Microsoft\Windows\Temporary Internet Files\Content.IE5\TZWPV73P\MC90043639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33800" y="2133600"/>
              <a:ext cx="2022288" cy="2495584"/>
            </a:xfrm>
            <a:prstGeom prst="rect">
              <a:avLst/>
            </a:prstGeom>
            <a:noFill/>
          </p:spPr>
        </p:pic>
      </p:grpSp>
      <p:cxnSp>
        <p:nvCxnSpPr>
          <p:cNvPr id="37" name="Straight Arrow Connector 36"/>
          <p:cNvCxnSpPr/>
          <p:nvPr/>
        </p:nvCxnSpPr>
        <p:spPr>
          <a:xfrm flipH="1">
            <a:off x="5105401" y="1460500"/>
            <a:ext cx="2474149" cy="14605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522149" y="2857500"/>
            <a:ext cx="1981200" cy="3175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5598349" y="4127500"/>
            <a:ext cx="1981200" cy="3810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0" y="655092"/>
            <a:ext cx="121058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灵</a:t>
            </a:r>
            <a:endParaRPr lang="en-US" altLang="zh-CN" sz="66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8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魂</a:t>
            </a:r>
            <a:endParaRPr lang="en-US" sz="8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体</a:t>
            </a:r>
            <a:endParaRPr lang="en-US" sz="66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397949" y="698500"/>
            <a:ext cx="4393690" cy="406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83749" y="1397000"/>
            <a:ext cx="2945890" cy="2794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69549" y="2032000"/>
            <a:ext cx="1676400" cy="152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3733800" y="2032000"/>
            <a:ext cx="1752600" cy="1587500"/>
            <a:chOff x="0" y="1828800"/>
            <a:chExt cx="1066800" cy="1219200"/>
          </a:xfrm>
        </p:grpSpPr>
        <p:sp>
          <p:nvSpPr>
            <p:cNvPr id="35" name="Oval 34"/>
            <p:cNvSpPr/>
            <p:nvPr/>
          </p:nvSpPr>
          <p:spPr>
            <a:xfrm>
              <a:off x="0" y="1828800"/>
              <a:ext cx="1066800" cy="1219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2" descr="C:\Users\YZ\AppData\Local\Microsoft\Windows\Temporary Internet Files\Content.IE5\TZWPV73P\MC90043639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600" y="1828800"/>
              <a:ext cx="889000" cy="1219200"/>
            </a:xfrm>
            <a:prstGeom prst="rect">
              <a:avLst/>
            </a:prstGeom>
            <a:noFill/>
          </p:spPr>
        </p:pic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990600" y="1333500"/>
            <a:ext cx="5867400" cy="4381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17501"/>
            <a:ext cx="2044149" cy="452431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如果</a:t>
            </a:r>
            <a:endParaRPr lang="en-US" altLang="zh-CN" sz="7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不是</a:t>
            </a:r>
            <a:endParaRPr lang="en-US" altLang="zh-CN" sz="7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这样</a:t>
            </a:r>
            <a:endParaRPr lang="en-US" altLang="zh-CN" sz="7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？？</a:t>
            </a:r>
            <a:endParaRPr lang="en-US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105401" y="1460500"/>
            <a:ext cx="2474149" cy="14605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522149" y="2857500"/>
            <a:ext cx="1981200" cy="3175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5598349" y="4127500"/>
            <a:ext cx="1981200" cy="381000"/>
          </a:xfrm>
          <a:prstGeom prst="straightConnector1">
            <a:avLst/>
          </a:prstGeom>
          <a:ln w="76200">
            <a:solidFill>
              <a:srgbClr val="3333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0" y="655092"/>
            <a:ext cx="121058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灵</a:t>
            </a:r>
            <a:endParaRPr lang="en-US" altLang="zh-CN" sz="66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8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魂</a:t>
            </a:r>
            <a:endParaRPr lang="en-US" sz="8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体</a:t>
            </a:r>
            <a:endParaRPr lang="en-US" sz="66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0795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到底要如何对付肉体？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Picture 4" descr="http://getoffmyback.tripod.com/15_cha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1" y="317500"/>
            <a:ext cx="4112179" cy="463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5:16 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我说，你们当顺着圣灵而行，就不放纵肉体的情慾 了。</a:t>
            </a:r>
            <a:endParaRPr lang="en-US" altLang="zh-CN" sz="42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This I say then, Walk in the Spirit, and ye shall not </a:t>
            </a:r>
            <a:r>
              <a:rPr lang="en-US" altLang="zh-CN" sz="4200" b="1" dirty="0" err="1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fulfil</a:t>
            </a:r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the lust of the flesh. (KJV)</a:t>
            </a:r>
            <a:endParaRPr lang="zh-CN" altLang="en-US" sz="42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38100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加拉太书</a:t>
            </a:r>
            <a:endParaRPr lang="en-US" sz="4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5:17 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因为情慾 和圣灵相争 ，圣灵和情慾 相争</a:t>
            </a:r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(the flesh </a:t>
            </a:r>
            <a:r>
              <a:rPr lang="en-US" altLang="zh-CN" sz="42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lusteth</a:t>
            </a:r>
            <a:r>
              <a:rPr lang="en-US" altLang="zh-CN" sz="4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against</a:t>
            </a:r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the Spirit, and the Spirit against the flesh) 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，这两个是彼此相敌，使你们不能做所愿意做的。</a:t>
            </a:r>
          </a:p>
          <a:p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5:18 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但你们若被圣灵引导，就不在律法以下。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38100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加拉太书</a:t>
            </a:r>
            <a:endParaRPr lang="en-US" sz="4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8:5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因为随从肉体的人体贴肉体的事，随从圣灵的人体贴圣灵的事。</a:t>
            </a: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8:6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体贴肉体的，就是死；体贴圣灵的，乃是生命、平安。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5:19 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情慾的事</a:t>
            </a:r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(the works of the flesh)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都是显而易见的，就如姦淫、污秽、邪蕩、</a:t>
            </a:r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5:20 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拜偶象、邪术、仇恨、争竞、忌恨、恼怒、结党、纷争、异端、</a:t>
            </a:r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5:21 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嫉妒、醉酒、荒宴等类。我从前告诉你们，现在又告诉你们，行这样事的人必不能承受神的国。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38100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加拉太书</a:t>
            </a:r>
            <a:endParaRPr lang="en-US" sz="4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5:22 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圣灵所结的果子</a:t>
            </a:r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(the fruit of the Spirit)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，就是仁爱、喜乐、和平、忍耐、恩慈、良善、信实、</a:t>
            </a:r>
          </a:p>
          <a:p>
            <a:r>
              <a:rPr lang="en-US" altLang="zh-CN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5:23 </a:t>
            </a:r>
            <a:r>
              <a:rPr lang="zh-CN" altLang="en-US" sz="4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温柔、节制。这样的事没有律法禁止。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38100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加拉太书</a:t>
            </a:r>
            <a:endParaRPr lang="en-US" sz="4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00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5:24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凡属基督耶稣的人，是已经把肉体连肉体的邪情私慾同钉在十字架上了</a:t>
            </a:r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(they that are Christ's </a:t>
            </a:r>
            <a:r>
              <a:rPr lang="en-US" altLang="zh-CN" sz="4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have crucified the flesh </a:t>
            </a:r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with the affections and lusts.)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5:25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我们若是靠圣灵得生，就当靠圣灵行事 </a:t>
            </a:r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(If we live in the Spirit, let us also walk in the Spirit)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38100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加拉太书</a:t>
            </a:r>
            <a:endParaRPr lang="en-US" sz="4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8:7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原来体贴肉体的，就是与神为仇；因为不服神的律法，也是不能服，</a:t>
            </a: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8:8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而且属肉体的人不能得神的喜欢。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8:9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如果神的灵住在你们心里，你们就不属肉体，乃属圣灵了。人若没有基督的灵，就不是属基督的。</a:t>
            </a: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8:10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基督若在你们心里，身体就因罪而死，心灵却因义而活。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8:11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然而，叫耶稣从死里复活者的灵若住在你们心里，那叫基督耶稣从死里复活的，也必藉着住在你们心里的圣灵，使你们必死的身体又活过来。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0" y="2095500"/>
            <a:ext cx="6172200" cy="3542050"/>
            <a:chOff x="-43231" y="381000"/>
            <a:chExt cx="9187231" cy="6608106"/>
          </a:xfrm>
        </p:grpSpPr>
        <p:pic>
          <p:nvPicPr>
            <p:cNvPr id="7" name="Picture 2" descr="http://lh5.ggpht.com/_XMC4RlxbpkM/Sj7HtTgJA3I/AAAAAAAAAy4/EnZRgCsAIUQ/tug-o-war_spiritual%20cop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3231" y="381000"/>
              <a:ext cx="9187231" cy="609600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750727" y="3903133"/>
              <a:ext cx="1954650" cy="30859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88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灵</a:t>
              </a:r>
              <a:endParaRPr lang="en-US" altLang="zh-CN" sz="88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01054" y="3903133"/>
              <a:ext cx="3634426" cy="30859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8800" b="1" dirty="0" smtClean="0">
                  <a:latin typeface="微软雅黑" pitchFamily="34" charset="-122"/>
                  <a:ea typeface="微软雅黑" pitchFamily="34" charset="-122"/>
                </a:rPr>
                <a:t>肉体</a:t>
              </a:r>
              <a:endParaRPr lang="en-US" sz="88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-685800" y="41910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在圣灵的律中成长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7:14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我们原晓得</a:t>
            </a:r>
            <a:r>
              <a:rPr lang="zh-CN" altLang="en-US" sz="48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律法是属乎灵的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，但</a:t>
            </a:r>
            <a:r>
              <a:rPr lang="zh-CN" altLang="en-US" sz="4800" b="1" dirty="0" smtClean="0">
                <a:latin typeface="微软雅黑" pitchFamily="34" charset="-122"/>
                <a:ea typeface="微软雅黑" pitchFamily="34" charset="-122"/>
              </a:rPr>
              <a:t>我是属乎肉体的，是已经卖给罪了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7:15 </a:t>
            </a:r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因为我所做的，我自己不明白；我所愿意的，我并不做；我所恨恶的，我倒去做。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0" y="-381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14300"/>
            <a:ext cx="9144000" cy="47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0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微软雅黑" pitchFamily="34" charset="-122"/>
                <a:ea typeface="微软雅黑" pitchFamily="34" charset="-122"/>
              </a:rPr>
              <a:t>肉体 </a:t>
            </a:r>
            <a:r>
              <a:rPr lang="en-US" altLang="zh-CN" sz="40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微软雅黑" pitchFamily="34" charset="-122"/>
                <a:ea typeface="微软雅黑" pitchFamily="34" charset="-122"/>
              </a:rPr>
              <a:t>(flesh)= 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堕落的亚当里生出来的天然人（魂及身体），包括其性情、态度、及一切生活方式。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灵里与神断绝，“活” 在死里。特点是为自己、靠自己、荣耀自己。生活方式是用感官來从物质世界获取取满足。在里面沒有良善，沒有信心，也无法明白神圣灵的事，思想及行为都與神的原则相反。</a:t>
            </a:r>
            <a:endParaRPr lang="zh-TW" altLang="en-US" sz="4000" b="1" dirty="0" smtClean="0">
              <a:latin typeface="黑体" pitchFamily="49" charset="-122"/>
              <a:ea typeface="黑体" pitchFamily="49" charset="-122"/>
            </a:endParaRPr>
          </a:p>
          <a:p>
            <a:endParaRPr lang="zh-TW" altLang="en-US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1917</Words>
  <Application>Microsoft Office PowerPoint</Application>
  <PresentationFormat>On-screen Show (16:10)</PresentationFormat>
  <Paragraphs>115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YZ</cp:lastModifiedBy>
  <cp:revision>118</cp:revision>
  <dcterms:created xsi:type="dcterms:W3CDTF">2012-03-04T20:46:38Z</dcterms:created>
  <dcterms:modified xsi:type="dcterms:W3CDTF">2013-01-13T15:12:35Z</dcterms:modified>
</cp:coreProperties>
</file>