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2" r:id="rId2"/>
    <p:sldMasterId id="2147483714" r:id="rId3"/>
    <p:sldMasterId id="2147483726" r:id="rId4"/>
  </p:sldMasterIdLst>
  <p:notesMasterIdLst>
    <p:notesMasterId r:id="rId19"/>
  </p:notesMasterIdLst>
  <p:sldIdLst>
    <p:sldId id="291" r:id="rId5"/>
    <p:sldId id="312" r:id="rId6"/>
    <p:sldId id="325" r:id="rId7"/>
    <p:sldId id="343" r:id="rId8"/>
    <p:sldId id="344" r:id="rId9"/>
    <p:sldId id="335" r:id="rId10"/>
    <p:sldId id="345" r:id="rId11"/>
    <p:sldId id="328" r:id="rId12"/>
    <p:sldId id="329" r:id="rId13"/>
    <p:sldId id="330" r:id="rId14"/>
    <p:sldId id="331" r:id="rId15"/>
    <p:sldId id="332" r:id="rId16"/>
    <p:sldId id="333" r:id="rId17"/>
    <p:sldId id="336" r:id="rId18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9" autoAdjust="0"/>
    <p:restoredTop sz="94660"/>
  </p:normalViewPr>
  <p:slideViewPr>
    <p:cSldViewPr snapToGrid="0">
      <p:cViewPr varScale="1">
        <p:scale>
          <a:sx n="82" d="100"/>
          <a:sy n="82" d="100"/>
        </p:scale>
        <p:origin x="-104" y="-128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5F7C0-63DE-43A0-9777-AD285C0CA21A}" type="datetimeFigureOut">
              <a:rPr lang="en-US" smtClean="0"/>
              <a:t>7/24/16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0DADB-FDC9-46A7-B456-8025D5A7C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39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884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268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87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477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247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309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355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76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756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624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97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555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083988"/>
            <a:ext cx="6517482" cy="2091011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238501"/>
            <a:ext cx="6517482" cy="1142999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7/24/16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8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574478"/>
            <a:ext cx="7773324" cy="67634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581884"/>
            <a:ext cx="7366899" cy="2678447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57273"/>
            <a:ext cx="7773339" cy="568727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7/24/16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26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507999"/>
            <a:ext cx="7773339" cy="2856038"/>
          </a:xfrm>
        </p:spPr>
        <p:txBody>
          <a:bodyPr anchor="ctr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504018"/>
            <a:ext cx="7773339" cy="1321983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7/24/16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90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508000"/>
            <a:ext cx="6977064" cy="2494087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008360"/>
            <a:ext cx="6564224" cy="495657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643997"/>
            <a:ext cx="7773339" cy="118421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7/24/16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1116" y="628472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49464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3678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1782268"/>
            <a:ext cx="7773339" cy="2093196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885279"/>
            <a:ext cx="7773339" cy="950537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7/24/16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49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508000"/>
            <a:ext cx="7773339" cy="133757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1972578"/>
            <a:ext cx="2474232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452796"/>
            <a:ext cx="2474232" cy="237320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1972578"/>
            <a:ext cx="2468641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452796"/>
            <a:ext cx="2477513" cy="237320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1972578"/>
            <a:ext cx="2478696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452796"/>
            <a:ext cx="2478696" cy="237320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7/24/16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90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508977"/>
            <a:ext cx="7773339" cy="13366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3504017"/>
            <a:ext cx="2472307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1972578"/>
            <a:ext cx="2472307" cy="1270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3984235"/>
            <a:ext cx="2472307" cy="84176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3504017"/>
            <a:ext cx="2476371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1972578"/>
            <a:ext cx="2477514" cy="1270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3984234"/>
            <a:ext cx="2477514" cy="84176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3504017"/>
            <a:ext cx="2475511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1972578"/>
            <a:ext cx="2478696" cy="1270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3984232"/>
            <a:ext cx="2478790" cy="84176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7/24/16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1972578"/>
            <a:ext cx="7773339" cy="28534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7/24/16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47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08001"/>
            <a:ext cx="1914995" cy="4317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508001"/>
            <a:ext cx="5744043" cy="43179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7/24/16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74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9690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230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972577"/>
            <a:ext cx="7772870" cy="2853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7/24/16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050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102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8246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0465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3579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0541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8609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5833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3204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2803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594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90469"/>
            <a:ext cx="7763814" cy="2280683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047881"/>
            <a:ext cx="7763814" cy="1140153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7/24/16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348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5690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3755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4137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2109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2828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184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0257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7498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4976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795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515431"/>
            <a:ext cx="7773338" cy="13301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972577"/>
            <a:ext cx="3829520" cy="2853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1972577"/>
            <a:ext cx="3829050" cy="2853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7/24/16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195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6205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0489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9118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098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3912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8241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515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3789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4677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07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515431"/>
            <a:ext cx="7773338" cy="13301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1975848"/>
            <a:ext cx="3655106" cy="566662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2542511"/>
            <a:ext cx="3829520" cy="22834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1975848"/>
            <a:ext cx="3661353" cy="566662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2542511"/>
            <a:ext cx="3829051" cy="22834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7/24/16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082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462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7/24/16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02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7/24/16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65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508000"/>
            <a:ext cx="2951766" cy="1686043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508001"/>
            <a:ext cx="4650122" cy="43179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194043"/>
            <a:ext cx="2951767" cy="2631957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7/24/16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4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508000"/>
            <a:ext cx="4451227" cy="1686045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508001"/>
            <a:ext cx="2441519" cy="43180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194044"/>
            <a:ext cx="4451212" cy="2631956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7/24/16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13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Relationship Id="rId9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0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Relationship Id="rId9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515431"/>
            <a:ext cx="7773338" cy="133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1972578"/>
            <a:ext cx="7773339" cy="2853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490273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E186DDC6-F124-43E4-B371-6055290D0D4C}" type="datetimeFigureOut">
              <a:rPr lang="en-US" smtClean="0"/>
              <a:t>7/24/16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4902730"/>
            <a:ext cx="500466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4902730"/>
            <a:ext cx="573161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5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7/24/16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80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7/24/16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3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7/24/16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9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hurchtimes.co.uk/media/4631499/churchgrow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87052" y="1395664"/>
            <a:ext cx="645694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600" b="1" cap="all" dirty="0">
                <a:ln w="1587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成</a:t>
            </a:r>
            <a:r>
              <a:rPr lang="zh-CN" altLang="en-US" sz="7600" b="1" cap="all" dirty="0" smtClean="0">
                <a:ln w="1587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长的喜乐</a:t>
            </a:r>
            <a:r>
              <a:rPr lang="en-US" sz="7600" b="1" cap="all" smtClean="0">
                <a:ln w="1587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(9)</a:t>
            </a:r>
            <a:endParaRPr lang="en-US" sz="7600" b="1" cap="all" dirty="0">
              <a:ln w="1587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0151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" y="947060"/>
            <a:ext cx="5831841" cy="4401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28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加</a:t>
            </a:r>
            <a:r>
              <a:rPr lang="en-US" altLang="zh-CN" sz="28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3:15 </a:t>
            </a:r>
            <a:r>
              <a:rPr lang="zh-CN" altLang="en-US" sz="28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弟兄们，我且照着人的常话说：虽然是人的文约，若已经立定了，就没有能废弃或加增的。</a:t>
            </a:r>
            <a:r>
              <a:rPr lang="en-US" altLang="zh-CN" sz="28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3:16 </a:t>
            </a:r>
            <a:r>
              <a:rPr lang="zh-CN" altLang="en-US" sz="28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所应许的原是向亚伯拉罕和他子孙说的。神并不是说众子孙，指着许多人，乃是说你那一个子孙，指着一个人，就是基督。</a:t>
            </a:r>
            <a:r>
              <a:rPr lang="en-US" altLang="zh-CN" sz="28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3:17 </a:t>
            </a:r>
            <a:r>
              <a:rPr lang="zh-CN" altLang="en-US" sz="28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我是这么说，神预先所立的约，不能被那四百叁十年以后的律法废掉，叫应许归于虚空。</a:t>
            </a:r>
            <a:endParaRPr lang="en-US" altLang="zh-CN" sz="2800" b="1" dirty="0">
              <a:solidFill>
                <a:schemeClr val="tx1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95547" y="0"/>
            <a:ext cx="391645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基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督</a:t>
            </a:r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里的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自由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828704" y="921604"/>
            <a:ext cx="3088879" cy="4741201"/>
            <a:chOff x="5828704" y="921604"/>
            <a:chExt cx="3088879" cy="4741201"/>
          </a:xfrm>
        </p:grpSpPr>
        <p:sp>
          <p:nvSpPr>
            <p:cNvPr id="12" name="Rectangle 11"/>
            <p:cNvSpPr/>
            <p:nvPr/>
          </p:nvSpPr>
          <p:spPr>
            <a:xfrm>
              <a:off x="5831374" y="2796121"/>
              <a:ext cx="3086209" cy="1246495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FF0000"/>
                  </a:solidFill>
                  <a:latin typeface="DFKai-SB" panose="03000509000000000000" pitchFamily="65" charset="-120"/>
                  <a:ea typeface="DFKai-SB" panose="03000509000000000000" pitchFamily="65" charset="-120"/>
                </a:rPr>
                <a:t>自我支配，凭借自由意志而行动，并为自身的行为负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DFKai-SB" panose="03000509000000000000" pitchFamily="65" charset="-120"/>
                  <a:ea typeface="DFKai-SB" panose="03000509000000000000" pitchFamily="65" charset="-120"/>
                </a:rPr>
                <a:t>责 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DFKai-SB" panose="03000509000000000000" pitchFamily="65" charset="-120"/>
                  <a:ea typeface="DFKai-SB" panose="03000509000000000000" pitchFamily="65" charset="-120"/>
                </a:rPr>
                <a:t>!!!</a:t>
              </a:r>
              <a:endParaRPr lang="en-US" sz="2400" dirty="0">
                <a:solidFill>
                  <a:prstClr val="white"/>
                </a:solidFill>
              </a:endParaRPr>
            </a:p>
          </p:txBody>
        </p:sp>
        <p:pic>
          <p:nvPicPr>
            <p:cNvPr id="13" name="Picture 2" descr="http://www.wall321.com/thumbnails/detail/20130405/castles%20artwork%20good%20vs%20evil%20little%20girl%201920x1080%20wallpaper_www.wall321.com_65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828704" y="921604"/>
              <a:ext cx="3086209" cy="1926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www.johnmurphyinternational.com/wp-content/uploads/2015/06/Chickens-Cluck-and-Eagles-Fly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8704" y="4042616"/>
              <a:ext cx="3086209" cy="1620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31530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" y="947060"/>
            <a:ext cx="5831841" cy="4832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加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3:18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因为</a:t>
            </a:r>
            <a:r>
              <a:rPr lang="zh-CN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承受产业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，若本乎律法，就不本乎应许；但神</a:t>
            </a:r>
            <a:r>
              <a:rPr lang="zh-CN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是凭着应许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把产业赐给亚伯拉罕。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3:19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这样说来，律法是为甚么有的呢？原是为过犯添上的，等候那蒙应许的子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孙 </a:t>
            </a:r>
            <a:r>
              <a:rPr lang="en-US" altLang="zh-CN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(the seed) 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来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到，并且是藉天使经中保之手设立的。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3:20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但中保本不是为一面作的；神却是一位。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3:21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这样，律法是与神的应许反对么？断乎不是！若曾传一个能叫人得生的律法，义就诚然本乎律法了。</a:t>
            </a:r>
            <a:endParaRPr lang="en-US" altLang="zh-CN" sz="2800" b="1" dirty="0" smtClean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95547" y="0"/>
            <a:ext cx="391645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基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督</a:t>
            </a:r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里的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自由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828704" y="921604"/>
            <a:ext cx="3088879" cy="4741201"/>
            <a:chOff x="5828704" y="921604"/>
            <a:chExt cx="3088879" cy="4741201"/>
          </a:xfrm>
        </p:grpSpPr>
        <p:sp>
          <p:nvSpPr>
            <p:cNvPr id="12" name="Rectangle 11"/>
            <p:cNvSpPr/>
            <p:nvPr/>
          </p:nvSpPr>
          <p:spPr>
            <a:xfrm>
              <a:off x="5831374" y="2796121"/>
              <a:ext cx="3086209" cy="1246495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FF0000"/>
                  </a:solidFill>
                  <a:latin typeface="DFKai-SB" panose="03000509000000000000" pitchFamily="65" charset="-120"/>
                  <a:ea typeface="DFKai-SB" panose="03000509000000000000" pitchFamily="65" charset="-120"/>
                </a:rPr>
                <a:t>自我支配，凭借自由意志而行动，并为自身的行为负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DFKai-SB" panose="03000509000000000000" pitchFamily="65" charset="-120"/>
                  <a:ea typeface="DFKai-SB" panose="03000509000000000000" pitchFamily="65" charset="-120"/>
                </a:rPr>
                <a:t>责 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DFKai-SB" panose="03000509000000000000" pitchFamily="65" charset="-120"/>
                  <a:ea typeface="DFKai-SB" panose="03000509000000000000" pitchFamily="65" charset="-120"/>
                </a:rPr>
                <a:t>!!!</a:t>
              </a:r>
              <a:endParaRPr lang="en-US" sz="2400" dirty="0">
                <a:solidFill>
                  <a:prstClr val="white"/>
                </a:solidFill>
              </a:endParaRPr>
            </a:p>
          </p:txBody>
        </p:sp>
        <p:pic>
          <p:nvPicPr>
            <p:cNvPr id="13" name="Picture 2" descr="http://www.wall321.com/thumbnails/detail/20130405/castles%20artwork%20good%20vs%20evil%20little%20girl%201920x1080%20wallpaper_www.wall321.com_65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828704" y="921604"/>
              <a:ext cx="3086209" cy="1926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www.johnmurphyinternational.com/wp-content/uploads/2015/06/Chickens-Cluck-and-Eagles-Fly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8704" y="4042616"/>
              <a:ext cx="3086209" cy="1620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20688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" y="947060"/>
            <a:ext cx="5831841" cy="3970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28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加</a:t>
            </a:r>
            <a:r>
              <a:rPr lang="en-US" altLang="zh-CN" sz="28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3:22 </a:t>
            </a:r>
            <a:r>
              <a:rPr lang="zh-CN" altLang="en-US" sz="28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但圣经把众人都圈在罪里，使所应许的福因信耶稣基督，归给那信的人。</a:t>
            </a:r>
            <a:r>
              <a:rPr lang="en-US" altLang="zh-CN" sz="28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3:23 </a:t>
            </a:r>
            <a:r>
              <a:rPr lang="zh-CN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但这因信得救的理还未来以先，我们被看守在律法之下，直圈到那将来的真道显明出来。</a:t>
            </a:r>
            <a:r>
              <a:rPr lang="en-US" altLang="zh-CN" sz="28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3:24 </a:t>
            </a:r>
            <a:r>
              <a:rPr lang="zh-CN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这样，律法是我们训蒙的师傅，引我们到基督那里，使我们因信称义。</a:t>
            </a:r>
            <a:r>
              <a:rPr lang="en-US" altLang="zh-CN" sz="28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3:25 </a:t>
            </a:r>
            <a:r>
              <a:rPr lang="zh-CN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但这因信得救的理既然来到，我们从此就不在师傅的手下了。</a:t>
            </a:r>
            <a:endParaRPr lang="en-US" altLang="zh-CN" sz="2800" b="1" dirty="0" smtClean="0">
              <a:solidFill>
                <a:schemeClr val="tx2">
                  <a:lumMod val="60000"/>
                  <a:lumOff val="40000"/>
                </a:schemeClr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95547" y="0"/>
            <a:ext cx="391645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基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督</a:t>
            </a:r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里的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自由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828704" y="921604"/>
            <a:ext cx="3088879" cy="4741201"/>
            <a:chOff x="5828704" y="921604"/>
            <a:chExt cx="3088879" cy="4741201"/>
          </a:xfrm>
        </p:grpSpPr>
        <p:sp>
          <p:nvSpPr>
            <p:cNvPr id="12" name="Rectangle 11"/>
            <p:cNvSpPr/>
            <p:nvPr/>
          </p:nvSpPr>
          <p:spPr>
            <a:xfrm>
              <a:off x="5831374" y="2796121"/>
              <a:ext cx="3086209" cy="1246495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FF0000"/>
                  </a:solidFill>
                  <a:latin typeface="DFKai-SB" panose="03000509000000000000" pitchFamily="65" charset="-120"/>
                  <a:ea typeface="DFKai-SB" panose="03000509000000000000" pitchFamily="65" charset="-120"/>
                </a:rPr>
                <a:t>自我支配，凭借自由意志而行动，并为自身的行为负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DFKai-SB" panose="03000509000000000000" pitchFamily="65" charset="-120"/>
                  <a:ea typeface="DFKai-SB" panose="03000509000000000000" pitchFamily="65" charset="-120"/>
                </a:rPr>
                <a:t>责 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DFKai-SB" panose="03000509000000000000" pitchFamily="65" charset="-120"/>
                  <a:ea typeface="DFKai-SB" panose="03000509000000000000" pitchFamily="65" charset="-120"/>
                </a:rPr>
                <a:t>!!!</a:t>
              </a:r>
              <a:endParaRPr lang="en-US" sz="2400" dirty="0">
                <a:solidFill>
                  <a:prstClr val="white"/>
                </a:solidFill>
              </a:endParaRPr>
            </a:p>
          </p:txBody>
        </p:sp>
        <p:pic>
          <p:nvPicPr>
            <p:cNvPr id="13" name="Picture 2" descr="http://www.wall321.com/thumbnails/detail/20130405/castles%20artwork%20good%20vs%20evil%20little%20girl%201920x1080%20wallpaper_www.wall321.com_65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828704" y="921604"/>
              <a:ext cx="3086209" cy="1926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www.johnmurphyinternational.com/wp-content/uploads/2015/06/Chickens-Cluck-and-Eagles-Fly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8704" y="4042616"/>
              <a:ext cx="3086209" cy="1620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49385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" y="947060"/>
            <a:ext cx="5831841" cy="4401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加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4:1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我说那承受产业的，虽然是全业的主人，但为孩童的时候却与奴仆毫无分别，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4:2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乃在师傅和管家的手下，直等他父亲预定的时候来到。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4:3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我们为孩童的时候，受管于世俗小学之下，也是如此。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4:4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及至时候满足，神就差遣他的儿子，为女子所生，且生在律法以下，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4:5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要把律法以下的人赎出来，</a:t>
            </a:r>
            <a:r>
              <a:rPr lang="zh-CN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叫我们得着儿子的名分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CN" sz="2800" b="1" dirty="0" smtClean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95547" y="0"/>
            <a:ext cx="391645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基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督</a:t>
            </a:r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里的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自由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828704" y="921604"/>
            <a:ext cx="3088879" cy="4741201"/>
            <a:chOff x="5828704" y="921604"/>
            <a:chExt cx="3088879" cy="4741201"/>
          </a:xfrm>
        </p:grpSpPr>
        <p:sp>
          <p:nvSpPr>
            <p:cNvPr id="12" name="Rectangle 11"/>
            <p:cNvSpPr/>
            <p:nvPr/>
          </p:nvSpPr>
          <p:spPr>
            <a:xfrm>
              <a:off x="5831374" y="2796121"/>
              <a:ext cx="3086209" cy="1246495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FF0000"/>
                  </a:solidFill>
                  <a:latin typeface="DFKai-SB" panose="03000509000000000000" pitchFamily="65" charset="-120"/>
                  <a:ea typeface="DFKai-SB" panose="03000509000000000000" pitchFamily="65" charset="-120"/>
                </a:rPr>
                <a:t>自我支配，凭借自由意志而行动，并为自身的行为负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DFKai-SB" panose="03000509000000000000" pitchFamily="65" charset="-120"/>
                  <a:ea typeface="DFKai-SB" panose="03000509000000000000" pitchFamily="65" charset="-120"/>
                </a:rPr>
                <a:t>责 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DFKai-SB" panose="03000509000000000000" pitchFamily="65" charset="-120"/>
                  <a:ea typeface="DFKai-SB" panose="03000509000000000000" pitchFamily="65" charset="-120"/>
                </a:rPr>
                <a:t>!!!</a:t>
              </a:r>
              <a:endParaRPr lang="en-US" sz="2400" dirty="0">
                <a:solidFill>
                  <a:prstClr val="white"/>
                </a:solidFill>
              </a:endParaRPr>
            </a:p>
          </p:txBody>
        </p:sp>
        <p:pic>
          <p:nvPicPr>
            <p:cNvPr id="13" name="Picture 2" descr="http://www.wall321.com/thumbnails/detail/20130405/castles%20artwork%20good%20vs%20evil%20little%20girl%201920x1080%20wallpaper_www.wall321.com_65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828704" y="921604"/>
              <a:ext cx="3086209" cy="1926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www.johnmurphyinternational.com/wp-content/uploads/2015/06/Chickens-Cluck-and-Eagles-Fly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8704" y="4042616"/>
              <a:ext cx="3086209" cy="1620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8698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" y="947060"/>
            <a:ext cx="5831841" cy="4832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加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4:6 </a:t>
            </a:r>
            <a:r>
              <a:rPr lang="zh-CN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你们既</a:t>
            </a:r>
            <a:r>
              <a:rPr lang="zh-CN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为 </a:t>
            </a:r>
            <a:r>
              <a:rPr lang="en-US" altLang="zh-CN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(you are)</a:t>
            </a:r>
            <a:r>
              <a:rPr lang="zh-CN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儿</a:t>
            </a:r>
            <a:r>
              <a:rPr lang="zh-CN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子，神就</a:t>
            </a:r>
            <a:r>
              <a:rPr lang="zh-CN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差</a:t>
            </a:r>
            <a:r>
              <a:rPr lang="en-US" altLang="zh-CN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(has sent forth)</a:t>
            </a:r>
            <a:r>
              <a:rPr lang="zh-CN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</a:t>
            </a:r>
            <a:r>
              <a:rPr lang="zh-CN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儿子的灵进入你们（原文作我们）的心，呼叫：阿爸！父！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4:7 </a:t>
            </a:r>
            <a:r>
              <a:rPr lang="zh-CN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可见，从此以后，你不是奴仆，乃是儿子了；既是儿子，就靠着神为后嗣。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4:8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但从前你们不认识神的时候，是给那些本来不是神的作奴仆；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4:9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现在你们既然认识神，更可说是被神所认识的，怎么还要归回那懦弱无用的小学，情愿再给他作奴仆呢？</a:t>
            </a:r>
            <a:endParaRPr lang="en-US" altLang="zh-CN" sz="2800" b="1" dirty="0" smtClean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95547" y="0"/>
            <a:ext cx="391645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基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督</a:t>
            </a:r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里的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自由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828704" y="921604"/>
            <a:ext cx="3088879" cy="4741201"/>
            <a:chOff x="5828704" y="921604"/>
            <a:chExt cx="3088879" cy="4741201"/>
          </a:xfrm>
        </p:grpSpPr>
        <p:sp>
          <p:nvSpPr>
            <p:cNvPr id="12" name="Rectangle 11"/>
            <p:cNvSpPr/>
            <p:nvPr/>
          </p:nvSpPr>
          <p:spPr>
            <a:xfrm>
              <a:off x="5831374" y="2796121"/>
              <a:ext cx="3086209" cy="1246495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FF0000"/>
                  </a:solidFill>
                  <a:latin typeface="DFKai-SB" panose="03000509000000000000" pitchFamily="65" charset="-120"/>
                  <a:ea typeface="DFKai-SB" panose="03000509000000000000" pitchFamily="65" charset="-120"/>
                </a:rPr>
                <a:t>自我支配，凭借自由意志而行动，并为自身的行为负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DFKai-SB" panose="03000509000000000000" pitchFamily="65" charset="-120"/>
                  <a:ea typeface="DFKai-SB" panose="03000509000000000000" pitchFamily="65" charset="-120"/>
                </a:rPr>
                <a:t>责 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DFKai-SB" panose="03000509000000000000" pitchFamily="65" charset="-120"/>
                  <a:ea typeface="DFKai-SB" panose="03000509000000000000" pitchFamily="65" charset="-120"/>
                </a:rPr>
                <a:t>!!!</a:t>
              </a:r>
              <a:endParaRPr lang="en-US" sz="2400" dirty="0">
                <a:solidFill>
                  <a:prstClr val="white"/>
                </a:solidFill>
              </a:endParaRPr>
            </a:p>
          </p:txBody>
        </p:sp>
        <p:pic>
          <p:nvPicPr>
            <p:cNvPr id="13" name="Picture 2" descr="http://www.wall321.com/thumbnails/detail/20130405/castles%20artwork%20good%20vs%20evil%20little%20girl%201920x1080%20wallpaper_www.wall321.com_65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828704" y="921604"/>
              <a:ext cx="3086209" cy="1926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www.johnmurphyinternational.com/wp-content/uploads/2015/06/Chickens-Cluck-and-Eagles-Fly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8704" y="4042616"/>
              <a:ext cx="3086209" cy="1620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04568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3.amazonaws.com/churchplantmedia-cms/new_covenant_presbyterian_church_ga/galatian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804"/>
            <a:ext cx="9163921" cy="435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700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http://www.wall321.com/thumbnails/detail/20130405/castles%20artwork%20good%20vs%20evil%20little%20girl%201920x1080%20wallpaper_www.wall321.com_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9030" y="-11869"/>
            <a:ext cx="9173030" cy="572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272458" y="101068"/>
            <a:ext cx="8896131" cy="1323439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4000" b="1" dirty="0" smtClean="0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祂曾照自己的大怜悯，藉耶稣基督从死里复活，重生了我们</a:t>
            </a:r>
            <a:r>
              <a:rPr lang="en-US" altLang="zh-CN" sz="4000" b="1" dirty="0" smtClean="0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…</a:t>
            </a:r>
            <a:r>
              <a:rPr lang="zh-CN" altLang="en-US" sz="4000" b="1" dirty="0" smtClean="0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（彼前</a:t>
            </a:r>
            <a:r>
              <a:rPr lang="en-US" altLang="zh-CN" sz="4000" b="1" dirty="0" smtClean="0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</a:t>
            </a:r>
            <a:r>
              <a:rPr lang="zh-CN" altLang="en-US" sz="4000" b="1" dirty="0" smtClean="0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：</a:t>
            </a:r>
            <a:r>
              <a:rPr lang="en-US" altLang="zh-CN" sz="4000" b="1" dirty="0" smtClean="0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</a:t>
            </a:r>
            <a:r>
              <a:rPr lang="zh-CN" altLang="en-US" sz="4000" b="1" dirty="0" smtClean="0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）</a:t>
            </a:r>
            <a:endParaRPr lang="en-US" sz="4000" dirty="0">
              <a:ln w="15875"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410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35381" y="893720"/>
            <a:ext cx="4714240" cy="2000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创</a:t>
            </a:r>
            <a:r>
              <a:rPr lang="en-US" altLang="zh-CN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2:7 </a:t>
            </a:r>
            <a:r>
              <a:rPr lang="zh-CN" altLang="en-US" sz="31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耶和华　神用地上的尘土造人，将生气吹在他鼻孔里，他就成了有灵的活人，名叫亚当</a:t>
            </a:r>
            <a:r>
              <a:rPr lang="zh-CN" altLang="en-US" sz="31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CN" sz="3100" b="1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729" y="0"/>
            <a:ext cx="8270213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神的心意计划从未失败改变！</a:t>
            </a:r>
            <a:endParaRPr lang="zh-CN" altLang="en-US" sz="48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Picture 6" descr="https://s-media-cache-ak0.pinimg.com/236x/20/b3/69/20b3692be43616598a7302b157bea88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02"/>
          <a:stretch/>
        </p:blipFill>
        <p:spPr bwMode="auto">
          <a:xfrm>
            <a:off x="5092213" y="1234687"/>
            <a:ext cx="3400425" cy="33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http://www.turnbacktogod.com/wp-content/uploads/2010/03/Jesus-Resurrection-Pictures-1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" r="7920"/>
          <a:stretch/>
        </p:blipFill>
        <p:spPr bwMode="auto">
          <a:xfrm>
            <a:off x="914019" y="2911687"/>
            <a:ext cx="3156964" cy="266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096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6199" y="1000185"/>
            <a:ext cx="571500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</a:t>
            </a:r>
            <a:r>
              <a:rPr lang="en-US" altLang="zh-CN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3:4 </a:t>
            </a:r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蛇对女人说：你们不一定死；</a:t>
            </a:r>
            <a:r>
              <a:rPr lang="en-US" altLang="zh-CN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3:5 </a:t>
            </a:r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　神知道，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你们吃</a:t>
            </a:r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的日子眼睛就明亮了，你们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便如神</a:t>
            </a:r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能知道善恶。</a:t>
            </a:r>
            <a:r>
              <a:rPr lang="en-US" altLang="zh-CN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3:6 </a:t>
            </a:r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于是女人见那棵树的果子好作食物，也悦人的眼目，且是可喜爱的，能使人有智慧，就摘下果子来吃了，又给他丈夫，他丈夫也吃了。</a:t>
            </a:r>
            <a:r>
              <a:rPr lang="en-US" altLang="zh-CN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3:7 </a:t>
            </a:r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他们二人的眼睛就明亮了，纔知道自己是赤身露体，便拿无花果树的叶子为自己编作裙子。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259872" y="13991"/>
            <a:ext cx="4447903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到</a:t>
            </a:r>
            <a:r>
              <a:rPr lang="zh-CN" altLang="en-US" sz="4400" b="1" kern="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底要听谁的话？</a:t>
            </a:r>
            <a:endParaRPr lang="en-US" altLang="zh-CN" sz="4400" b="1" kern="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Picture 2" descr="http://www.fuyinchina.com/pics/01/02/b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181100"/>
            <a:ext cx="2971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42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http://www.wall321.com/thumbnails/detail/20130405/castles%20artwork%20good%20vs%20evil%20little%20girl%201920x1080%20wallpaper_www.wall321.com_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9030" y="-11869"/>
            <a:ext cx="9173030" cy="572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77414" y="0"/>
            <a:ext cx="314836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zh-CN" altLang="en-US" sz="20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加</a:t>
            </a:r>
            <a:r>
              <a:rPr lang="en-US" altLang="zh-CN" sz="20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3:1 </a:t>
            </a:r>
            <a:r>
              <a:rPr lang="zh-CN" altLang="en-US" sz="20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无知的加拉太人哪，耶稣基督钉十字架，已经活画在你们眼前，谁又迷惑了你们呢？</a:t>
            </a:r>
            <a:r>
              <a:rPr lang="en-US" altLang="zh-CN" sz="20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3:2 </a:t>
            </a:r>
            <a:r>
              <a:rPr lang="zh-CN" altLang="en-US" sz="20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我只要问你们这一件：你们受了圣灵，是因行律法呢？是因听信福音呢？</a:t>
            </a:r>
            <a:r>
              <a:rPr lang="en-US" altLang="zh-CN" sz="20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3:3 </a:t>
            </a:r>
            <a:r>
              <a:rPr lang="zh-CN" altLang="en-US" sz="20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你们既靠圣灵入门，如今还靠肉身成全么？</a:t>
            </a:r>
            <a:r>
              <a:rPr lang="zh-CN" altLang="en-US" sz="20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你们是这样的无知么？</a:t>
            </a:r>
            <a:r>
              <a:rPr lang="en-US" altLang="zh-CN" sz="20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3:4 </a:t>
            </a:r>
            <a:r>
              <a:rPr lang="zh-CN" altLang="en-US" sz="20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你们受苦如此之多，都是徒然的么？难道果真是徒然的么？</a:t>
            </a:r>
            <a:endParaRPr lang="en-US" altLang="zh-CN" sz="20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29" y="278487"/>
            <a:ext cx="2593625" cy="251068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6956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831374" y="2796121"/>
            <a:ext cx="3086209" cy="124649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自我支配，凭借自由意志而行动，并为自身的行为负</a:t>
            </a:r>
            <a:r>
              <a:rPr lang="zh-CN" altLang="en-US" sz="2400" b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责 </a:t>
            </a:r>
            <a:r>
              <a:rPr lang="en-US" altLang="zh-CN" sz="2400" b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!!!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" y="947060"/>
            <a:ext cx="5831841" cy="4401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加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3:5 </a:t>
            </a:r>
            <a:r>
              <a:rPr lang="zh-CN" altLang="en-US" sz="28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那赐给你们圣灵，又在你们中间行异能的，是因你们行律法呢？是因你们听信福音呢？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3:6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正如亚伯拉罕信神，这就算为他的义。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3:7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所以，你们要知道：</a:t>
            </a:r>
            <a:r>
              <a:rPr lang="zh-CN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那以信为本的</a:t>
            </a:r>
            <a:r>
              <a:rPr lang="zh-CN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人 </a:t>
            </a:r>
            <a:r>
              <a:rPr lang="en-US" altLang="zh-CN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(those who are of faith)</a:t>
            </a:r>
            <a:r>
              <a:rPr lang="zh-CN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</a:t>
            </a:r>
            <a:r>
              <a:rPr lang="zh-CN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就是亚伯拉罕的子孙。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3:8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并且圣经既然预先看明，神要叫外邦人因信称义，就早已传福音给亚伯拉罕，说：万国都必因你得福。</a:t>
            </a:r>
            <a:endParaRPr lang="en-US" altLang="zh-CN" sz="28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95547" y="0"/>
            <a:ext cx="391645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基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督</a:t>
            </a:r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里的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自由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Picture 2" descr="http://www.wall321.com/thumbnails/detail/20130405/castles%20artwork%20good%20vs%20evil%20little%20girl%201920x1080%20wallpaper_www.wall321.com_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28704" y="921604"/>
            <a:ext cx="3086209" cy="192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johnmurphyinternational.com/wp-content/uploads/2015/06/Chickens-Cluck-and-Eagles-Fl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704" y="4042616"/>
            <a:ext cx="3086209" cy="162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121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" y="947060"/>
            <a:ext cx="5831841" cy="4401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加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3:9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可见那</a:t>
            </a:r>
            <a:r>
              <a:rPr lang="zh-CN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以信为</a:t>
            </a:r>
            <a:r>
              <a:rPr lang="zh-CN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本 </a:t>
            </a:r>
            <a:r>
              <a:rPr lang="en-US" altLang="zh-CN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(of faith) </a:t>
            </a:r>
            <a:r>
              <a:rPr lang="zh-CN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</a:t>
            </a:r>
            <a:r>
              <a:rPr lang="zh-CN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人和有信心的亚伯拉罕一同得福。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3:10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凡以行律法为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本 </a:t>
            </a:r>
            <a:r>
              <a:rPr lang="en-US" altLang="zh-CN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(of works) 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，都是被咒诅的；因为经上记着：凡不常照律法书上所记一切之事去行的，就被咒诅。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3:11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没有一个人靠着律法在神面前称义，这是明显的；因为经上说，</a:t>
            </a:r>
            <a:r>
              <a:rPr lang="zh-CN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义人必因信得生。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3:12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律法原不本乎信，只说：行这些事的，就必因此活着。</a:t>
            </a:r>
            <a:endParaRPr lang="en-US" altLang="zh-CN" sz="28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95547" y="0"/>
            <a:ext cx="391645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基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督</a:t>
            </a:r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里的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自由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828704" y="921604"/>
            <a:ext cx="3088879" cy="4741201"/>
            <a:chOff x="5828704" y="921604"/>
            <a:chExt cx="3088879" cy="4741201"/>
          </a:xfrm>
        </p:grpSpPr>
        <p:sp>
          <p:nvSpPr>
            <p:cNvPr id="11" name="Rectangle 10"/>
            <p:cNvSpPr/>
            <p:nvPr/>
          </p:nvSpPr>
          <p:spPr>
            <a:xfrm>
              <a:off x="5831374" y="2796121"/>
              <a:ext cx="3086209" cy="1246495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FF0000"/>
                  </a:solidFill>
                  <a:latin typeface="DFKai-SB" panose="03000509000000000000" pitchFamily="65" charset="-120"/>
                  <a:ea typeface="DFKai-SB" panose="03000509000000000000" pitchFamily="65" charset="-120"/>
                </a:rPr>
                <a:t>自我支配，凭借自由意志而行动，并为自身的行为负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DFKai-SB" panose="03000509000000000000" pitchFamily="65" charset="-120"/>
                  <a:ea typeface="DFKai-SB" panose="03000509000000000000" pitchFamily="65" charset="-120"/>
                </a:rPr>
                <a:t>责 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DFKai-SB" panose="03000509000000000000" pitchFamily="65" charset="-120"/>
                  <a:ea typeface="DFKai-SB" panose="03000509000000000000" pitchFamily="65" charset="-120"/>
                </a:rPr>
                <a:t>!!!</a:t>
              </a:r>
              <a:endParaRPr lang="en-US" sz="2400" dirty="0">
                <a:solidFill>
                  <a:prstClr val="white"/>
                </a:solidFill>
              </a:endParaRPr>
            </a:p>
          </p:txBody>
        </p:sp>
        <p:pic>
          <p:nvPicPr>
            <p:cNvPr id="12" name="Picture 2" descr="http://www.wall321.com/thumbnails/detail/20130405/castles%20artwork%20good%20vs%20evil%20little%20girl%201920x1080%20wallpaper_www.wall321.com_65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828704" y="921604"/>
              <a:ext cx="3086209" cy="1926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www.johnmurphyinternational.com/wp-content/uploads/2015/06/Chickens-Cluck-and-Eagles-Fly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8704" y="4042616"/>
              <a:ext cx="3086209" cy="1620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27167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" y="947060"/>
            <a:ext cx="5831841" cy="2677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28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加</a:t>
            </a:r>
            <a:r>
              <a:rPr lang="en-US" altLang="zh-CN" sz="28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3:13 </a:t>
            </a:r>
            <a:r>
              <a:rPr lang="zh-CN" altLang="en-US" sz="28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基督既为我们受（原文是成）了咒诅，就赎出我们脱离律法的咒诅；因为经上记着：凡挂在木头上都是被咒诅的。</a:t>
            </a:r>
            <a:r>
              <a:rPr lang="en-US" altLang="zh-CN" sz="28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3:14 </a:t>
            </a:r>
            <a:r>
              <a:rPr lang="zh-CN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这便叫亚伯拉罕的福，因基督耶稣可以临到外邦人，使我们因信得着所应许的圣灵。</a:t>
            </a:r>
            <a:endParaRPr lang="en-US" altLang="zh-CN" sz="2800" b="1" dirty="0">
              <a:solidFill>
                <a:schemeClr val="tx2">
                  <a:lumMod val="60000"/>
                  <a:lumOff val="40000"/>
                </a:schemeClr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95547" y="0"/>
            <a:ext cx="391645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基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督</a:t>
            </a:r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里的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自由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828704" y="921604"/>
            <a:ext cx="3088879" cy="4741201"/>
            <a:chOff x="5828704" y="921604"/>
            <a:chExt cx="3088879" cy="4741201"/>
          </a:xfrm>
        </p:grpSpPr>
        <p:sp>
          <p:nvSpPr>
            <p:cNvPr id="12" name="Rectangle 11"/>
            <p:cNvSpPr/>
            <p:nvPr/>
          </p:nvSpPr>
          <p:spPr>
            <a:xfrm>
              <a:off x="5831374" y="2796121"/>
              <a:ext cx="3086209" cy="1246495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FF0000"/>
                  </a:solidFill>
                  <a:latin typeface="DFKai-SB" panose="03000509000000000000" pitchFamily="65" charset="-120"/>
                  <a:ea typeface="DFKai-SB" panose="03000509000000000000" pitchFamily="65" charset="-120"/>
                </a:rPr>
                <a:t>自我支配，凭借自由意志而行动，并为自身的行为负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DFKai-SB" panose="03000509000000000000" pitchFamily="65" charset="-120"/>
                  <a:ea typeface="DFKai-SB" panose="03000509000000000000" pitchFamily="65" charset="-120"/>
                </a:rPr>
                <a:t>责 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DFKai-SB" panose="03000509000000000000" pitchFamily="65" charset="-120"/>
                  <a:ea typeface="DFKai-SB" panose="03000509000000000000" pitchFamily="65" charset="-120"/>
                </a:rPr>
                <a:t>!!!</a:t>
              </a:r>
              <a:endParaRPr lang="en-US" sz="2400" dirty="0">
                <a:solidFill>
                  <a:prstClr val="white"/>
                </a:solidFill>
              </a:endParaRPr>
            </a:p>
          </p:txBody>
        </p:sp>
        <p:pic>
          <p:nvPicPr>
            <p:cNvPr id="13" name="Picture 2" descr="http://www.wall321.com/thumbnails/detail/20130405/castles%20artwork%20good%20vs%20evil%20little%20girl%201920x1080%20wallpaper_www.wall321.com_65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828704" y="921604"/>
              <a:ext cx="3086209" cy="1926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www.johnmurphyinternational.com/wp-content/uploads/2015/06/Chickens-Cluck-and-Eagles-Fly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8704" y="4042616"/>
              <a:ext cx="3086209" cy="1620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92267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487</TotalTime>
  <Words>716</Words>
  <Application>Microsoft Macintosh PowerPoint</Application>
  <PresentationFormat>On-screen Show (16:10)</PresentationFormat>
  <Paragraphs>43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Droplet</vt:lpstr>
      <vt:lpstr>1_Office Theme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 Z</dc:creator>
  <cp:lastModifiedBy>Dean Lin</cp:lastModifiedBy>
  <cp:revision>64</cp:revision>
  <dcterms:created xsi:type="dcterms:W3CDTF">2016-03-13T03:51:48Z</dcterms:created>
  <dcterms:modified xsi:type="dcterms:W3CDTF">2016-07-24T22:55:18Z</dcterms:modified>
</cp:coreProperties>
</file>