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</p:sldMasterIdLst>
  <p:notesMasterIdLst>
    <p:notesMasterId r:id="rId25"/>
  </p:notesMasterIdLst>
  <p:sldIdLst>
    <p:sldId id="293" r:id="rId4"/>
    <p:sldId id="330" r:id="rId5"/>
    <p:sldId id="296" r:id="rId6"/>
    <p:sldId id="298" r:id="rId7"/>
    <p:sldId id="297" r:id="rId8"/>
    <p:sldId id="284" r:id="rId9"/>
    <p:sldId id="313" r:id="rId10"/>
    <p:sldId id="315" r:id="rId11"/>
    <p:sldId id="310" r:id="rId12"/>
    <p:sldId id="307" r:id="rId13"/>
    <p:sldId id="317" r:id="rId14"/>
    <p:sldId id="308" r:id="rId15"/>
    <p:sldId id="318" r:id="rId16"/>
    <p:sldId id="319" r:id="rId17"/>
    <p:sldId id="320" r:id="rId18"/>
    <p:sldId id="324" r:id="rId19"/>
    <p:sldId id="325" r:id="rId20"/>
    <p:sldId id="328" r:id="rId21"/>
    <p:sldId id="326" r:id="rId22"/>
    <p:sldId id="329" r:id="rId23"/>
    <p:sldId id="305" r:id="rId24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5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20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28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80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20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8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51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3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51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3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4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2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6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1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9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64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17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0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6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7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6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5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9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3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96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8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2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2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11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12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87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39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35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26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03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85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6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0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7052" y="1395664"/>
            <a:ext cx="6456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(6)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95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5170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12:31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你们要切切的求那更大的恩赐。我现今把最妙的道指示你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们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altLang="zh-CN" sz="3300" dirty="0" smtClean="0">
                <a:solidFill>
                  <a:prstClr val="black"/>
                </a:solidFill>
                <a:latin typeface="Arial Narrow" panose="020B0606020202030204" pitchFamily="34" charset="0"/>
                <a:ea typeface="DFKai-SB" panose="03000509000000000000" pitchFamily="65" charset="-120"/>
              </a:rPr>
              <a:t>But </a:t>
            </a:r>
            <a:r>
              <a:rPr lang="en-US" altLang="zh-CN" sz="3300" dirty="0">
                <a:solidFill>
                  <a:prstClr val="black"/>
                </a:solidFill>
                <a:latin typeface="Arial Narrow" panose="020B0606020202030204" pitchFamily="34" charset="0"/>
                <a:ea typeface="DFKai-SB" panose="03000509000000000000" pitchFamily="65" charset="-120"/>
              </a:rPr>
              <a:t>earnestly desire the best gifts. And yet I show you a more excellent </a:t>
            </a:r>
            <a:r>
              <a:rPr lang="en-US" altLang="zh-CN" sz="3300" dirty="0" smtClean="0">
                <a:solidFill>
                  <a:prstClr val="black"/>
                </a:solidFill>
                <a:latin typeface="Arial Narrow" panose="020B0606020202030204" pitchFamily="34" charset="0"/>
                <a:ea typeface="DFKai-SB" panose="03000509000000000000" pitchFamily="65" charset="-120"/>
              </a:rPr>
              <a:t>way)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13:1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我若能说万人的方言，并天使的话语，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却没有爱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，我就成了鸣的锣，响的钹一般。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13:2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我若有先知讲道之能，也明白各样的奥秘，各样的知识，而且有全备的信，叫我能够移山，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却没有爱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，我就算不得甚么。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13:3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我若将所有的賙济穷人，又捨己身叫人焚烧，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却没有爱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，仍然与我无益。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964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使徒保罗的教导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80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45682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如何去实行？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http://cache.tuwenba.com/fk442xajibfDdUDBpBLrq5QT6Tib9ib5794hawiaib5EQ7TfFOnCsONexdGRf9V8Ovh6ISW4p2VOANsIaA3qtPMenrA/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9" b="3604"/>
          <a:stretch/>
        </p:blipFill>
        <p:spPr bwMode="auto">
          <a:xfrm>
            <a:off x="304800" y="1547134"/>
            <a:ext cx="4916194" cy="27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295496" y="995310"/>
            <a:ext cx="3744687" cy="4625347"/>
            <a:chOff x="1637896" y="854752"/>
            <a:chExt cx="3744687" cy="4625347"/>
          </a:xfrm>
        </p:grpSpPr>
        <p:pic>
          <p:nvPicPr>
            <p:cNvPr id="27" name="Picture 4" descr="https://d3gqasl9vmjfd8.cloudfront.net/96071254-29a7-4321-970b-4c953105cda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8" t="26922" r="5044" b="15816"/>
            <a:stretch/>
          </p:blipFill>
          <p:spPr bwMode="auto">
            <a:xfrm>
              <a:off x="1637896" y="3336614"/>
              <a:ext cx="3744687" cy="214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6" b="6365"/>
            <a:stretch/>
          </p:blipFill>
          <p:spPr bwMode="auto">
            <a:xfrm>
              <a:off x="1937881" y="854752"/>
              <a:ext cx="3144716" cy="204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3142991" y="2761369"/>
              <a:ext cx="7344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vs</a:t>
              </a:r>
              <a:endParaRPr 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3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943621" y="975634"/>
            <a:ext cx="2417217" cy="4521651"/>
            <a:chOff x="6270191" y="1028357"/>
            <a:chExt cx="2417217" cy="4521651"/>
          </a:xfrm>
        </p:grpSpPr>
        <p:grpSp>
          <p:nvGrpSpPr>
            <p:cNvPr id="16" name="Group 15"/>
            <p:cNvGrpSpPr/>
            <p:nvPr/>
          </p:nvGrpSpPr>
          <p:grpSpPr>
            <a:xfrm>
              <a:off x="6322458" y="1028357"/>
              <a:ext cx="2325317" cy="3307812"/>
              <a:chOff x="6322458" y="1028357"/>
              <a:chExt cx="2325317" cy="330781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415576" y="1086608"/>
                <a:ext cx="2232199" cy="2572155"/>
                <a:chOff x="7192490" y="2278037"/>
                <a:chExt cx="2232199" cy="2572155"/>
              </a:xfrm>
            </p:grpSpPr>
            <p:pic>
              <p:nvPicPr>
                <p:cNvPr id="23" name="Picture 6" descr="http://photocdn.sohu.com/20100907/Img274769555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9660"/>
                <a:stretch/>
              </p:blipFill>
              <p:spPr bwMode="auto">
                <a:xfrm>
                  <a:off x="7192490" y="2278037"/>
                  <a:ext cx="2232199" cy="19203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7550083" y="4142306"/>
                  <a:ext cx="15170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vs</a:t>
                  </a:r>
                  <a:endParaRPr lang="en-US" sz="4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6322458" y="3628283"/>
                <a:ext cx="1230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b="1" dirty="0" smtClean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DFKai-SB" panose="03000509000000000000" pitchFamily="65" charset="-120"/>
                    <a:ea typeface="DFKai-SB" panose="03000509000000000000" pitchFamily="65" charset="-120"/>
                    <a:sym typeface="Wingdings 2" panose="05020102010507070707" pitchFamily="18" charset="2"/>
                  </a:rPr>
                  <a:t>肉体</a:t>
                </a:r>
                <a:endParaRPr lang="en-US" sz="4000" b="1" dirty="0">
                  <a:ln>
                    <a:solidFill>
                      <a:prstClr val="black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15575" y="1028357"/>
                <a:ext cx="21264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b="1" dirty="0" smtClean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DFKai-SB" panose="03000509000000000000" pitchFamily="65" charset="-120"/>
                    <a:ea typeface="DFKai-SB" panose="03000509000000000000" pitchFamily="65" charset="-120"/>
                    <a:sym typeface="Wingdings 2" panose="05020102010507070707" pitchFamily="18" charset="2"/>
                  </a:rPr>
                  <a:t>属灵人</a:t>
                </a:r>
                <a:endParaRPr lang="en-US" sz="4000" b="1" dirty="0">
                  <a:ln>
                    <a:solidFill>
                      <a:prstClr val="black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270191" y="3542187"/>
              <a:ext cx="2417217" cy="2007821"/>
              <a:chOff x="3475583" y="3707179"/>
              <a:chExt cx="2417217" cy="2007821"/>
            </a:xfrm>
          </p:grpSpPr>
          <p:pic>
            <p:nvPicPr>
              <p:cNvPr id="18" name="Picture 2" descr="https://anglotees.com/wp-content/uploads/2014/12/r4q1gawgmeoeglkuync6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57" t="-1" r="14215" b="3008"/>
              <a:stretch/>
            </p:blipFill>
            <p:spPr bwMode="auto">
              <a:xfrm>
                <a:off x="3547534" y="3823242"/>
                <a:ext cx="2345266" cy="1891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475583" y="3707179"/>
                <a:ext cx="1230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b="1" dirty="0" smtClean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DFKai-SB" panose="03000509000000000000" pitchFamily="65" charset="-120"/>
                    <a:ea typeface="DFKai-SB" panose="03000509000000000000" pitchFamily="65" charset="-120"/>
                    <a:sym typeface="Wingdings 2" panose="05020102010507070707" pitchFamily="18" charset="2"/>
                  </a:rPr>
                  <a:t>肉体</a:t>
                </a:r>
                <a:endParaRPr lang="en-US" sz="4000" b="1" dirty="0">
                  <a:ln>
                    <a:solidFill>
                      <a:prstClr val="black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545682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如何去实行？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http://cache.tuwenba.com/fk442xajibfDdUDBpBLrq5QT6Tib9ib5794hawiaib5EQ7TfFOnCsONexdGRf9V8Ovh6ISW4p2VOANsIaA3qtPMenrA/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9" b="3604"/>
          <a:stretch/>
        </p:blipFill>
        <p:spPr bwMode="auto">
          <a:xfrm>
            <a:off x="304800" y="1547134"/>
            <a:ext cx="4916194" cy="27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40251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爱是恒久忍耐，又有恩慈；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爱是不嫉妒；爱是不自夸，不张狂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13:5 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不做害羞的事，不求自己的益处，不轻易发怒，不计算人的恶，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13:6 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不喜欢不义，只喜欢真理；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13:7 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凡事包容，凡事相信，凡事盼望，凡事忍耐。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pic>
        <p:nvPicPr>
          <p:cNvPr id="1026" name="Picture 2" descr="http://www.mosaicneo.com/wp-content/uploads/2015/04/5050042519_dafe5c4ac9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9" t="18458" r="5802"/>
          <a:stretch/>
        </p:blipFill>
        <p:spPr bwMode="auto">
          <a:xfrm>
            <a:off x="5534636" y="1018296"/>
            <a:ext cx="3380764" cy="45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87304" y="1017382"/>
            <a:ext cx="3675427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约一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4:10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不是我们爱神，乃是神爱我们，差他的儿子为我们的罪作了挽回祭，这就是爱了</a:t>
            </a:r>
            <a:r>
              <a:rPr lang="zh-CN" altLang="en-US" sz="36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约一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4:19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我们爱，因为神先爱我们。</a:t>
            </a:r>
            <a:endParaRPr lang="en-US" sz="3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268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何在爱里成长？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30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40251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爱是恒久忍耐，又有恩慈；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爱是不嫉妒；爱是不自夸，不张狂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13:5 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不做害羞的事，不求自己的益处，不轻易发怒，不计算人的恶，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13:6 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不喜欢不义，只喜欢真理；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13:7 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凡事包容，凡事相信，凡事盼望，凡事忍耐。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268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何在爱里成长？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7304" y="1017382"/>
            <a:ext cx="3675427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6:12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凡事我都可行，但不都有益处。凡事我都可行，但无论那一件，我总不受他的辖制。</a:t>
            </a:r>
            <a:endParaRPr lang="en-US" sz="3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89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40251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爱是恒久忍耐，又有恩慈；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爱是不嫉妒；爱是不自夸，不张狂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13:5 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不做害羞的事，不求自己的益处，不轻易发怒，不计算人的恶，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13:6 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不喜欢不义，只喜欢真理；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13:7 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凡事包容，凡事相信，凡事盼望，凡事忍耐。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268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何在爱里成长？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95496" y="995310"/>
            <a:ext cx="3744687" cy="4625347"/>
            <a:chOff x="1637896" y="854752"/>
            <a:chExt cx="3744687" cy="4625347"/>
          </a:xfrm>
        </p:grpSpPr>
        <p:pic>
          <p:nvPicPr>
            <p:cNvPr id="7" name="Picture 4" descr="https://d3gqasl9vmjfd8.cloudfront.net/96071254-29a7-4321-970b-4c953105cda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8" t="26922" r="5044" b="15816"/>
            <a:stretch/>
          </p:blipFill>
          <p:spPr bwMode="auto">
            <a:xfrm>
              <a:off x="1637896" y="3336614"/>
              <a:ext cx="3744687" cy="214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6" b="6365"/>
            <a:stretch/>
          </p:blipFill>
          <p:spPr bwMode="auto">
            <a:xfrm>
              <a:off x="1937881" y="854752"/>
              <a:ext cx="3144716" cy="204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142991" y="2761369"/>
              <a:ext cx="7344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vs</a:t>
              </a:r>
              <a:endParaRPr 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3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40251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爱是恒久忍耐，又有恩慈；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爱是不嫉妒；爱是不自夸，不张狂</a:t>
            </a:r>
            <a:r>
              <a:rPr lang="zh-CN" altLang="en-US" sz="33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13:5 </a:t>
            </a:r>
            <a:r>
              <a:rPr lang="zh-CN" altLang="en-US" sz="33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不做害羞的事，不求自己的益处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，不轻易发怒，不计算人的恶，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13:6 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不喜欢不义，只喜欢真理；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13:7 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事包容，凡事相信，凡事盼望，凡事忍耐。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pic>
        <p:nvPicPr>
          <p:cNvPr id="1026" name="Picture 2" descr="http://www.mosaicneo.com/wp-content/uploads/2015/04/5050042519_dafe5c4ac9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9" t="18458" r="5802"/>
          <a:stretch/>
        </p:blipFill>
        <p:spPr bwMode="auto">
          <a:xfrm>
            <a:off x="5534636" y="1018296"/>
            <a:ext cx="3380764" cy="45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87304" y="1017382"/>
            <a:ext cx="3675427" cy="46628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出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34:14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不可敬拜别神；因为耶和华是忌邪的神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，为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忌邪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者 </a:t>
            </a:r>
            <a:r>
              <a:rPr lang="en-US" sz="3300" dirty="0" smtClean="0"/>
              <a:t>(</a:t>
            </a:r>
            <a:r>
              <a:rPr lang="en-US" sz="3300" dirty="0"/>
              <a:t>for you shall worship no other god, for the LORD, whose name </a:t>
            </a:r>
            <a:r>
              <a:rPr lang="en-US" sz="3300" i="1" dirty="0"/>
              <a:t>is</a:t>
            </a:r>
            <a:r>
              <a:rPr lang="en-US" sz="3300" dirty="0"/>
              <a:t> Jealous, </a:t>
            </a:r>
            <a:r>
              <a:rPr lang="en-US" sz="3300" i="1" dirty="0"/>
              <a:t>is</a:t>
            </a:r>
            <a:r>
              <a:rPr lang="en-US" sz="3300" dirty="0"/>
              <a:t> a jealous God)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sz="33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268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何在爱里成长？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16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40251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爱是恒久忍耐，又有恩慈；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爱是不嫉妒；爱是不自夸，不张狂，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13:5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不做害羞的事，不求自己的益处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，不轻易发怒，不计算人的恶，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13:6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不喜欢不义，只喜欢真理；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13:7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事包容，凡事相信，凡事盼望，凡事忍耐。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268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何在爱里成长？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7304" y="1017382"/>
            <a:ext cx="3675427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5:19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耶稣对他们说：我实实在在的告诉你们，子凭着自己不能做甚么，唯有看见父所做的，子纔能做；父所做的事，子也照样做。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5:20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父爱子，将自己所做的一切事指给他看，还要将比这更大的事指给他看，叫你们希奇。</a:t>
            </a:r>
            <a:endParaRPr lang="en-US" sz="27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1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40251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爱是恒久忍耐，又有恩慈；爱是不嫉妒；爱是不自夸，不张狂，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13:5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不做害羞的事，不求自己的益处，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不轻易发怒，不计算人的恶，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13:6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不喜欢不义，只喜欢真理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13:7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事包容，凡事相信，凡事盼望，凡事忍耐。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pic>
        <p:nvPicPr>
          <p:cNvPr id="1026" name="Picture 2" descr="http://www.mosaicneo.com/wp-content/uploads/2015/04/5050042519_dafe5c4ac9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9" t="18458" r="5802"/>
          <a:stretch/>
        </p:blipFill>
        <p:spPr bwMode="auto">
          <a:xfrm>
            <a:off x="5534636" y="1018296"/>
            <a:ext cx="3380764" cy="45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65534" y="944812"/>
            <a:ext cx="3684124" cy="4832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民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20:11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摩西举手，用杖击打磐石两下，就有许多水流出来，会众和他们的牲畜都喝了。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20:12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耶和华对摩西、亚伦说：因为你们不信我，不在以色列人眼前尊我为圣，所以你们必不得领这会众进我所赐给他们的地去。</a:t>
            </a:r>
            <a:endParaRPr lang="en-US" sz="2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268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何在爱里成长？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66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40251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爱是恒久忍耐，又有恩慈；爱是不嫉妒；爱是不自夸，不张狂，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13:5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不做害羞的事，不求自己的益处，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不轻易发怒，不计算人的恶，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13:6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不喜欢不义，只喜欢真理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13:7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事包容，凡事相信，凡事盼望，凡事忍耐。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268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何在爱里成长？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7304" y="1017382"/>
            <a:ext cx="3675427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6:9 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你们岂不知不义的人不能承受神的国么？不要自欺！无论是淫乱的、拜偶象的、姦淫的、作娈童的、亲男色的、</a:t>
            </a:r>
            <a:r>
              <a:rPr lang="en-US" altLang="zh-CN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6:10 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偷窃的、贪婪的、醉酒的、辱骂的、勒索的，都不能承受神的国。</a:t>
            </a:r>
            <a:r>
              <a:rPr lang="en-US" altLang="zh-CN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6:11 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你们中间也有人从前是这样；但如今你们奉主耶稣基督的名，并藉着我们神的灵，已经洗净，成圣，称义了。</a:t>
            </a:r>
            <a:endParaRPr lang="en-US" sz="25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0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30" y="-11869"/>
            <a:ext cx="9173030" cy="57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artbible.info/images/dore_ae-paradijs_g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7" y="215054"/>
            <a:ext cx="2309733" cy="28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thenortheaststore.com/image/data/Blog/winter%20sun%2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31461" r="18874" b="836"/>
          <a:stretch/>
        </p:blipFill>
        <p:spPr bwMode="auto">
          <a:xfrm>
            <a:off x="184561" y="3365187"/>
            <a:ext cx="2642843" cy="20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420010"/>
            <a:ext cx="2977365" cy="2647665"/>
            <a:chOff x="635002" y="2881085"/>
            <a:chExt cx="2977365" cy="26476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50000"/>
            <a:stretch/>
          </p:blipFill>
          <p:spPr>
            <a:xfrm flipH="1">
              <a:off x="635002" y="2894580"/>
              <a:ext cx="1489853" cy="26341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l="50000"/>
            <a:stretch/>
          </p:blipFill>
          <p:spPr>
            <a:xfrm>
              <a:off x="2122514" y="2881085"/>
              <a:ext cx="1489853" cy="263417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5913" y="3227138"/>
              <a:ext cx="2596351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rgbClr val="3333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 </a:t>
              </a:r>
              <a:r>
                <a:rPr lang="en-US" altLang="zh-CN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 </a:t>
              </a:r>
              <a:r>
                <a:rPr lang="zh-CN" altLang="en-US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肉体</a:t>
              </a:r>
              <a:endParaRPr lang="en-US" sz="40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33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内心相信的谎言</a:t>
              </a:r>
              <a:endParaRPr lang="en-US" sz="33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25" y="3342829"/>
            <a:ext cx="2338329" cy="20769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97262" y="576072"/>
            <a:ext cx="5103154" cy="3465576"/>
            <a:chOff x="2797262" y="576072"/>
            <a:chExt cx="5103154" cy="3465576"/>
          </a:xfrm>
        </p:grpSpPr>
        <p:sp>
          <p:nvSpPr>
            <p:cNvPr id="2" name="Curved Down Arrow 1"/>
            <p:cNvSpPr/>
            <p:nvPr/>
          </p:nvSpPr>
          <p:spPr>
            <a:xfrm>
              <a:off x="2797262" y="2249424"/>
              <a:ext cx="5103154" cy="179222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4" name="Picture 14" descr="http://www.turnbacktogod.com/wp-content/uploads/2010/03/Jesus-Resurrection-Pictures-1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" r="7920"/>
            <a:stretch/>
          </p:blipFill>
          <p:spPr bwMode="auto">
            <a:xfrm>
              <a:off x="3393834" y="576072"/>
              <a:ext cx="3156964" cy="266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6155723" y="1289283"/>
            <a:ext cx="3339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</a:t>
            </a:r>
            <a:endParaRPr lang="en-US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7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40251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爱是恒久忍耐，又有恩慈；爱是不嫉妒；爱是不自夸，不张狂，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13:5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不做害羞的事，不求自己的益处，不轻易发怒，不计算人的恶，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13:6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不喜欢不义，只喜欢真理；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13:7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凡事包容，凡事相信，凡事盼望，凡事忍耐。</a:t>
            </a:r>
            <a:endParaRPr lang="en-US" altLang="zh-CN" sz="33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1026" name="Picture 2" descr="http://www.mosaicneo.com/wp-content/uploads/2015/04/5050042519_dafe5c4ac9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9" t="18458" r="5802"/>
          <a:stretch/>
        </p:blipFill>
        <p:spPr bwMode="auto">
          <a:xfrm>
            <a:off x="5534636" y="1018296"/>
            <a:ext cx="3380764" cy="45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65534" y="944812"/>
            <a:ext cx="3684124" cy="469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1:27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神却拣选了世上愚拙的，叫有智慧的羞愧；又拣选了世上软弱的，叫那强壮的羞愧。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1:28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神也拣选了世上卑贱的，被人厌恶的，以及那无有的，为要废掉那有的。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1:29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使一切有血气的，在神面前一个也不能自夸。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1:30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但你们得在基督耶稣里，是本乎神，神又使他成为我们的智慧、公义、圣洁、救赎。</a:t>
            </a:r>
            <a:endParaRPr lang="en-US" sz="23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268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何在爱里成长？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1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disreal.today/wp-content/uploads/2013/09/love-of-god-hands-fa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97" y="0"/>
            <a:ext cx="101727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990" y="775610"/>
            <a:ext cx="9305925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66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66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13:13 </a:t>
            </a:r>
            <a:r>
              <a:rPr lang="zh-CN" altLang="en-US" sz="66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如今常存的有信，有望，有爱这叁样，其中最大的是爱。</a:t>
            </a:r>
            <a:endParaRPr lang="en-US" altLang="zh-CN" sz="6600" b="1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6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31" y="356329"/>
            <a:ext cx="4103712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彼前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所以，你们既除去一切的恶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毒、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诡诈，并假善、嫉妒，和一切毁谤的话，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 </a:t>
            </a:r>
            <a:r>
              <a:rPr lang="zh-CN" altLang="en-US" sz="32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就要爱慕那纯净的灵奶，象纔生的婴孩爱慕奶一样，叫你们因此渐长，以致得救。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2:3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你们若尝过主恩的滋味，就必如此。</a:t>
            </a:r>
            <a:endParaRPr lang="en-US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Picture 2" descr="http://9.blog.xuite.net/9/8/d/2/14348717/blog_507531/txt/12926475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t="16826" r="16034" b="8917"/>
          <a:stretch/>
        </p:blipFill>
        <p:spPr bwMode="auto">
          <a:xfrm>
            <a:off x="5060222" y="2415031"/>
            <a:ext cx="3498131" cy="30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14782" y="212370"/>
            <a:ext cx="4395105" cy="2110397"/>
            <a:chOff x="4620880" y="552546"/>
            <a:chExt cx="3767216" cy="17836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15110"/>
            <a:stretch/>
          </p:blipFill>
          <p:spPr>
            <a:xfrm>
              <a:off x="4620880" y="552546"/>
              <a:ext cx="3767216" cy="123893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79212" y="1737910"/>
              <a:ext cx="1822664" cy="59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属灵人</a:t>
              </a:r>
              <a:endParaRPr lang="en-US" sz="4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56405" y="1737910"/>
              <a:ext cx="1054388" cy="59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0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605028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12:17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若全身是眼，从那里听声</a:t>
            </a:r>
            <a:r>
              <a:rPr lang="zh-CN" altLang="en-US" sz="27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呢</a:t>
            </a:r>
            <a:endParaRPr lang="en-US" altLang="zh-CN" sz="27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zh-CN" altLang="en-US" sz="27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若全身是耳，从那里闻味呢？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12:18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但如今，神随自己的意思把肢体俱各安排在身上了。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12:19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若都是一个肢体，身子在那里呢？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12:20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但如今肢体是多的，身子却是一个。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12:21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眼不能对手说：我用不着你；头也不能对脚说：我用不着你。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12:22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不但如此，身上肢体人以为软弱的，更是不可少的。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12:23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身上肢体，我们看为不体面的，越发给他加上体面；不俊美的，越发得着俊美。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9236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 descr="https://agapegeek.files.wordpress.com/2009/11/christ_head-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40" y="1116214"/>
            <a:ext cx="2793160" cy="35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964865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14:2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那说方言的，原不是对人说，乃是对神说，因为没有人听出来。然而，他在心灵里却是讲说各样的奥秘</a:t>
            </a:r>
            <a:r>
              <a:rPr lang="zh-CN" altLang="en-US" sz="3300" b="1" dirty="0" smtClean="0">
                <a:solidFill>
                  <a:prstClr val="black"/>
                </a:solidFill>
                <a:ea typeface="DFKai-SB" panose="03000509000000000000" pitchFamily="65" charset="-120"/>
              </a:rPr>
              <a:t>。</a:t>
            </a:r>
            <a:endParaRPr lang="en-US" altLang="zh-CN" sz="33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14:4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说方言的，是造就自己；作先知讲道的，乃是造就教会。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512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属灵恩赐：方言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22458" y="1028357"/>
            <a:ext cx="2358246" cy="4379512"/>
            <a:chOff x="6322458" y="1028357"/>
            <a:chExt cx="2358246" cy="4379512"/>
          </a:xfrm>
        </p:grpSpPr>
        <p:grpSp>
          <p:nvGrpSpPr>
            <p:cNvPr id="8" name="Group 7"/>
            <p:cNvGrpSpPr/>
            <p:nvPr/>
          </p:nvGrpSpPr>
          <p:grpSpPr>
            <a:xfrm>
              <a:off x="6382649" y="1086608"/>
              <a:ext cx="2298055" cy="4321261"/>
              <a:chOff x="7159563" y="2278037"/>
              <a:chExt cx="2298055" cy="432126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192490" y="2278037"/>
                <a:ext cx="2232199" cy="2572155"/>
                <a:chOff x="7192490" y="2278037"/>
                <a:chExt cx="2232199" cy="2572155"/>
              </a:xfrm>
            </p:grpSpPr>
            <p:pic>
              <p:nvPicPr>
                <p:cNvPr id="11" name="Picture 6" descr="http://photocdn.sohu.com/20100907/Img274769555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9660"/>
                <a:stretch/>
              </p:blipFill>
              <p:spPr bwMode="auto">
                <a:xfrm>
                  <a:off x="7192490" y="2278037"/>
                  <a:ext cx="2232199" cy="19203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7550083" y="4142306"/>
                  <a:ext cx="15170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vs</a:t>
                  </a:r>
                  <a:endParaRPr lang="en-US" sz="4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10" name="Picture 4" descr="http://i292.photobucket.com/albums/mm12/mindfreakismex99/nick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563" y="4875757"/>
                <a:ext cx="2298055" cy="1723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6322458" y="3628283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prstClr val="black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5575" y="1028357"/>
              <a:ext cx="2126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prstClr val="black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属灵人</a:t>
              </a:r>
              <a:endParaRPr lang="en-US" sz="40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70191" y="3542187"/>
            <a:ext cx="2417217" cy="2007821"/>
            <a:chOff x="3475583" y="3707179"/>
            <a:chExt cx="2417217" cy="2007821"/>
          </a:xfrm>
        </p:grpSpPr>
        <p:pic>
          <p:nvPicPr>
            <p:cNvPr id="6146" name="Picture 2" descr="https://anglotees.com/wp-content/uploads/2014/12/r4q1gawgmeoeglkuync6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7" t="-1" r="14215" b="3008"/>
            <a:stretch/>
          </p:blipFill>
          <p:spPr bwMode="auto">
            <a:xfrm>
              <a:off x="3547534" y="3823242"/>
              <a:ext cx="2345266" cy="189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475583" y="3707179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prstClr val="black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6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ivinelifechurch.net/hp_wordpress/wp-content/uploads/2015/06/fathers-Da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018" y="295275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如何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成长？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8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70768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天父是怎么样的？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a4.att.hudong.com/86/05/193000013054361310460510543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r="16410"/>
          <a:stretch/>
        </p:blipFill>
        <p:spPr bwMode="auto">
          <a:xfrm>
            <a:off x="5776685" y="1068614"/>
            <a:ext cx="320765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ytimg.com/vi/pa-qG5UecAg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780">
            <a:off x="438906" y="1157228"/>
            <a:ext cx="2188440" cy="30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7/7c/Cima_da_Conegliano,_God_the_Fath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031">
            <a:off x="1302336" y="3581149"/>
            <a:ext cx="2535642" cy="19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736x/0c/5a/d1/0c5ad10467d8739d79d6d91cc0321e1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471">
            <a:off x="3218089" y="1147308"/>
            <a:ext cx="2181401" cy="31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0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296400" cy="5170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5:43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你们听见有话说：当爱你的邻舍，恨你的仇敌。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5:44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只是我告诉你们，要爱你们的仇敌，为那逼迫你们的祷告。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5:45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这样就可以作你们天父的儿子；因为他叫日头照好人，也照歹人；降雨给义人，也给不义的人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5:46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你们若单爱那爱你们的人，有甚么赏赐呢？就是税吏不也是这样行么？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5:47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你们若单请你弟兄的安，比人有甚么长处呢？就是外邦人不也是这样行么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endParaRPr lang="en-US" altLang="zh-CN" sz="33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5:48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所以，你们要完全，象你们的天父完全一样。</a:t>
            </a:r>
            <a:endParaRPr lang="en-US" altLang="zh-CN" sz="3300" b="1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98085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主耶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稣的教导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34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1" y="947060"/>
            <a:ext cx="9325429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约一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4:8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没有爱心的，就不认识神，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因为神就是爱</a:t>
            </a:r>
            <a:r>
              <a:rPr lang="zh-CN" altLang="en-US" sz="33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300" b="1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3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zh-CN" altLang="en-US" sz="3300" b="1" dirty="0">
                <a:solidFill>
                  <a:schemeClr val="tx1"/>
                </a:solidFill>
                <a:ea typeface="DFKai-SB" panose="03000509000000000000" pitchFamily="65" charset="-120"/>
              </a:rPr>
              <a:t>约一</a:t>
            </a:r>
            <a:r>
              <a:rPr lang="en-US" altLang="zh-CN" sz="3300" b="1" dirty="0">
                <a:solidFill>
                  <a:schemeClr val="tx1"/>
                </a:solidFill>
                <a:ea typeface="DFKai-SB" panose="03000509000000000000" pitchFamily="65" charset="-120"/>
              </a:rPr>
              <a:t>4:16 </a:t>
            </a:r>
            <a:r>
              <a:rPr lang="zh-CN" altLang="en-US" sz="3300" b="1" dirty="0">
                <a:solidFill>
                  <a:schemeClr val="tx1"/>
                </a:solidFill>
                <a:ea typeface="DFKai-SB" panose="03000509000000000000" pitchFamily="65" charset="-120"/>
              </a:rPr>
              <a:t>神爱我们的心，我们也知道也信。</a:t>
            </a:r>
            <a:r>
              <a:rPr lang="zh-CN" altLang="en-US" sz="3300" b="1" dirty="0">
                <a:solidFill>
                  <a:srgbClr val="FF0000"/>
                </a:solidFill>
                <a:ea typeface="DFKai-SB" panose="03000509000000000000" pitchFamily="65" charset="-120"/>
              </a:rPr>
              <a:t>神就是爱</a:t>
            </a:r>
            <a:r>
              <a:rPr lang="zh-CN" altLang="en-US" sz="3300" b="1" dirty="0">
                <a:solidFill>
                  <a:schemeClr val="tx1"/>
                </a:solidFill>
                <a:ea typeface="DFKai-SB" panose="03000509000000000000" pitchFamily="65" charset="-120"/>
              </a:rPr>
              <a:t>；住在爱里面的，就是住在神里面，神也住在他里面</a:t>
            </a:r>
            <a:r>
              <a:rPr lang="zh-CN" altLang="en-US" sz="3300" b="1" dirty="0" smtClean="0">
                <a:solidFill>
                  <a:schemeClr val="tx1"/>
                </a:solidFill>
                <a:ea typeface="DFKai-SB" panose="03000509000000000000" pitchFamily="65" charset="-120"/>
              </a:rPr>
              <a:t>。</a:t>
            </a:r>
            <a:endParaRPr lang="en-US" altLang="zh-CN" sz="3300" b="1" dirty="0" smtClean="0">
              <a:solidFill>
                <a:schemeClr val="tx1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3300" b="1" dirty="0">
              <a:solidFill>
                <a:schemeClr val="tx1"/>
              </a:solidFill>
              <a:ea typeface="DFKai-SB" panose="03000509000000000000" pitchFamily="65" charset="-120"/>
            </a:endParaRPr>
          </a:p>
          <a:p>
            <a:pPr defTabSz="914400"/>
            <a:r>
              <a:rPr lang="zh-CN" altLang="en-US" sz="3300" b="1" dirty="0">
                <a:solidFill>
                  <a:schemeClr val="tx1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schemeClr val="tx1"/>
                </a:solidFill>
                <a:ea typeface="DFKai-SB" panose="03000509000000000000" pitchFamily="65" charset="-120"/>
              </a:rPr>
              <a:t>13:13 </a:t>
            </a:r>
            <a:r>
              <a:rPr lang="zh-CN" altLang="en-US" sz="3300" b="1" dirty="0">
                <a:solidFill>
                  <a:schemeClr val="tx1"/>
                </a:solidFill>
                <a:ea typeface="DFKai-SB" panose="03000509000000000000" pitchFamily="65" charset="-120"/>
              </a:rPr>
              <a:t>如今常存的有信，有望，有爱这叁样，其中</a:t>
            </a:r>
            <a:r>
              <a:rPr lang="zh-CN" altLang="en-US" sz="3300" b="1" dirty="0">
                <a:solidFill>
                  <a:srgbClr val="FF0000"/>
                </a:solidFill>
                <a:ea typeface="DFKai-SB" panose="03000509000000000000" pitchFamily="65" charset="-120"/>
              </a:rPr>
              <a:t>最大的是爱。</a:t>
            </a:r>
            <a:endParaRPr lang="en-US" altLang="zh-CN" sz="33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0821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使徒们的教导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61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352</TotalTime>
  <Words>2344</Words>
  <Application>Microsoft Office PowerPoint</Application>
  <PresentationFormat>On-screen Show (16:10)</PresentationFormat>
  <Paragraphs>83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DFKai-SB</vt:lpstr>
      <vt:lpstr>Microsoft YaHei</vt:lpstr>
      <vt:lpstr>Microsoft YaHei</vt:lpstr>
      <vt:lpstr>Arial</vt:lpstr>
      <vt:lpstr>Arial Narrow</vt:lpstr>
      <vt:lpstr>Calibri</vt:lpstr>
      <vt:lpstr>Tw Cen MT</vt:lpstr>
      <vt:lpstr>Wingdings 2</vt:lpstr>
      <vt:lpstr>Droplet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Y Z</cp:lastModifiedBy>
  <cp:revision>57</cp:revision>
  <dcterms:created xsi:type="dcterms:W3CDTF">2016-03-13T03:51:48Z</dcterms:created>
  <dcterms:modified xsi:type="dcterms:W3CDTF">2016-05-29T14:42:22Z</dcterms:modified>
</cp:coreProperties>
</file>