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26"/>
  </p:notesMasterIdLst>
  <p:sldIdLst>
    <p:sldId id="292" r:id="rId3"/>
    <p:sldId id="297" r:id="rId4"/>
    <p:sldId id="318" r:id="rId5"/>
    <p:sldId id="298" r:id="rId6"/>
    <p:sldId id="299" r:id="rId7"/>
    <p:sldId id="300" r:id="rId8"/>
    <p:sldId id="301" r:id="rId9"/>
    <p:sldId id="303" r:id="rId10"/>
    <p:sldId id="305" r:id="rId11"/>
    <p:sldId id="306" r:id="rId12"/>
    <p:sldId id="285" r:id="rId13"/>
    <p:sldId id="307" r:id="rId14"/>
    <p:sldId id="310" r:id="rId15"/>
    <p:sldId id="311" r:id="rId16"/>
    <p:sldId id="312" r:id="rId17"/>
    <p:sldId id="323" r:id="rId18"/>
    <p:sldId id="324" r:id="rId19"/>
    <p:sldId id="325" r:id="rId20"/>
    <p:sldId id="326" r:id="rId21"/>
    <p:sldId id="314" r:id="rId22"/>
    <p:sldId id="315" r:id="rId23"/>
    <p:sldId id="316" r:id="rId24"/>
    <p:sldId id="317" r:id="rId25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90" d="100"/>
          <a:sy n="90" d="100"/>
        </p:scale>
        <p:origin x="72" y="10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1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93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08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2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02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94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45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38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90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9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4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44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6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0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07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0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6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7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6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5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9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3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96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8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7052" y="1395664"/>
            <a:ext cx="6456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(5)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74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49" y="42179"/>
            <a:ext cx="4449583" cy="5678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2:12 </a:t>
            </a:r>
            <a:r>
              <a:rPr lang="zh-CN" altLang="en-US" sz="33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小子们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哪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，我写信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给你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们，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因为你们的罪藉着主名得了赦免。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2:13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父老阿，我写信给你们，因为你们认识那从起初原有的。少年人哪，我写信给你们，因为你们胜了那恶者。小子们哪，我曾写信给你们，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因为你们认识父。</a:t>
            </a:r>
            <a:endParaRPr lang="en-US" sz="33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26" name="Picture 2" descr="http://9.blog.xuite.net/9/8/d/2/14348717/blog_507531/txt/12926475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t="16826" r="16034" b="8917"/>
          <a:stretch/>
        </p:blipFill>
        <p:spPr bwMode="auto">
          <a:xfrm>
            <a:off x="5060222" y="2415031"/>
            <a:ext cx="3498131" cy="30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14782" y="212370"/>
            <a:ext cx="4395105" cy="2110397"/>
            <a:chOff x="4620880" y="552546"/>
            <a:chExt cx="3767216" cy="17836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15110"/>
            <a:stretch/>
          </p:blipFill>
          <p:spPr>
            <a:xfrm>
              <a:off x="4620880" y="552546"/>
              <a:ext cx="3767216" cy="123893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79212" y="1737910"/>
              <a:ext cx="1822664" cy="59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属灵人</a:t>
              </a:r>
              <a:endParaRPr lang="en-US" sz="4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56405" y="1737910"/>
              <a:ext cx="1054388" cy="59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2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弟兄们，论到属灵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的（恩赐），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我不愿意你们不明白。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你们作外邦人的时候，随事被牵引，受迷惑，去服事那哑巴偶象，这是你们知道的。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12:3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所以我告诉你们，被神的灵感动的，没有说耶稣是可咒诅的；若不是被圣灵感动的，也没有能说耶稣是主的。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771" y="4157140"/>
            <a:ext cx="87034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最开始经历的灵里的生命能力</a:t>
            </a:r>
            <a:endParaRPr lang="zh-CN" alt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9236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3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093512" cy="263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12:4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恩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赐（</a:t>
            </a:r>
            <a:r>
              <a:rPr lang="en-US" altLang="zh-CN" sz="3300" b="1" dirty="0" err="1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chrisma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）原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有分别，圣灵却是一位。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12:5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职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事（</a:t>
            </a:r>
            <a:r>
              <a:rPr lang="en-US" altLang="zh-CN" sz="3300" b="1" dirty="0" err="1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diakonia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）也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有分别，主却是一位。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12:6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功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用（</a:t>
            </a:r>
            <a:r>
              <a:rPr lang="en-US" altLang="zh-CN" sz="3300" b="1" dirty="0" err="1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energema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）也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有分别，神却是一位，在众人里面运行一切的事。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12:7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圣灵显在各人身上，是叫人得益处。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9236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29" y="3764453"/>
            <a:ext cx="87367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属灵恩赐是神帮助人的一个重要渠道</a:t>
            </a:r>
            <a:endParaRPr lang="zh-CN" alt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6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048633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12:8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这人蒙圣灵赐他智慧的言语，那人也蒙这位圣灵赐他知识的言语，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12:9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又有一人蒙这位圣灵赐他信心，还有一人蒙这位圣灵赐他医病的恩赐，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12:10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又叫一人能行异能，又叫一人能作先知，又叫一人能辨别诸灵，又叫一人能说方言，又叫一人能繙方言。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9236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9792" y="4235677"/>
            <a:ext cx="627126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属灵恩赐是</a:t>
            </a:r>
            <a:r>
              <a:rPr lang="zh-CN" altLang="en-US" sz="48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超自然的</a:t>
            </a:r>
            <a:endParaRPr lang="zh-CN" alt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65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015984" cy="263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12:11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这一切都是这位圣灵所运行、随己意分给各人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的。。。</a:t>
            </a:r>
            <a:endParaRPr lang="en-US" altLang="zh-CN" sz="33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14:1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你们要追求爱，也要切慕属灵的恩赐，其中更要羡慕的，是作先知讲道（原文作：是说预言；下同）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9236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16" y="3649309"/>
            <a:ext cx="88261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属灵恩赐的成长需要人自己渴慕</a:t>
            </a:r>
            <a:endParaRPr lang="zh-CN" alt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2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605028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12:12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就如身子是一个，却有许多肢体；而且肢体虽多，仍是一个身子；基督也是这样。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12:13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我们不拘是犹太人，是希腊人，是为奴的，是自主的，都从一位圣灵受洗，成了一个身体，饮于一位圣灵。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12:14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身子原不是一个肢体，乃是许多肢体。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12:15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设若脚说：我不是手，所以不属乎身子；他不能因此就不属乎身子。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12:16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设若耳说：我不是眼，所以不属乎身子；他也不能因此就不属乎身子</a:t>
            </a:r>
            <a:r>
              <a:rPr lang="zh-CN" altLang="en-US" sz="27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7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9236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https://agapegeek.files.wordpress.com/2009/11/christ_head-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40" y="1116214"/>
            <a:ext cx="2793160" cy="35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605028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12:17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若全身是眼，从那里听声</a:t>
            </a:r>
            <a:r>
              <a:rPr lang="zh-CN" altLang="en-US" sz="27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呢</a:t>
            </a:r>
            <a:endParaRPr lang="en-US" altLang="zh-CN" sz="27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zh-CN" altLang="en-US" sz="27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若全身是耳，从那里闻味呢？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12:18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但如今，神随自己的意思把肢体俱各安排在身上了。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12:19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若都是一个肢体，身子在那里呢？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12:20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但如今肢体是多的，身子却是一个。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12:21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眼不能对手说：我用不着你；头也不能对脚说：我用不着你。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12:22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不但如此，身上肢体人以为软弱的，更是不可少的。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12:23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身上肢体，我们看为不体面的，越发给他加上体面；不俊美的，越发得着俊美。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9236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 descr="https://agapegeek.files.wordpress.com/2009/11/christ_head-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40" y="1116214"/>
            <a:ext cx="2793160" cy="35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605028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12:24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我们俊美的肢体，自然用不着装饰；但神配搭这身子，把加倍的体面给那有缺欠的肢体，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12:25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免得身上分门别类，总要肢体彼此相顾。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12:26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若一个肢体受苦，所有的肢体就一同受苦；若一个肢体得荣耀，所有的肢体就一同快乐。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12:27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你们就是基督的身子，并且各自作肢体。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9236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 descr="https://agapegeek.files.wordpress.com/2009/11/christ_head-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40" y="1116214"/>
            <a:ext cx="2793160" cy="35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" y="47067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属灵恩赐让肢体体会彼此的需要</a:t>
            </a:r>
            <a:endParaRPr lang="zh-CN" alt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6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605028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</a:t>
            </a:r>
            <a:r>
              <a:rPr lang="zh-CN" altLang="en-US" sz="27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前</a:t>
            </a:r>
            <a:r>
              <a:rPr lang="en-US" altLang="zh-CN" sz="27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13:8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爱是永不止息。先知讲道之能终必归于无有；说方言之能终必停止；知识也终必归于无有。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13:9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我们现在所知道的有限，先知所讲的也有限，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13:10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等那完全的来到，这有限的必归于无有了。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13:11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我作孩子的时候，话语象孩子，心思象孩子，意念象孩子，既成了人，就把孩子的事丢弃了。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13:12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我们如今彷彿对着镜子观看，模糊不</a:t>
            </a:r>
            <a:r>
              <a:rPr lang="zh-CN" altLang="en-US" sz="27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清；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到那时就要面对面了。我如今所知道的有限，到那时就全知道，如</a:t>
            </a:r>
            <a:r>
              <a:rPr lang="zh-CN" altLang="en-US" sz="27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同</a:t>
            </a:r>
            <a:endParaRPr lang="zh-CN" altLang="en-US" sz="27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176" y="0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属灵恩赐不是最终的目的</a:t>
            </a:r>
            <a:endParaRPr lang="zh-CN" alt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6522" y="5063944"/>
            <a:ext cx="289789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7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知道我一样</a:t>
            </a:r>
            <a:r>
              <a:rPr lang="zh-CN" altLang="en-US" sz="27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9" name="Picture 2" descr="https://agapegeek.files.wordpress.com/2009/11/christ_head-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40" y="1116214"/>
            <a:ext cx="2793160" cy="35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964865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14:2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那说方言的，原不是对人说，乃是对神说，因为没有人听出来。然而，他在心灵里却是讲说各样的奥秘</a:t>
            </a:r>
            <a:r>
              <a:rPr lang="zh-CN" altLang="en-US" sz="3300" b="1" dirty="0" smtClean="0">
                <a:solidFill>
                  <a:prstClr val="black"/>
                </a:solidFill>
                <a:ea typeface="DFKai-SB" panose="03000509000000000000" pitchFamily="65" charset="-120"/>
              </a:rPr>
              <a:t>。</a:t>
            </a:r>
            <a:endParaRPr lang="en-US" altLang="zh-CN" sz="33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14:4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说方言的，是造就自己；作先知讲道的，乃是造就教会。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512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属灵恩赐：方言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22458" y="1028357"/>
            <a:ext cx="2358246" cy="4379512"/>
            <a:chOff x="6322458" y="1028357"/>
            <a:chExt cx="2358246" cy="4379512"/>
          </a:xfrm>
        </p:grpSpPr>
        <p:grpSp>
          <p:nvGrpSpPr>
            <p:cNvPr id="8" name="Group 7"/>
            <p:cNvGrpSpPr/>
            <p:nvPr/>
          </p:nvGrpSpPr>
          <p:grpSpPr>
            <a:xfrm>
              <a:off x="6382649" y="1086608"/>
              <a:ext cx="2298055" cy="4321261"/>
              <a:chOff x="7159563" y="2278037"/>
              <a:chExt cx="2298055" cy="432126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192490" y="2278037"/>
                <a:ext cx="2232199" cy="2572155"/>
                <a:chOff x="7192490" y="2278037"/>
                <a:chExt cx="2232199" cy="2572155"/>
              </a:xfrm>
            </p:grpSpPr>
            <p:pic>
              <p:nvPicPr>
                <p:cNvPr id="11" name="Picture 6" descr="http://photocdn.sohu.com/20100907/Img274769555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9660"/>
                <a:stretch/>
              </p:blipFill>
              <p:spPr bwMode="auto">
                <a:xfrm>
                  <a:off x="7192490" y="2278037"/>
                  <a:ext cx="2232199" cy="19203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7550083" y="4142306"/>
                  <a:ext cx="15170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vs</a:t>
                  </a:r>
                  <a:endParaRPr lang="en-US" sz="4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10" name="Picture 4" descr="http://i292.photobucket.com/albums/mm12/mindfreakismex99/nick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563" y="4875757"/>
                <a:ext cx="2298055" cy="1723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6322458" y="3628283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5575" y="1028357"/>
              <a:ext cx="2126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属灵人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70191" y="3542187"/>
            <a:ext cx="2417217" cy="2007821"/>
            <a:chOff x="3475583" y="3707179"/>
            <a:chExt cx="2417217" cy="2007821"/>
          </a:xfrm>
        </p:grpSpPr>
        <p:pic>
          <p:nvPicPr>
            <p:cNvPr id="6146" name="Picture 2" descr="https://anglotees.com/wp-content/uploads/2014/12/r4q1gawgmeoeglkuync6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7" t="-1" r="14215" b="3008"/>
            <a:stretch/>
          </p:blipFill>
          <p:spPr bwMode="auto">
            <a:xfrm>
              <a:off x="3547534" y="3823242"/>
              <a:ext cx="2345266" cy="189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475583" y="3707179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8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31" y="356329"/>
            <a:ext cx="4103712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彼前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所以，你们既除去一切的恶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毒、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诡诈，并假善、嫉妒，和一切毁谤的话，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 </a:t>
            </a:r>
            <a:r>
              <a:rPr lang="zh-CN" altLang="en-US" sz="32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就要爱慕那纯净的灵奶，象纔生的婴孩爱慕奶一样，叫你们因此渐长，以致得救。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2:3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你们若尝过主恩的滋味，就必如此。</a:t>
            </a:r>
            <a:endParaRPr lang="en-US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8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964865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14:9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你们也是如此。舌头若不说容易明白的话，怎能知道所说的是甚么呢？这就是向空说话了</a:t>
            </a:r>
            <a:r>
              <a:rPr lang="zh-CN" altLang="en-US" sz="3300" b="1" dirty="0" smtClean="0">
                <a:solidFill>
                  <a:prstClr val="black"/>
                </a:solidFill>
                <a:ea typeface="DFKai-SB" panose="03000509000000000000" pitchFamily="65" charset="-120"/>
              </a:rPr>
              <a:t>。</a:t>
            </a:r>
            <a:endParaRPr lang="en-US" altLang="zh-CN" sz="33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14:12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你们也是如此，既是切慕属灵的恩赐，就当求多得造就教会的恩赐。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14:13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所以那说方言的，就当求着能繙出来。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512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属灵恩赐：方言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15575" y="1028357"/>
            <a:ext cx="2232200" cy="2630406"/>
            <a:chOff x="6415575" y="1028357"/>
            <a:chExt cx="2232200" cy="2630406"/>
          </a:xfrm>
        </p:grpSpPr>
        <p:grpSp>
          <p:nvGrpSpPr>
            <p:cNvPr id="26" name="Group 25"/>
            <p:cNvGrpSpPr/>
            <p:nvPr/>
          </p:nvGrpSpPr>
          <p:grpSpPr>
            <a:xfrm>
              <a:off x="6415576" y="1086608"/>
              <a:ext cx="2232199" cy="2572155"/>
              <a:chOff x="7192490" y="2278037"/>
              <a:chExt cx="2232199" cy="2572155"/>
            </a:xfrm>
          </p:grpSpPr>
          <p:pic>
            <p:nvPicPr>
              <p:cNvPr id="28" name="Picture 6" descr="http://photocdn.sohu.com/20100907/Img27476955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660"/>
              <a:stretch/>
            </p:blipFill>
            <p:spPr bwMode="auto">
              <a:xfrm>
                <a:off x="7192490" y="2278037"/>
                <a:ext cx="2232199" cy="1920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550083" y="4142306"/>
                <a:ext cx="151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vs</a:t>
                </a:r>
                <a:endParaRPr 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15575" y="1028357"/>
              <a:ext cx="2126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属灵人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70191" y="3542187"/>
            <a:ext cx="2417217" cy="2007821"/>
            <a:chOff x="3475583" y="3707179"/>
            <a:chExt cx="2417217" cy="2007821"/>
          </a:xfrm>
        </p:grpSpPr>
        <p:pic>
          <p:nvPicPr>
            <p:cNvPr id="37" name="Picture 2" descr="https://anglotees.com/wp-content/uploads/2014/12/r4q1gawgmeoeglkuync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7" t="-1" r="14215" b="3008"/>
            <a:stretch/>
          </p:blipFill>
          <p:spPr bwMode="auto">
            <a:xfrm>
              <a:off x="3547534" y="3823242"/>
              <a:ext cx="2345266" cy="189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475583" y="3707179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2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964865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14:14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我若用方言祷告，是我的灵祷告，但我的悟性没有果效。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14:15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这却怎么样呢？我要用灵祷告，也要用悟性祷告；我要用灵歌唱，也要用悟性歌唱。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512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属灵恩赐：方言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15575" y="1028357"/>
            <a:ext cx="2232200" cy="2630406"/>
            <a:chOff x="6415575" y="1028357"/>
            <a:chExt cx="2232200" cy="2630406"/>
          </a:xfrm>
        </p:grpSpPr>
        <p:grpSp>
          <p:nvGrpSpPr>
            <p:cNvPr id="21" name="Group 20"/>
            <p:cNvGrpSpPr/>
            <p:nvPr/>
          </p:nvGrpSpPr>
          <p:grpSpPr>
            <a:xfrm>
              <a:off x="6415576" y="1086608"/>
              <a:ext cx="2232199" cy="2572155"/>
              <a:chOff x="7192490" y="2278037"/>
              <a:chExt cx="2232199" cy="2572155"/>
            </a:xfrm>
          </p:grpSpPr>
          <p:pic>
            <p:nvPicPr>
              <p:cNvPr id="23" name="Picture 6" descr="http://photocdn.sohu.com/20100907/Img27476955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660"/>
              <a:stretch/>
            </p:blipFill>
            <p:spPr bwMode="auto">
              <a:xfrm>
                <a:off x="7192490" y="2278037"/>
                <a:ext cx="2232199" cy="1920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50083" y="4142306"/>
                <a:ext cx="151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vs</a:t>
                </a:r>
                <a:endParaRPr 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415575" y="1028357"/>
              <a:ext cx="2126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属灵人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70191" y="3542187"/>
            <a:ext cx="2417217" cy="2007821"/>
            <a:chOff x="3475583" y="3707179"/>
            <a:chExt cx="2417217" cy="2007821"/>
          </a:xfrm>
        </p:grpSpPr>
        <p:pic>
          <p:nvPicPr>
            <p:cNvPr id="26" name="Picture 2" descr="https://anglotees.com/wp-content/uploads/2014/12/r4q1gawgmeoeglkuync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7" t="-1" r="14215" b="3008"/>
            <a:stretch/>
          </p:blipFill>
          <p:spPr bwMode="auto">
            <a:xfrm>
              <a:off x="3547534" y="3823242"/>
              <a:ext cx="2345266" cy="189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475583" y="3707179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1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964865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14:18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我感谢神，我说方言比你们众人还多。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14:19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但在教会中，宁可用悟性说五句教导人的话，强如说万句方言</a:t>
            </a:r>
            <a:r>
              <a:rPr lang="zh-CN" altLang="en-US" sz="3300" b="1" dirty="0" smtClean="0">
                <a:solidFill>
                  <a:prstClr val="black"/>
                </a:solidFill>
                <a:ea typeface="DFKai-SB" panose="03000509000000000000" pitchFamily="65" charset="-120"/>
              </a:rPr>
              <a:t>。</a:t>
            </a:r>
            <a:endParaRPr lang="en-US" altLang="zh-CN" sz="33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14:27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若有说方言的，只好两个人，至多叁个人，且要轮流着说，也要一个人繙出来。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14:28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若没有人繙，就当在会中闭口，只对自己和神说就是了。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512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属灵恩赐：方言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15575" y="1028357"/>
            <a:ext cx="2232200" cy="2630406"/>
            <a:chOff x="6415575" y="1028357"/>
            <a:chExt cx="2232200" cy="2630406"/>
          </a:xfrm>
        </p:grpSpPr>
        <p:grpSp>
          <p:nvGrpSpPr>
            <p:cNvPr id="21" name="Group 20"/>
            <p:cNvGrpSpPr/>
            <p:nvPr/>
          </p:nvGrpSpPr>
          <p:grpSpPr>
            <a:xfrm>
              <a:off x="6415576" y="1086608"/>
              <a:ext cx="2232199" cy="2572155"/>
              <a:chOff x="7192490" y="2278037"/>
              <a:chExt cx="2232199" cy="2572155"/>
            </a:xfrm>
          </p:grpSpPr>
          <p:pic>
            <p:nvPicPr>
              <p:cNvPr id="23" name="Picture 6" descr="http://photocdn.sohu.com/20100907/Img27476955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660"/>
              <a:stretch/>
            </p:blipFill>
            <p:spPr bwMode="auto">
              <a:xfrm>
                <a:off x="7192490" y="2278037"/>
                <a:ext cx="2232199" cy="1920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50083" y="4142306"/>
                <a:ext cx="151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vs</a:t>
                </a:r>
                <a:endParaRPr 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415575" y="1028357"/>
              <a:ext cx="2126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属灵人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70191" y="3542187"/>
            <a:ext cx="2417217" cy="2007821"/>
            <a:chOff x="3475583" y="3707179"/>
            <a:chExt cx="2417217" cy="2007821"/>
          </a:xfrm>
        </p:grpSpPr>
        <p:pic>
          <p:nvPicPr>
            <p:cNvPr id="26" name="Picture 2" descr="https://anglotees.com/wp-content/uploads/2014/12/r4q1gawgmeoeglkuync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7" t="-1" r="14215" b="3008"/>
            <a:stretch/>
          </p:blipFill>
          <p:spPr bwMode="auto">
            <a:xfrm>
              <a:off x="3547534" y="3823242"/>
              <a:ext cx="2345266" cy="189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475583" y="3707179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964865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14:39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所以我弟兄们，你们要切慕作先知讲道，也不要禁止说方言。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14:40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凡事都要规规矩矩的按着次序行。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512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属灵恩赐：方言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15575" y="1028357"/>
            <a:ext cx="2232200" cy="2630406"/>
            <a:chOff x="6415575" y="1028357"/>
            <a:chExt cx="2232200" cy="2630406"/>
          </a:xfrm>
        </p:grpSpPr>
        <p:grpSp>
          <p:nvGrpSpPr>
            <p:cNvPr id="21" name="Group 20"/>
            <p:cNvGrpSpPr/>
            <p:nvPr/>
          </p:nvGrpSpPr>
          <p:grpSpPr>
            <a:xfrm>
              <a:off x="6415576" y="1086608"/>
              <a:ext cx="2232199" cy="2572155"/>
              <a:chOff x="7192490" y="2278037"/>
              <a:chExt cx="2232199" cy="2572155"/>
            </a:xfrm>
          </p:grpSpPr>
          <p:pic>
            <p:nvPicPr>
              <p:cNvPr id="23" name="Picture 6" descr="http://photocdn.sohu.com/20100907/Img27476955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660"/>
              <a:stretch/>
            </p:blipFill>
            <p:spPr bwMode="auto">
              <a:xfrm>
                <a:off x="7192490" y="2278037"/>
                <a:ext cx="2232199" cy="1920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50083" y="4142306"/>
                <a:ext cx="151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vs</a:t>
                </a:r>
                <a:endParaRPr 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415575" y="1028357"/>
              <a:ext cx="2126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属灵人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70191" y="3542187"/>
            <a:ext cx="2417217" cy="2007821"/>
            <a:chOff x="3475583" y="3707179"/>
            <a:chExt cx="2417217" cy="2007821"/>
          </a:xfrm>
        </p:grpSpPr>
        <p:pic>
          <p:nvPicPr>
            <p:cNvPr id="26" name="Picture 2" descr="https://anglotees.com/wp-content/uploads/2014/12/r4q1gawgmeoeglkuync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7" t="-1" r="14215" b="3008"/>
            <a:stretch/>
          </p:blipFill>
          <p:spPr bwMode="auto">
            <a:xfrm>
              <a:off x="3547534" y="3823242"/>
              <a:ext cx="2345266" cy="189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475583" y="3707179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1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31" y="356329"/>
            <a:ext cx="4103712" cy="43088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分门结党，凭肉体认人 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（林前３－４）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包容罪恶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（林前５）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彼此相争告状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（林前６）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缺乏属灵的知识和眼光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（林前７－８）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缺乏属灵的分辨力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（林前９）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224" y="789542"/>
            <a:ext cx="4437776" cy="1238938"/>
          </a:xfrm>
          <a:prstGeom prst="rect">
            <a:avLst/>
          </a:prstGeom>
        </p:spPr>
      </p:pic>
      <p:pic>
        <p:nvPicPr>
          <p:cNvPr id="13" name="Picture 2" descr="https://upload.wikimedia.org/wikipedia/commons/thumb/8/8e/Carrot_and_stick.svg/2596px-Carrot_and_stick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24" y="2320556"/>
            <a:ext cx="4114455" cy="24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奉神旨意，蒙召作耶稣基督使徒的保罗，同兄弟所提尼，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写信给在哥林多神的教会，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就是在基督耶稣里成圣、蒙召作圣徒的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，以及所有在各处求告我主耶稣基督之名的人。基督是他们的主，也是我们的主。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愿恩惠、平安从神我们的父并主耶稣基督归与你们。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1:4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我常为你们感谢我的神，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因神在基督耶稣里所赐给你们的恩惠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1:5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又因你们在他里面凡事富足，口才、知识都全备，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肯定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0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1:6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正如我为基督作的见證，在你们心里得以坚固，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1:7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以致你们在恩赐上没有一样不及人的，等候我们的主耶稣基督显现。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1:8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他也必坚固你们到底，叫你们在我们主耶稣基督的日子无可责备。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1:9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神是信实的，你们原是被他所召，好与他儿子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―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我们的主耶稣基督一同得分</a:t>
            </a:r>
            <a:r>
              <a:rPr lang="zh-CN" altLang="en-US" sz="31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1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zh-CN" altLang="en-US" sz="31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。。。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肯定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4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1:26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弟兄们哪，可见你们蒙召的，按着肉体有智慧的不多，有能力的不多，有尊贵的也不多。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1:27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神却拣选了世上愚拙的，叫有智慧的羞愧；又拣选了世上软弱的，叫那强壮的羞愧。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1:28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神也拣选了世上卑贱的，被人厌恶的，以及那无有的，为要废掉那有的。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1:29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使一切有血气的，在神面前一个也不能自夸。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1:30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但你们得在基督耶稣里，是本乎神，神又使他成为我们的智慧、公义、圣洁、救赎。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1:31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如经上所记：夸口的，当指着主夸口。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肯定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0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你们中间有彼此相争的事，怎敢在不义的人面前求审，不在圣徒面前求审呢？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岂不知圣徒要审判世界么？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若世界为你们所审，难道你们不配审判这最小的事么？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6:3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岂不知我们要审判天使么？何况今生的事呢？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6:4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既是这样，你们若有今生的事当审判，是派教会所轻看的人审判么？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6:5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我说这话是要叫你们羞耻。难道你们中间没有一个智慧人能审断弟兄们的事么？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指正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6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6:9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你们岂不知不义的人不能承受神的国么？不要自欺！无论是淫乱的、拜偶象的、姦淫的、作娈童的、亲男色的、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6:10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偷窃的、贪婪的、醉酒的、辱骂的、勒索的，都不能承受神的国。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6:11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你们中间也有人从前是这样；但如今你们奉主耶稣基督的名，并藉着我们神的灵，已经洗净，成圣，称义了。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6:12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凡事我都可行，但不都有益处。凡事我都可行，但无论那一件，我总不受他的辖制。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指正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57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343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6:17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但与主联合的，便是与主成为一灵。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6:18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你们要逃避淫行。人所犯的，无论甚么罪，都在身子以外，惟有行淫的，是得罪自己的身子。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6:19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岂不知你们的身子就是圣灵的殿么？这圣灵是从神而来，住在你们里头的；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并且你们不是自己的人；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6:20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因为你们是重价买来的。所以，要在你们的身子上荣耀神。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指正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5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293</TotalTime>
  <Words>2891</Words>
  <Application>Microsoft Office PowerPoint</Application>
  <PresentationFormat>On-screen Show (16:10)</PresentationFormat>
  <Paragraphs>98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DFKai-SB</vt:lpstr>
      <vt:lpstr>Microsoft YaHei</vt:lpstr>
      <vt:lpstr>Microsoft YaHei</vt:lpstr>
      <vt:lpstr>Arial</vt:lpstr>
      <vt:lpstr>Calibri</vt:lpstr>
      <vt:lpstr>Tw Cen MT</vt:lpstr>
      <vt:lpstr>Wingdings</vt:lpstr>
      <vt:lpstr>Wingdings 2</vt:lpstr>
      <vt:lpstr>Droplet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Y Z</cp:lastModifiedBy>
  <cp:revision>41</cp:revision>
  <dcterms:created xsi:type="dcterms:W3CDTF">2016-03-13T03:51:48Z</dcterms:created>
  <dcterms:modified xsi:type="dcterms:W3CDTF">2016-05-15T12:48:53Z</dcterms:modified>
</cp:coreProperties>
</file>