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  <p:sldMasterId id="2147483708" r:id="rId5"/>
  </p:sldMasterIdLst>
  <p:notesMasterIdLst>
    <p:notesMasterId r:id="rId16"/>
  </p:notesMasterIdLst>
  <p:sldIdLst>
    <p:sldId id="451" r:id="rId6"/>
    <p:sldId id="542" r:id="rId7"/>
    <p:sldId id="561" r:id="rId8"/>
    <p:sldId id="560" r:id="rId9"/>
    <p:sldId id="544" r:id="rId10"/>
    <p:sldId id="558" r:id="rId11"/>
    <p:sldId id="553" r:id="rId12"/>
    <p:sldId id="554" r:id="rId13"/>
    <p:sldId id="556" r:id="rId14"/>
    <p:sldId id="559" r:id="rId15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87838" autoAdjust="0"/>
  </p:normalViewPr>
  <p:slideViewPr>
    <p:cSldViewPr>
      <p:cViewPr varScale="1">
        <p:scale>
          <a:sx n="73" d="100"/>
          <a:sy n="73" d="100"/>
        </p:scale>
        <p:origin x="722" y="71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244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401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193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668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624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976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549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145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4225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023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7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8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47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67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49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53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28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87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04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028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95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28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456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23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92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0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6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6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8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6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6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10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411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07915" y="1104900"/>
            <a:ext cx="7879080" cy="2246769"/>
          </a:xfrm>
          <a:prstGeom prst="rect">
            <a:avLst/>
          </a:prstGeom>
          <a:noFill/>
          <a:scene3d>
            <a:camera prst="orthographicFront"/>
            <a:lightRig rig="soft" dir="t"/>
          </a:scene3d>
          <a:sp3d>
            <a:bevelT/>
          </a:sp3d>
        </p:spPr>
        <p:txBody>
          <a:bodyPr wrap="none" rtlCol="0">
            <a:spAutoFit/>
            <a:sp3d extrusionH="57150" contourW="12700" prstMaterial="plastic">
              <a:bevelT prst="coolSlant"/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algn="ctr">
              <a:defRPr/>
            </a:pPr>
            <a:r>
              <a:rPr lang="zh-CN" altLang="en-US" sz="6000" b="1" dirty="0" smtClean="0"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恩上加恩的婚姻（三）</a:t>
            </a:r>
            <a:endParaRPr lang="en-US" altLang="zh-CN" sz="6000" b="1" dirty="0">
              <a:solidFill>
                <a:srgbClr val="00B0F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0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神的儿子，福音的起头（</a:t>
            </a: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31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</a:t>
            </a:r>
            <a:endParaRPr kumimoji="0" lang="en-US" altLang="zh-CN" sz="40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2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506785" y="38100"/>
            <a:ext cx="38940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马可福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音第</a:t>
            </a: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章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3733801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6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但从起初创造的时候，神造人是造男造女。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7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因此，人要离开父母，与妻子连合，二人成为一体。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8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既然如此，夫妻不再是两个人，乃是一体的了。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所以神配合的，人不可分开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" y="7239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091" y="874535"/>
            <a:ext cx="3484418" cy="19041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sp>
        <p:nvSpPr>
          <p:cNvPr id="2" name="Rectangle 1"/>
          <p:cNvSpPr/>
          <p:nvPr/>
        </p:nvSpPr>
        <p:spPr>
          <a:xfrm>
            <a:off x="152399" y="3467100"/>
            <a:ext cx="4038601" cy="21852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彼前 </a:t>
            </a:r>
            <a:r>
              <a:rPr lang="en-US" altLang="zh-CN" sz="1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3:7 </a:t>
            </a:r>
            <a:r>
              <a:rPr lang="zh-CN" altLang="en-US" sz="1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你们作丈夫的，也要按情理（原文是知识）和妻子同住；因他比你软弱（比你软弱：原文作是软弱的器皿），与你一同承受生命之恩的，所以要敬重他。这样，便叫你们的祷告没有阻碍</a:t>
            </a:r>
            <a:r>
              <a:rPr lang="zh-CN" altLang="en-US" sz="14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1400" b="1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sz="1500" dirty="0"/>
              <a:t>Husbands, likewise, dwell with </a:t>
            </a:r>
            <a:r>
              <a:rPr lang="en-US" sz="1500" i="1" dirty="0"/>
              <a:t>them</a:t>
            </a:r>
            <a:r>
              <a:rPr lang="en-US" sz="1500" dirty="0"/>
              <a:t> with understanding, giving honor to the wife, as to the weaker vessel, and as </a:t>
            </a:r>
            <a:r>
              <a:rPr lang="en-US" sz="1500" i="1" dirty="0"/>
              <a:t>being</a:t>
            </a:r>
            <a:r>
              <a:rPr lang="en-US" sz="1500" dirty="0"/>
              <a:t> heirs together of the grace of life, that your prayers may not be hindered.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19600" y="2929364"/>
            <a:ext cx="4419600" cy="27238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200" b="1" dirty="0">
                <a:ln w="9525">
                  <a:noFill/>
                </a:ln>
                <a:solidFill>
                  <a:srgbClr val="0070C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4. </a:t>
            </a:r>
            <a:r>
              <a:rPr lang="zh-CN" altLang="en-US" sz="2200" b="1" dirty="0">
                <a:ln w="9525">
                  <a:noFill/>
                </a:ln>
                <a:solidFill>
                  <a:srgbClr val="0070C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夫妻同</a:t>
            </a:r>
            <a:r>
              <a:rPr lang="zh-CN" altLang="en-US" sz="2200" b="1" dirty="0" smtClean="0">
                <a:ln w="9525">
                  <a:noFill/>
                </a:ln>
                <a:solidFill>
                  <a:srgbClr val="0070C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心追求认识基督</a:t>
            </a:r>
            <a:endParaRPr lang="en-US" altLang="zh-CN" sz="2200" b="1" dirty="0">
              <a:ln w="9525">
                <a:noFill/>
              </a:ln>
              <a:solidFill>
                <a:srgbClr val="0070C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274320" lvl="1" indent="-274320">
              <a:buFont typeface="Arial" panose="020B0604020202020204" pitchFamily="34" charset="0"/>
              <a:buChar char="•"/>
            </a:pPr>
            <a:r>
              <a:rPr lang="zh-CN" altLang="en-US" sz="1600" b="1" dirty="0">
                <a:ln w="9525">
                  <a:noFill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因</a:t>
            </a:r>
            <a:r>
              <a:rPr lang="zh-CN" altLang="en-US" sz="1600" b="1" dirty="0" smtClean="0">
                <a:ln w="9525">
                  <a:noFill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为这样就可以拥有一个超</a:t>
            </a:r>
            <a:r>
              <a:rPr lang="zh-CN" altLang="en-US" sz="1600" b="1" dirty="0">
                <a:ln w="9525">
                  <a:noFill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越一切的共同目标和兴</a:t>
            </a:r>
            <a:r>
              <a:rPr lang="zh-CN" altLang="en-US" sz="1600" b="1" dirty="0" smtClean="0">
                <a:ln w="9525">
                  <a:noFill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趣</a:t>
            </a:r>
            <a:endParaRPr lang="en-US" altLang="zh-CN" sz="1600" b="1" dirty="0" smtClean="0">
              <a:ln w="9525">
                <a:noFill/>
              </a:ln>
              <a:solidFill>
                <a:schemeClr val="bg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274320" lvl="1" indent="-274320">
              <a:buFont typeface="Arial" panose="020B0604020202020204" pitchFamily="34" charset="0"/>
              <a:buChar char="•"/>
            </a:pPr>
            <a:r>
              <a:rPr lang="zh-CN" altLang="en-US" sz="1600" b="1" dirty="0">
                <a:ln w="9525">
                  <a:noFill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因</a:t>
            </a:r>
            <a:r>
              <a:rPr lang="zh-CN" altLang="en-US" sz="1600" b="1" dirty="0" smtClean="0">
                <a:ln w="9525">
                  <a:noFill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为双方在其中都在学习舍己（这样才可能无私地爱对方，也不会因为对方的不足而影响感情）</a:t>
            </a:r>
            <a:endParaRPr lang="en-US" altLang="zh-CN" sz="1600" b="1" dirty="0" smtClean="0">
              <a:ln w="9525">
                <a:noFill/>
              </a:ln>
              <a:solidFill>
                <a:schemeClr val="bg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274320" lvl="1" indent="-274320">
              <a:buFont typeface="Arial" panose="020B0604020202020204" pitchFamily="34" charset="0"/>
              <a:buChar char="•"/>
            </a:pPr>
            <a:r>
              <a:rPr lang="zh-CN" altLang="en-US" sz="1600" b="1" dirty="0">
                <a:ln w="9525">
                  <a:noFill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因为可以一直深化下去，让双方彼此都对对方不断有新的吸引力</a:t>
            </a:r>
            <a:endParaRPr lang="en-US" altLang="zh-CN" sz="1600" b="1" dirty="0">
              <a:ln w="9525">
                <a:noFill/>
              </a:ln>
              <a:solidFill>
                <a:schemeClr val="bg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274320" lvl="1" indent="-274320">
              <a:buFont typeface="Arial" panose="020B0604020202020204" pitchFamily="34" charset="0"/>
              <a:buChar char="•"/>
            </a:pPr>
            <a:r>
              <a:rPr lang="zh-CN" altLang="en-US" sz="1600" b="1" dirty="0" smtClean="0">
                <a:ln w="9525">
                  <a:noFill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因为必须双方互</a:t>
            </a:r>
            <a:r>
              <a:rPr lang="zh-CN" altLang="en-US" sz="1600" b="1" dirty="0">
                <a:ln w="9525">
                  <a:noFill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相扶</a:t>
            </a:r>
            <a:r>
              <a:rPr lang="zh-CN" altLang="en-US" sz="1600" b="1" dirty="0" smtClean="0">
                <a:ln w="9525">
                  <a:noFill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持（这样就让两人都需要对方）</a:t>
            </a:r>
            <a:endParaRPr lang="en-US" altLang="zh-CN" sz="1600" b="1" dirty="0" smtClean="0">
              <a:ln w="9525">
                <a:noFill/>
              </a:ln>
              <a:solidFill>
                <a:schemeClr val="bg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39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06" y="952500"/>
            <a:ext cx="655320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弗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5:22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你们作妻子的，当顺服自己的丈夫，如同顺服主。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5:23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因为丈夫是妻子的头，如同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基督是教会的头；他又是教会全体的救主。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5:24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教会怎样顺服基督，妻子也要怎样凡事顺服丈夫。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5:25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你们作丈夫的，要爱你们的妻子，正如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基督爱教会，为教会捨己。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5:26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要用水藉着道把教会洗净，成为圣洁，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5:27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可以献给自己，作个荣耀的教会，毫无玷污、皱纹等类的病，乃是圣洁没有瑕疵的。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5:28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丈夫也当照样爱妻子，如同爱自己的身子；爱妻子便是爱自己了。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5:29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从来没有人恨恶自己的身子，总是保养顾惜，正象基督待教会一样，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5:30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因我们是他身上的肢体（有古卷在此有：就是他的骨他的肉）。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5:31 </a:t>
            </a:r>
            <a:r>
              <a:rPr lang="zh-CN" altLang="en-US" sz="2000" b="1" u="sng" dirty="0">
                <a:solidFill>
                  <a:srgbClr val="C00000"/>
                </a:solidFill>
                <a:ea typeface="Microsoft YaHei" panose="020B0503020204020204" pitchFamily="34" charset="-122"/>
              </a:rPr>
              <a:t>为这个缘故，人要离开父母，与妻子连合，二人成为一体。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5:32 </a:t>
            </a:r>
            <a:r>
              <a:rPr lang="zh-CN" altLang="en-US" sz="2000" b="1" u="sng" dirty="0">
                <a:solidFill>
                  <a:srgbClr val="C00000"/>
                </a:solidFill>
                <a:ea typeface="Microsoft YaHei" panose="020B0503020204020204" pitchFamily="34" charset="-122"/>
              </a:rPr>
              <a:t>这是极大的奥秘，但我是指着基督和教会说的。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5:33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然而，你们各人都当爱妻子，如同爱自己一样。妻子也当敬重他的丈夫。 </a:t>
            </a:r>
            <a:endParaRPr lang="en-US" altLang="zh-CN" sz="2000" b="1" dirty="0">
              <a:solidFill>
                <a:prstClr val="black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47800" y="106859"/>
            <a:ext cx="63914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什么叫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恩上加恩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的婚姻？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8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307" y="1409700"/>
            <a:ext cx="2414251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1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06" y="952500"/>
            <a:ext cx="655320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弗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5:22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你们作妻子的，当顺服自己的丈夫，如同顺服主。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5:23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因为丈夫是妻子的头，如同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基督是教会的头；他又是教会全体的救主。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5:24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教会怎样顺服基督，妻子也要怎样凡事顺服丈夫。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5:25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你们作丈夫的，要爱你们的妻子，正如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基督爱教会，为教会捨己。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5:26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要用水藉着道把教会洗净，成为圣洁，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5:27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可以献给自己，作个荣耀的教会，毫无玷污、皱纹等类的病，乃是圣洁没有瑕疵的。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5:28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丈夫也当照样爱妻子，如同爱自己的身子；爱妻子便是爱自己了。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5:29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从来没有人恨恶自己的身子，总是保养顾惜，正象基督待教会一样，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5:30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因我们是他身上的肢体（有古卷在此有：就是他的骨他的肉）。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5:31 </a:t>
            </a:r>
            <a:r>
              <a:rPr lang="zh-CN" altLang="en-US" sz="2000" b="1" u="sng" dirty="0">
                <a:solidFill>
                  <a:srgbClr val="C00000"/>
                </a:solidFill>
                <a:ea typeface="Microsoft YaHei" panose="020B0503020204020204" pitchFamily="34" charset="-122"/>
              </a:rPr>
              <a:t>为这个缘故，人要离开父母，与妻子连合，二人成为一体。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5:32 </a:t>
            </a:r>
            <a:r>
              <a:rPr lang="zh-CN" altLang="en-US" sz="2000" b="1" u="sng" dirty="0">
                <a:solidFill>
                  <a:srgbClr val="C00000"/>
                </a:solidFill>
                <a:ea typeface="Microsoft YaHei" panose="020B0503020204020204" pitchFamily="34" charset="-122"/>
              </a:rPr>
              <a:t>这是极大的奥秘，但我是指着基督和教会说的。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5:33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然而，你们各人都当爱妻子，如同爱自己一样。妻子也当敬重他的丈夫。 </a:t>
            </a:r>
            <a:endParaRPr lang="en-US" altLang="zh-CN" sz="2000" b="1" dirty="0">
              <a:solidFill>
                <a:prstClr val="black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47800" y="106859"/>
            <a:ext cx="63914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什么叫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恩上加恩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的婚姻？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6171" y="2556071"/>
            <a:ext cx="2415956" cy="3077038"/>
          </a:xfrm>
          <a:prstGeom prst="rect">
            <a:avLst/>
          </a:prstGeom>
        </p:spPr>
      </p:pic>
      <p:sp>
        <p:nvSpPr>
          <p:cNvPr id="2" name="Multiply 1"/>
          <p:cNvSpPr/>
          <p:nvPr/>
        </p:nvSpPr>
        <p:spPr>
          <a:xfrm>
            <a:off x="6182182" y="2324100"/>
            <a:ext cx="3183933" cy="3657600"/>
          </a:xfrm>
          <a:prstGeom prst="mathMultiply">
            <a:avLst/>
          </a:prstGeom>
          <a:solidFill>
            <a:srgbClr val="FF00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828" y="958580"/>
            <a:ext cx="2202640" cy="159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06" y="952500"/>
            <a:ext cx="655320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弗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5:22 </a:t>
            </a:r>
            <a:r>
              <a:rPr lang="zh-CN" altLang="en-US" sz="2000" b="1" dirty="0">
                <a:solidFill>
                  <a:srgbClr val="0070C0"/>
                </a:solidFill>
                <a:ea typeface="Microsoft YaHei" panose="020B0503020204020204" pitchFamily="34" charset="-122"/>
              </a:rPr>
              <a:t>你们作妻子的，当顺服自己的丈夫，如同顺服主。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5:23 </a:t>
            </a:r>
            <a:r>
              <a:rPr lang="zh-CN" altLang="en-US" sz="2000" b="1" dirty="0">
                <a:solidFill>
                  <a:srgbClr val="0070C0"/>
                </a:solidFill>
                <a:ea typeface="Microsoft YaHei" panose="020B0503020204020204" pitchFamily="34" charset="-122"/>
              </a:rPr>
              <a:t>因为丈夫是妻子的头，如同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基督是教会的头；他又是教会全体的救主。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5:24 </a:t>
            </a:r>
            <a:r>
              <a:rPr lang="zh-CN" altLang="en-US" sz="2000" b="1" dirty="0">
                <a:solidFill>
                  <a:srgbClr val="0070C0"/>
                </a:solidFill>
                <a:ea typeface="Microsoft YaHei" panose="020B0503020204020204" pitchFamily="34" charset="-122"/>
              </a:rPr>
              <a:t>教会怎样顺服基督，妻子也要怎样凡事顺服丈夫。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5:25 </a:t>
            </a:r>
            <a:r>
              <a:rPr lang="zh-CN" altLang="en-US" sz="2000" b="1" dirty="0">
                <a:solidFill>
                  <a:srgbClr val="0070C0"/>
                </a:solidFill>
                <a:ea typeface="Microsoft YaHei" panose="020B0503020204020204" pitchFamily="34" charset="-122"/>
              </a:rPr>
              <a:t>你们作丈夫的，要爱你们的妻子，正如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基督爱教会，为教会捨己。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5:26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要用水藉着道把教会洗净，成为圣洁，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5:27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可以献给自己，作个荣耀的教会，毫无玷污、皱纹等类的病，乃是圣洁没有瑕疵的。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5:28 </a:t>
            </a:r>
            <a:r>
              <a:rPr lang="zh-CN" altLang="en-US" sz="2000" b="1" dirty="0">
                <a:solidFill>
                  <a:srgbClr val="0070C0"/>
                </a:solidFill>
                <a:ea typeface="Microsoft YaHei" panose="020B0503020204020204" pitchFamily="34" charset="-122"/>
              </a:rPr>
              <a:t>丈夫也当照样爱妻子，如同爱自己的身子；爱妻子便是爱自己了。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5:29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从来没有人恨恶自己的身子，总是保养顾惜，正象基督待教会一样，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5:30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因我们是他身上的肢体（有古卷在此有：就是他的骨他的肉）。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5:31 </a:t>
            </a:r>
            <a:r>
              <a:rPr lang="zh-CN" altLang="en-US" sz="2000" b="1" u="sng" dirty="0">
                <a:solidFill>
                  <a:srgbClr val="C00000"/>
                </a:solidFill>
                <a:ea typeface="Microsoft YaHei" panose="020B0503020204020204" pitchFamily="34" charset="-122"/>
              </a:rPr>
              <a:t>为这个缘故，人要离开父母，与妻子连合，二人成为一体。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5:32 </a:t>
            </a:r>
            <a:r>
              <a:rPr lang="zh-CN" altLang="en-US" sz="2000" b="1" u="sng" dirty="0">
                <a:solidFill>
                  <a:srgbClr val="C00000"/>
                </a:solidFill>
                <a:ea typeface="Microsoft YaHei" panose="020B0503020204020204" pitchFamily="34" charset="-122"/>
              </a:rPr>
              <a:t>这是极大的奥秘，但我是指着基督和教会说的。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5:33 </a:t>
            </a:r>
            <a:r>
              <a:rPr lang="zh-CN" altLang="en-US" sz="2000" b="1">
                <a:solidFill>
                  <a:srgbClr val="0070C0"/>
                </a:solidFill>
                <a:ea typeface="Microsoft YaHei" panose="020B0503020204020204" pitchFamily="34" charset="-122"/>
              </a:rPr>
              <a:t>然而，你们各人都当爱妻子，如同爱自己一样。妻子也当敬重他的丈夫。 </a:t>
            </a:r>
            <a:endParaRPr lang="en-US" altLang="zh-CN" sz="2000" b="1" dirty="0">
              <a:solidFill>
                <a:srgbClr val="0070C0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47800" y="106859"/>
            <a:ext cx="63914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什么叫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恩上加恩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的婚姻？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6171" y="2556071"/>
            <a:ext cx="2415956" cy="30770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828" y="958580"/>
            <a:ext cx="2202640" cy="1597491"/>
          </a:xfrm>
          <a:prstGeom prst="rect">
            <a:avLst/>
          </a:prstGeom>
        </p:spPr>
      </p:pic>
      <p:sp>
        <p:nvSpPr>
          <p:cNvPr id="10" name="Multiply 9"/>
          <p:cNvSpPr/>
          <p:nvPr/>
        </p:nvSpPr>
        <p:spPr>
          <a:xfrm>
            <a:off x="6182182" y="2324100"/>
            <a:ext cx="3183933" cy="3657600"/>
          </a:xfrm>
          <a:prstGeom prst="mathMultiply">
            <a:avLst/>
          </a:prstGeom>
          <a:solidFill>
            <a:srgbClr val="FF00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9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06" y="952500"/>
            <a:ext cx="655320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弗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5:22 </a:t>
            </a:r>
            <a:r>
              <a:rPr lang="zh-CN" altLang="en-US" sz="2000" b="1" dirty="0">
                <a:solidFill>
                  <a:srgbClr val="0070C0"/>
                </a:solidFill>
                <a:ea typeface="Microsoft YaHei" panose="020B0503020204020204" pitchFamily="34" charset="-122"/>
              </a:rPr>
              <a:t>你们作妻子的，当顺服自己的丈夫，如同顺服主。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5:23 </a:t>
            </a:r>
            <a:r>
              <a:rPr lang="zh-CN" altLang="en-US" sz="2000" b="1" dirty="0">
                <a:solidFill>
                  <a:srgbClr val="0070C0"/>
                </a:solidFill>
                <a:ea typeface="Microsoft YaHei" panose="020B0503020204020204" pitchFamily="34" charset="-122"/>
              </a:rPr>
              <a:t>因为丈夫是妻子的头，如同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基督是教会的头；他又是教会全体的救主。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5:24 </a:t>
            </a:r>
            <a:r>
              <a:rPr lang="zh-CN" altLang="en-US" sz="2000" b="1" dirty="0">
                <a:solidFill>
                  <a:srgbClr val="0070C0"/>
                </a:solidFill>
                <a:ea typeface="Microsoft YaHei" panose="020B0503020204020204" pitchFamily="34" charset="-122"/>
              </a:rPr>
              <a:t>教会怎样顺服基督，妻子也要怎样凡事顺服丈夫。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5:25 </a:t>
            </a:r>
            <a:r>
              <a:rPr lang="zh-CN" altLang="en-US" sz="2000" b="1" dirty="0">
                <a:solidFill>
                  <a:srgbClr val="0070C0"/>
                </a:solidFill>
                <a:ea typeface="Microsoft YaHei" panose="020B0503020204020204" pitchFamily="34" charset="-122"/>
              </a:rPr>
              <a:t>你们作丈夫的，要爱你们的妻子，正如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基督爱教会，为教会捨己。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5:26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要用水藉着道把教会洗净，成为圣洁，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5:27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可以献给自己，作个荣耀的教会，毫无玷污、皱纹等类的病，乃是圣洁没有瑕疵的。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5:28 </a:t>
            </a:r>
            <a:r>
              <a:rPr lang="zh-CN" altLang="en-US" sz="2000" b="1" dirty="0">
                <a:solidFill>
                  <a:srgbClr val="0070C0"/>
                </a:solidFill>
                <a:ea typeface="Microsoft YaHei" panose="020B0503020204020204" pitchFamily="34" charset="-122"/>
              </a:rPr>
              <a:t>丈夫也当照样爱妻子，如同爱自己的身子；爱妻子便是爱自己了。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5:29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从来没有人恨恶自己的身子，总是保养顾惜，正象基督待教会一样，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5:30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因我们是他身上的肢体（有古卷在此有：就是他的骨他的肉）。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5:31 </a:t>
            </a:r>
            <a:r>
              <a:rPr lang="zh-CN" altLang="en-US" sz="2000" b="1" u="sng" dirty="0">
                <a:solidFill>
                  <a:srgbClr val="C00000"/>
                </a:solidFill>
                <a:ea typeface="Microsoft YaHei" panose="020B0503020204020204" pitchFamily="34" charset="-122"/>
              </a:rPr>
              <a:t>为这个缘故，人要离开父母，与妻子连合，二人成为一体。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5:32 </a:t>
            </a:r>
            <a:r>
              <a:rPr lang="zh-CN" altLang="en-US" sz="2000" b="1" u="sng" dirty="0">
                <a:solidFill>
                  <a:srgbClr val="C00000"/>
                </a:solidFill>
                <a:ea typeface="Microsoft YaHei" panose="020B0503020204020204" pitchFamily="34" charset="-122"/>
              </a:rPr>
              <a:t>这是极大的奥秘，但我是指着基督和教会说的。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5:33 </a:t>
            </a:r>
            <a:r>
              <a:rPr lang="zh-CN" altLang="en-US" sz="2000" b="1" dirty="0">
                <a:solidFill>
                  <a:srgbClr val="0070C0"/>
                </a:solidFill>
                <a:ea typeface="Microsoft YaHei" panose="020B0503020204020204" pitchFamily="34" charset="-122"/>
              </a:rPr>
              <a:t>然而，你们各人都当爱妻子，如同爱自己一样。妻子也当敬重他的丈夫。 </a:t>
            </a:r>
            <a:endParaRPr lang="en-US" altLang="zh-CN" sz="2000" b="1" dirty="0">
              <a:solidFill>
                <a:srgbClr val="0070C0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Picture 4" descr="Image result for ä¸»æ¯æçæ»¡è¶³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7" r="3437"/>
          <a:stretch/>
        </p:blipFill>
        <p:spPr bwMode="auto">
          <a:xfrm>
            <a:off x="6477000" y="3824265"/>
            <a:ext cx="2605729" cy="166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47800" y="106859"/>
            <a:ext cx="63914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什么叫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恩上加恩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的婚姻？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9" name="Picture 2" descr="Image result for christ lives in my he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553" y="1065667"/>
            <a:ext cx="2110622" cy="265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28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506785" y="38100"/>
            <a:ext cx="38940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马可福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音第</a:t>
            </a: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章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" y="7239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6" b="5574"/>
          <a:stretch/>
        </p:blipFill>
        <p:spPr bwMode="auto">
          <a:xfrm>
            <a:off x="4724400" y="876300"/>
            <a:ext cx="3206908" cy="229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886200" y="3324171"/>
            <a:ext cx="5029199" cy="22929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林后1:20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神的应许，不论有多少，在基督都是是的。</a:t>
            </a: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所以藉着他也都是实在的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，叫神因我们得荣耀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太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5:17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莫想我来要废掉律法和先知。我来不是要废掉，乃是要成全。 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5:18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我实在告诉你们，就是到天地都废去了，律法的一点一画也不能废去，都要成全。 </a:t>
            </a: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199" y="800100"/>
            <a:ext cx="3733801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6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但从起初创造的时候，神造人是造男造女。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7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因此，人要离开父母，与妻子连合，二人成为一体。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8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既然如此，夫妻不再是两个人，乃是一体的了。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所以神配合的，人不可分开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2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506785" y="38100"/>
            <a:ext cx="38940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马可福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音第</a:t>
            </a: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章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3733801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6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但从起初创造的时候，神造人是造男造女。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7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因此，人要离开父母，与妻子连合，二人成为一体。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8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既然如此，夫妻不再是两个人，乃是一体的了。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所以神配合的，人不可分开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" y="7239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20215"/>
            <a:ext cx="1657004" cy="165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91000" y="2929364"/>
            <a:ext cx="4800600" cy="26109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1" i="0" u="none" strike="noStrike" kern="1200" cap="none" spc="0" normalizeH="0" baseline="0" noProof="0" dirty="0">
                <a:ln w="9525">
                  <a:noFill/>
                </a:ln>
                <a:solidFill>
                  <a:srgbClr val="0070C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1. </a:t>
            </a:r>
            <a:r>
              <a:rPr kumimoji="0" lang="zh-CN" altLang="en-US" sz="2200" b="1" i="0" u="none" strike="noStrike" kern="1200" cap="none" spc="0" normalizeH="0" baseline="0" noProof="0" dirty="0">
                <a:ln w="9525">
                  <a:noFill/>
                </a:ln>
                <a:solidFill>
                  <a:srgbClr val="0070C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尊重人的自由意志</a:t>
            </a:r>
            <a:endParaRPr kumimoji="0" lang="en-US" altLang="zh-CN" sz="2200" b="1" i="0" u="none" strike="noStrike" kern="1200" cap="none" spc="0" normalizeH="0" baseline="0" noProof="0" dirty="0">
              <a:ln w="9525">
                <a:noFill/>
              </a:ln>
              <a:solidFill>
                <a:srgbClr val="0070C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91440" marR="0" lvl="1" indent="27432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 w="9525">
                  <a:noFill/>
                </a:ln>
                <a:solidFill>
                  <a:prstClr val="black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要求对方的爱没有意义</a:t>
            </a:r>
          </a:p>
          <a:p>
            <a:pPr marL="91440" marR="0" lvl="1" indent="27432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 w="9525">
                  <a:noFill/>
                </a:ln>
                <a:solidFill>
                  <a:prstClr val="black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感情需要双方花时间共同努力才能建立</a:t>
            </a:r>
          </a:p>
          <a:p>
            <a:pPr marL="91440" marR="0" lvl="1" indent="27432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 w="9525">
                  <a:noFill/>
                </a:ln>
                <a:solidFill>
                  <a:prstClr val="black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舍己而成全对方的爱最能感动人心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 w="9525">
                  <a:noFill/>
                </a:ln>
                <a:solidFill>
                  <a:srgbClr val="0070C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2. </a:t>
            </a:r>
            <a:r>
              <a:rPr kumimoji="0" lang="zh-CN" altLang="en-US" sz="2000" b="1" i="0" u="none" strike="noStrike" kern="1200" cap="none" spc="0" normalizeH="0" baseline="0" noProof="0" dirty="0" smtClean="0">
                <a:ln w="9525">
                  <a:noFill/>
                </a:ln>
                <a:solidFill>
                  <a:srgbClr val="0070C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平</a:t>
            </a:r>
            <a:r>
              <a:rPr kumimoji="0" lang="zh-CN" altLang="en-US" sz="2000" b="1" i="0" u="none" strike="noStrike" kern="1200" cap="none" spc="0" normalizeH="0" baseline="0" noProof="0" dirty="0">
                <a:ln w="9525">
                  <a:noFill/>
                </a:ln>
                <a:solidFill>
                  <a:srgbClr val="0070C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衡给予与索取的关系</a:t>
            </a:r>
          </a:p>
          <a:p>
            <a:pPr marL="274320" marR="0" lvl="1" indent="-27432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 w="9525">
                  <a:noFill/>
                </a:ln>
                <a:solidFill>
                  <a:prstClr val="black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双方都认同给予与索取的平衡（人都需要</a:t>
            </a:r>
            <a:r>
              <a:rPr kumimoji="0" lang="zh-CN" altLang="en-US" sz="1600" b="1" i="0" u="none" strike="noStrike" kern="1200" cap="none" spc="0" normalizeH="0" baseline="0" noProof="0" dirty="0" smtClean="0">
                <a:ln w="9525">
                  <a:noFill/>
                </a:ln>
                <a:solidFill>
                  <a:prstClr val="black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被成</a:t>
            </a:r>
            <a:r>
              <a:rPr kumimoji="0" lang="zh-CN" altLang="en-US" sz="1600" b="1" i="0" u="none" strike="noStrike" kern="1200" cap="none" spc="0" normalizeH="0" baseline="0" noProof="0" dirty="0">
                <a:ln w="9525">
                  <a:noFill/>
                </a:ln>
                <a:solidFill>
                  <a:prstClr val="black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全）</a:t>
            </a:r>
          </a:p>
          <a:p>
            <a:pPr marL="274320" marR="0" lvl="1" indent="-27432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 w="9525">
                  <a:noFill/>
                </a:ln>
                <a:solidFill>
                  <a:prstClr val="black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学习在对方最需要的地方</a:t>
            </a:r>
            <a:r>
              <a:rPr kumimoji="0" lang="en-US" altLang="zh-CN" sz="1600" b="1" i="0" u="none" strike="noStrike" kern="1200" cap="none" spc="0" normalizeH="0" baseline="0" noProof="0" dirty="0">
                <a:ln w="9525">
                  <a:noFill/>
                </a:ln>
                <a:solidFill>
                  <a:prstClr val="black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/</a:t>
            </a:r>
            <a:r>
              <a:rPr kumimoji="0" lang="zh-CN" altLang="en-US" sz="1600" b="1" i="0" u="none" strike="noStrike" kern="1200" cap="none" spc="0" normalizeH="0" baseline="0" noProof="0" dirty="0">
                <a:ln w="9525">
                  <a:noFill/>
                </a:ln>
                <a:solidFill>
                  <a:prstClr val="black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时间无私地给予</a:t>
            </a:r>
          </a:p>
          <a:p>
            <a:pPr marL="274320" marR="0" lvl="1" indent="-27432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 w="9525">
                  <a:noFill/>
                </a:ln>
                <a:solidFill>
                  <a:prstClr val="black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存款及提款的比方</a:t>
            </a:r>
          </a:p>
          <a:p>
            <a:pPr marL="274320" marR="0" lvl="1" indent="-27432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 w="9525">
                  <a:noFill/>
                </a:ln>
                <a:solidFill>
                  <a:prstClr val="black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双方自愿互动下付出的爱算存款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3987" y="800100"/>
            <a:ext cx="1611977" cy="205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0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506785" y="38100"/>
            <a:ext cx="38940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马可福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音第</a:t>
            </a: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章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3733801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6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但从起初创造的时候，神造人是造男造女。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7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因此，人要离开父母，与妻子连合，二人成为一体。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8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既然如此，夫妻不再是两个人，乃是一体的了。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所以神配合的，人不可分开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" y="7239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20215"/>
            <a:ext cx="1657004" cy="165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3987" y="800100"/>
            <a:ext cx="1611977" cy="205306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24400" y="2929364"/>
            <a:ext cx="4038600" cy="179023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200" b="1" dirty="0">
                <a:ln w="9525">
                  <a:noFill/>
                </a:ln>
                <a:solidFill>
                  <a:srgbClr val="0070C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3. </a:t>
            </a:r>
            <a:r>
              <a:rPr lang="zh-CN" altLang="en-US" sz="2200" b="1" dirty="0">
                <a:ln w="9525">
                  <a:noFill/>
                </a:ln>
                <a:solidFill>
                  <a:srgbClr val="0070C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放弃属肉体的爱</a:t>
            </a:r>
            <a:r>
              <a:rPr lang="zh-CN" altLang="en-US" sz="2200" b="1" dirty="0" smtClean="0">
                <a:ln w="9525">
                  <a:noFill/>
                </a:ln>
                <a:solidFill>
                  <a:srgbClr val="0070C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情、婚</a:t>
            </a:r>
            <a:r>
              <a:rPr lang="zh-CN" altLang="en-US" sz="2200" b="1" dirty="0">
                <a:ln w="9525">
                  <a:noFill/>
                </a:ln>
                <a:solidFill>
                  <a:srgbClr val="0070C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姻观</a:t>
            </a:r>
            <a:endParaRPr lang="en-US" altLang="zh-CN" sz="2200" b="1" dirty="0">
              <a:ln w="9525">
                <a:noFill/>
              </a:ln>
              <a:solidFill>
                <a:srgbClr val="0070C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91440" lvl="1" indent="274320">
              <a:lnSpc>
                <a:spcPts val="2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600" b="1" dirty="0" smtClean="0">
                <a:ln w="9525">
                  <a:noFill/>
                </a:ln>
                <a:solidFill>
                  <a:prstClr val="black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因</a:t>
            </a:r>
            <a:r>
              <a:rPr lang="zh-CN" altLang="en-US" sz="1600" b="1" dirty="0">
                <a:ln w="9525">
                  <a:noFill/>
                </a:ln>
                <a:solidFill>
                  <a:prstClr val="black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为它们建立在缺乏和索取</a:t>
            </a:r>
            <a:r>
              <a:rPr lang="zh-CN" altLang="en-US" sz="1600" b="1" dirty="0" smtClean="0">
                <a:ln w="9525">
                  <a:noFill/>
                </a:ln>
                <a:solidFill>
                  <a:prstClr val="black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上</a:t>
            </a:r>
            <a:endParaRPr lang="en-US" altLang="zh-CN" sz="1600" b="1" dirty="0" smtClean="0">
              <a:ln w="9525">
                <a:noFill/>
              </a:ln>
              <a:solidFill>
                <a:prstClr val="black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91440" lvl="1" indent="274320">
              <a:lnSpc>
                <a:spcPts val="2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600" b="1" dirty="0" smtClean="0">
                <a:ln w="9525">
                  <a:noFill/>
                </a:ln>
                <a:solidFill>
                  <a:prstClr val="black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因为它们使人无法真正无私地付出爱</a:t>
            </a:r>
            <a:endParaRPr lang="en-US" altLang="zh-CN" sz="1600" b="1" dirty="0">
              <a:ln w="9525">
                <a:noFill/>
              </a:ln>
              <a:solidFill>
                <a:prstClr val="black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91440" lvl="1" indent="274320">
              <a:lnSpc>
                <a:spcPts val="2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600" b="1" dirty="0" smtClean="0">
                <a:ln w="9525">
                  <a:noFill/>
                </a:ln>
                <a:solidFill>
                  <a:prstClr val="black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因为它们的本质是律法主义</a:t>
            </a:r>
            <a:endParaRPr lang="en-US" altLang="zh-CN" sz="1600" b="1" dirty="0" smtClean="0">
              <a:ln w="9525">
                <a:noFill/>
              </a:ln>
              <a:solidFill>
                <a:prstClr val="black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91440" lvl="1" indent="274320">
              <a:lnSpc>
                <a:spcPts val="2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600" b="1" dirty="0">
                <a:ln w="9525">
                  <a:noFill/>
                </a:ln>
                <a:solidFill>
                  <a:prstClr val="black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因</a:t>
            </a:r>
            <a:r>
              <a:rPr lang="zh-CN" altLang="en-US" sz="1600" b="1" dirty="0" smtClean="0">
                <a:ln w="9525">
                  <a:noFill/>
                </a:ln>
                <a:solidFill>
                  <a:prstClr val="black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为它们让我们凭肉体认人</a:t>
            </a:r>
            <a:endParaRPr lang="en-US" altLang="zh-CN" sz="1600" b="1" dirty="0">
              <a:ln w="9525">
                <a:noFill/>
              </a:ln>
              <a:solidFill>
                <a:prstClr val="black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91440" lvl="1" indent="274320">
              <a:lnSpc>
                <a:spcPts val="2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600" b="1" dirty="0" smtClean="0">
                <a:ln w="9525">
                  <a:noFill/>
                </a:ln>
                <a:solidFill>
                  <a:prstClr val="black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因</a:t>
            </a:r>
            <a:r>
              <a:rPr lang="zh-CN" altLang="en-US" sz="1600" b="1" dirty="0">
                <a:ln w="9525">
                  <a:noFill/>
                </a:ln>
                <a:solidFill>
                  <a:prstClr val="black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为它</a:t>
            </a:r>
            <a:r>
              <a:rPr lang="zh-CN" altLang="en-US" sz="1600" b="1" dirty="0" smtClean="0">
                <a:ln w="9525">
                  <a:noFill/>
                </a:ln>
                <a:solidFill>
                  <a:prstClr val="black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们影</a:t>
            </a:r>
            <a:r>
              <a:rPr lang="zh-CN" altLang="en-US" sz="1600" b="1" dirty="0">
                <a:ln w="9525">
                  <a:noFill/>
                </a:ln>
                <a:solidFill>
                  <a:prstClr val="black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响我们追求认识神的恩</a:t>
            </a:r>
            <a:r>
              <a:rPr lang="zh-CN" altLang="en-US" sz="1600" b="1" dirty="0" smtClean="0">
                <a:ln w="9525">
                  <a:noFill/>
                </a:ln>
                <a:solidFill>
                  <a:prstClr val="black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典</a:t>
            </a:r>
            <a:endParaRPr lang="zh-CN" altLang="en-US" sz="1600" b="1" dirty="0">
              <a:ln w="9525">
                <a:noFill/>
              </a:ln>
              <a:solidFill>
                <a:prstClr val="black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9" name="Picture 2" descr="http://jingji.cntv.cn/20120214/images/1329184003776_U5474P622DT2012021318515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06926"/>
            <a:ext cx="3125030" cy="205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åµæ¤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627" y="924005"/>
            <a:ext cx="2688073" cy="180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29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506785" y="38100"/>
            <a:ext cx="38940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马可福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音第</a:t>
            </a: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章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3733801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6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但从起初创造的时候，神造人是造男造女。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7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因此，人要离开父母，与妻子连合，二人成为一体。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8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既然如此，夫妻不再是两个人，乃是一体的了。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所以神配合的，人不可分开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" y="7239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19600" y="2929364"/>
            <a:ext cx="4419600" cy="27238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200" b="1" dirty="0">
                <a:ln w="9525">
                  <a:noFill/>
                </a:ln>
                <a:solidFill>
                  <a:srgbClr val="0070C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4. </a:t>
            </a:r>
            <a:r>
              <a:rPr lang="zh-CN" altLang="en-US" sz="2200" b="1" dirty="0">
                <a:ln w="9525">
                  <a:noFill/>
                </a:ln>
                <a:solidFill>
                  <a:srgbClr val="0070C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夫妻同</a:t>
            </a:r>
            <a:r>
              <a:rPr lang="zh-CN" altLang="en-US" sz="2200" b="1" dirty="0" smtClean="0">
                <a:ln w="9525">
                  <a:noFill/>
                </a:ln>
                <a:solidFill>
                  <a:srgbClr val="0070C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心追求认识基督</a:t>
            </a:r>
            <a:endParaRPr lang="en-US" altLang="zh-CN" sz="2200" b="1" dirty="0">
              <a:ln w="9525">
                <a:noFill/>
              </a:ln>
              <a:solidFill>
                <a:srgbClr val="0070C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274320" lvl="1" indent="-274320">
              <a:buFont typeface="Arial" panose="020B0604020202020204" pitchFamily="34" charset="0"/>
              <a:buChar char="•"/>
            </a:pPr>
            <a:r>
              <a:rPr lang="zh-CN" altLang="en-US" sz="1600" b="1" dirty="0">
                <a:ln w="9525">
                  <a:noFill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因</a:t>
            </a:r>
            <a:r>
              <a:rPr lang="zh-CN" altLang="en-US" sz="1600" b="1" dirty="0" smtClean="0">
                <a:ln w="9525">
                  <a:noFill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为这样就可以拥有一个超</a:t>
            </a:r>
            <a:r>
              <a:rPr lang="zh-CN" altLang="en-US" sz="1600" b="1" dirty="0">
                <a:ln w="9525">
                  <a:noFill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越一切的共同目标和兴</a:t>
            </a:r>
            <a:r>
              <a:rPr lang="zh-CN" altLang="en-US" sz="1600" b="1" dirty="0" smtClean="0">
                <a:ln w="9525">
                  <a:noFill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趣</a:t>
            </a:r>
            <a:endParaRPr lang="en-US" altLang="zh-CN" sz="1600" b="1" dirty="0" smtClean="0">
              <a:ln w="9525">
                <a:noFill/>
              </a:ln>
              <a:solidFill>
                <a:schemeClr val="bg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274320" lvl="1" indent="-274320">
              <a:buFont typeface="Arial" panose="020B0604020202020204" pitchFamily="34" charset="0"/>
              <a:buChar char="•"/>
            </a:pPr>
            <a:r>
              <a:rPr lang="zh-CN" altLang="en-US" sz="1600" b="1" dirty="0">
                <a:ln w="9525">
                  <a:noFill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因</a:t>
            </a:r>
            <a:r>
              <a:rPr lang="zh-CN" altLang="en-US" sz="1600" b="1" dirty="0" smtClean="0">
                <a:ln w="9525">
                  <a:noFill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为双方在其中都在学习舍己（这样才可能无私地爱对方，也不会因为对方的不足而影响感情）</a:t>
            </a:r>
            <a:endParaRPr lang="en-US" altLang="zh-CN" sz="1600" b="1" dirty="0" smtClean="0">
              <a:ln w="9525">
                <a:noFill/>
              </a:ln>
              <a:solidFill>
                <a:schemeClr val="bg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274320" lvl="1" indent="-274320">
              <a:buFont typeface="Arial" panose="020B0604020202020204" pitchFamily="34" charset="0"/>
              <a:buChar char="•"/>
            </a:pPr>
            <a:r>
              <a:rPr lang="zh-CN" altLang="en-US" sz="1600" b="1" dirty="0">
                <a:ln w="9525">
                  <a:noFill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因为可以一直深化下去，让双方彼此都对对方不断有新的吸引力</a:t>
            </a:r>
            <a:endParaRPr lang="en-US" altLang="zh-CN" sz="1600" b="1" dirty="0">
              <a:ln w="9525">
                <a:noFill/>
              </a:ln>
              <a:solidFill>
                <a:schemeClr val="bg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274320" lvl="1" indent="-274320">
              <a:buFont typeface="Arial" panose="020B0604020202020204" pitchFamily="34" charset="0"/>
              <a:buChar char="•"/>
            </a:pPr>
            <a:r>
              <a:rPr lang="zh-CN" altLang="en-US" sz="1600" b="1" dirty="0" smtClean="0">
                <a:ln w="9525">
                  <a:noFill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因为必须双方互</a:t>
            </a:r>
            <a:r>
              <a:rPr lang="zh-CN" altLang="en-US" sz="1600" b="1" dirty="0">
                <a:ln w="9525">
                  <a:noFill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相扶</a:t>
            </a:r>
            <a:r>
              <a:rPr lang="zh-CN" altLang="en-US" sz="1600" b="1" dirty="0" smtClean="0">
                <a:ln w="9525">
                  <a:noFill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持（这样就让两人都需要对方）</a:t>
            </a:r>
            <a:endParaRPr lang="en-US" altLang="zh-CN" sz="1600" b="1" dirty="0" smtClean="0">
              <a:ln w="9525">
                <a:noFill/>
              </a:ln>
              <a:solidFill>
                <a:schemeClr val="bg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091" y="874535"/>
            <a:ext cx="3484418" cy="19041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sp>
        <p:nvSpPr>
          <p:cNvPr id="2" name="Rectangle 1"/>
          <p:cNvSpPr/>
          <p:nvPr/>
        </p:nvSpPr>
        <p:spPr>
          <a:xfrm>
            <a:off x="152399" y="3493145"/>
            <a:ext cx="4038601" cy="20313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腓 </a:t>
            </a:r>
            <a:r>
              <a:rPr lang="en-US" altLang="zh-CN" sz="1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3:12 </a:t>
            </a:r>
            <a:r>
              <a:rPr lang="zh-CN" altLang="en-US" sz="1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这不是说我已经得着了，已经完全了；我乃是竭力追求，或者可以得着基督耶稣所以得着我</a:t>
            </a:r>
            <a:r>
              <a:rPr lang="zh-CN" altLang="en-US" sz="14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的。</a:t>
            </a:r>
            <a:r>
              <a:rPr lang="en-US" altLang="zh-CN" sz="1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3:13 </a:t>
            </a:r>
            <a:r>
              <a:rPr lang="zh-CN" altLang="en-US" sz="1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弟兄们，我不是以为自己已经得着了；我只有一件事，就是忘记背后，努力面前的，</a:t>
            </a:r>
            <a:r>
              <a:rPr lang="en-US" altLang="zh-CN" sz="1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3:14 </a:t>
            </a:r>
            <a:r>
              <a:rPr lang="zh-CN" altLang="en-US" sz="1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向着标竿直跑，要得神在基督耶稣里从上面召我来得的奖赏。</a:t>
            </a:r>
            <a:r>
              <a:rPr lang="en-US" altLang="zh-CN" sz="1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3:15 </a:t>
            </a:r>
            <a:r>
              <a:rPr lang="zh-CN" altLang="en-US" sz="1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所以我们中间，凡是完全人总要存这样的心；若在甚么事上存别样的心，神也必以此指示你们。</a:t>
            </a:r>
            <a:r>
              <a:rPr lang="en-US" altLang="zh-CN" sz="1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3:16 </a:t>
            </a:r>
            <a:r>
              <a:rPr lang="zh-CN" altLang="en-US" sz="1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然而，我们到了甚么地步，就当照着甚么地步行。</a:t>
            </a:r>
          </a:p>
        </p:txBody>
      </p:sp>
    </p:spTree>
    <p:extLst>
      <p:ext uri="{BB962C8B-B14F-4D97-AF65-F5344CB8AC3E}">
        <p14:creationId xmlns:p14="http://schemas.microsoft.com/office/powerpoint/2010/main" val="146913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192CEE-5900-482E-BE20-28652FF1739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8055</TotalTime>
  <Words>2706</Words>
  <Application>Microsoft Office PowerPoint</Application>
  <PresentationFormat>On-screen Show (16:10)</PresentationFormat>
  <Paragraphs>76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Microsoft YaHei</vt:lpstr>
      <vt:lpstr>Microsoft YaHei</vt:lpstr>
      <vt:lpstr>Arial</vt:lpstr>
      <vt:lpstr>Calibri</vt:lpstr>
      <vt:lpstr>Office Theme</vt:lpstr>
      <vt:lpstr>12_Office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534</cp:revision>
  <dcterms:created xsi:type="dcterms:W3CDTF">2011-09-04T18:01:24Z</dcterms:created>
  <dcterms:modified xsi:type="dcterms:W3CDTF">2018-11-11T14:35:54Z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