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45"/>
  </p:notesMasterIdLst>
  <p:sldIdLst>
    <p:sldId id="701" r:id="rId3"/>
    <p:sldId id="970" r:id="rId4"/>
    <p:sldId id="976" r:id="rId5"/>
    <p:sldId id="928" r:id="rId6"/>
    <p:sldId id="929" r:id="rId7"/>
    <p:sldId id="930" r:id="rId8"/>
    <p:sldId id="931" r:id="rId9"/>
    <p:sldId id="932" r:id="rId10"/>
    <p:sldId id="934" r:id="rId11"/>
    <p:sldId id="935" r:id="rId12"/>
    <p:sldId id="936" r:id="rId13"/>
    <p:sldId id="937" r:id="rId14"/>
    <p:sldId id="940" r:id="rId15"/>
    <p:sldId id="921" r:id="rId16"/>
    <p:sldId id="924" r:id="rId17"/>
    <p:sldId id="925" r:id="rId18"/>
    <p:sldId id="926" r:id="rId19"/>
    <p:sldId id="944" r:id="rId20"/>
    <p:sldId id="941" r:id="rId21"/>
    <p:sldId id="942" r:id="rId22"/>
    <p:sldId id="943" r:id="rId23"/>
    <p:sldId id="962" r:id="rId24"/>
    <p:sldId id="945" r:id="rId25"/>
    <p:sldId id="894" r:id="rId26"/>
    <p:sldId id="966" r:id="rId27"/>
    <p:sldId id="948" r:id="rId28"/>
    <p:sldId id="946" r:id="rId29"/>
    <p:sldId id="954" r:id="rId30"/>
    <p:sldId id="947" r:id="rId31"/>
    <p:sldId id="955" r:id="rId32"/>
    <p:sldId id="956" r:id="rId33"/>
    <p:sldId id="967" r:id="rId34"/>
    <p:sldId id="949" r:id="rId35"/>
    <p:sldId id="950" r:id="rId36"/>
    <p:sldId id="951" r:id="rId37"/>
    <p:sldId id="957" r:id="rId38"/>
    <p:sldId id="952" r:id="rId39"/>
    <p:sldId id="969" r:id="rId40"/>
    <p:sldId id="953" r:id="rId41"/>
    <p:sldId id="959" r:id="rId42"/>
    <p:sldId id="960" r:id="rId43"/>
    <p:sldId id="961" r:id="rId44"/>
  </p:sldIdLst>
  <p:sldSz cx="762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4" autoAdjust="0"/>
    <p:restoredTop sz="92922" autoAdjust="0"/>
  </p:normalViewPr>
  <p:slideViewPr>
    <p:cSldViewPr>
      <p:cViewPr varScale="1">
        <p:scale>
          <a:sx n="87" d="100"/>
          <a:sy n="87" d="100"/>
        </p:scale>
        <p:origin x="600" y="60"/>
      </p:cViewPr>
      <p:guideLst>
        <p:guide orient="horz" pos="1800"/>
        <p:guide pos="240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5/18/2014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311074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1092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33</a:t>
            </a:fld>
            <a:endParaRPr lang="en-US"/>
          </a:p>
        </p:txBody>
      </p:sp>
    </p:spTree>
    <p:extLst>
      <p:ext uri="{BB962C8B-B14F-4D97-AF65-F5344CB8AC3E}">
        <p14:creationId xmlns:p14="http://schemas.microsoft.com/office/powerpoint/2010/main" val="204791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34</a:t>
            </a:fld>
            <a:endParaRPr lang="en-US"/>
          </a:p>
        </p:txBody>
      </p:sp>
    </p:spTree>
    <p:extLst>
      <p:ext uri="{BB962C8B-B14F-4D97-AF65-F5344CB8AC3E}">
        <p14:creationId xmlns:p14="http://schemas.microsoft.com/office/powerpoint/2010/main" val="17545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35</a:t>
            </a:fld>
            <a:endParaRPr lang="en-US"/>
          </a:p>
        </p:txBody>
      </p:sp>
    </p:spTree>
    <p:extLst>
      <p:ext uri="{BB962C8B-B14F-4D97-AF65-F5344CB8AC3E}">
        <p14:creationId xmlns:p14="http://schemas.microsoft.com/office/powerpoint/2010/main" val="163585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36</a:t>
            </a:fld>
            <a:endParaRPr lang="en-US"/>
          </a:p>
        </p:txBody>
      </p:sp>
    </p:spTree>
    <p:extLst>
      <p:ext uri="{BB962C8B-B14F-4D97-AF65-F5344CB8AC3E}">
        <p14:creationId xmlns:p14="http://schemas.microsoft.com/office/powerpoint/2010/main" val="208521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37</a:t>
            </a:fld>
            <a:endParaRPr lang="en-US"/>
          </a:p>
        </p:txBody>
      </p:sp>
    </p:spTree>
    <p:extLst>
      <p:ext uri="{BB962C8B-B14F-4D97-AF65-F5344CB8AC3E}">
        <p14:creationId xmlns:p14="http://schemas.microsoft.com/office/powerpoint/2010/main" val="168042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39</a:t>
            </a:fld>
            <a:endParaRPr lang="en-US"/>
          </a:p>
        </p:txBody>
      </p:sp>
    </p:spTree>
    <p:extLst>
      <p:ext uri="{BB962C8B-B14F-4D97-AF65-F5344CB8AC3E}">
        <p14:creationId xmlns:p14="http://schemas.microsoft.com/office/powerpoint/2010/main" val="117192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40</a:t>
            </a:fld>
            <a:endParaRPr lang="en-US"/>
          </a:p>
        </p:txBody>
      </p:sp>
    </p:spTree>
    <p:extLst>
      <p:ext uri="{BB962C8B-B14F-4D97-AF65-F5344CB8AC3E}">
        <p14:creationId xmlns:p14="http://schemas.microsoft.com/office/powerpoint/2010/main" val="2996932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41</a:t>
            </a:fld>
            <a:endParaRPr lang="en-US"/>
          </a:p>
        </p:txBody>
      </p:sp>
    </p:spTree>
    <p:extLst>
      <p:ext uri="{BB962C8B-B14F-4D97-AF65-F5344CB8AC3E}">
        <p14:creationId xmlns:p14="http://schemas.microsoft.com/office/powerpoint/2010/main" val="256013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42</a:t>
            </a:fld>
            <a:endParaRPr lang="en-US"/>
          </a:p>
        </p:txBody>
      </p:sp>
    </p:spTree>
    <p:extLst>
      <p:ext uri="{BB962C8B-B14F-4D97-AF65-F5344CB8AC3E}">
        <p14:creationId xmlns:p14="http://schemas.microsoft.com/office/powerpoint/2010/main" val="177435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23</a:t>
            </a:fld>
            <a:endParaRPr lang="en-US"/>
          </a:p>
        </p:txBody>
      </p:sp>
    </p:spTree>
    <p:extLst>
      <p:ext uri="{BB962C8B-B14F-4D97-AF65-F5344CB8AC3E}">
        <p14:creationId xmlns:p14="http://schemas.microsoft.com/office/powerpoint/2010/main" val="393807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24</a:t>
            </a:fld>
            <a:endParaRPr lang="en-US"/>
          </a:p>
        </p:txBody>
      </p:sp>
    </p:spTree>
    <p:extLst>
      <p:ext uri="{BB962C8B-B14F-4D97-AF65-F5344CB8AC3E}">
        <p14:creationId xmlns:p14="http://schemas.microsoft.com/office/powerpoint/2010/main" val="272229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26</a:t>
            </a:fld>
            <a:endParaRPr lang="en-US"/>
          </a:p>
        </p:txBody>
      </p:sp>
    </p:spTree>
    <p:extLst>
      <p:ext uri="{BB962C8B-B14F-4D97-AF65-F5344CB8AC3E}">
        <p14:creationId xmlns:p14="http://schemas.microsoft.com/office/powerpoint/2010/main" val="386091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27</a:t>
            </a:fld>
            <a:endParaRPr lang="en-US"/>
          </a:p>
        </p:txBody>
      </p:sp>
    </p:spTree>
    <p:extLst>
      <p:ext uri="{BB962C8B-B14F-4D97-AF65-F5344CB8AC3E}">
        <p14:creationId xmlns:p14="http://schemas.microsoft.com/office/powerpoint/2010/main" val="321194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28</a:t>
            </a:fld>
            <a:endParaRPr lang="en-US"/>
          </a:p>
        </p:txBody>
      </p:sp>
    </p:spTree>
    <p:extLst>
      <p:ext uri="{BB962C8B-B14F-4D97-AF65-F5344CB8AC3E}">
        <p14:creationId xmlns:p14="http://schemas.microsoft.com/office/powerpoint/2010/main" val="96642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29</a:t>
            </a:fld>
            <a:endParaRPr lang="en-US"/>
          </a:p>
        </p:txBody>
      </p:sp>
    </p:spTree>
    <p:extLst>
      <p:ext uri="{BB962C8B-B14F-4D97-AF65-F5344CB8AC3E}">
        <p14:creationId xmlns:p14="http://schemas.microsoft.com/office/powerpoint/2010/main" val="90502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30</a:t>
            </a:fld>
            <a:endParaRPr lang="en-US"/>
          </a:p>
        </p:txBody>
      </p:sp>
    </p:spTree>
    <p:extLst>
      <p:ext uri="{BB962C8B-B14F-4D97-AF65-F5344CB8AC3E}">
        <p14:creationId xmlns:p14="http://schemas.microsoft.com/office/powerpoint/2010/main" val="398090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31</a:t>
            </a:fld>
            <a:endParaRPr lang="en-US"/>
          </a:p>
        </p:txBody>
      </p:sp>
    </p:spTree>
    <p:extLst>
      <p:ext uri="{BB962C8B-B14F-4D97-AF65-F5344CB8AC3E}">
        <p14:creationId xmlns:p14="http://schemas.microsoft.com/office/powerpoint/2010/main" val="35649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6"/>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8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2pPr marL="619100" marR="0" indent="-238115" algn="l" defTabSz="761970" rtl="0" eaLnBrk="1" fontAlgn="auto" latinLnBrk="0" hangingPunct="1">
              <a:lnSpc>
                <a:spcPct val="100000"/>
              </a:lnSpc>
              <a:spcBef>
                <a:spcPct val="20000"/>
              </a:spcBef>
              <a:spcAft>
                <a:spcPts val="0"/>
              </a:spcAft>
              <a:buClrTx/>
              <a:buSzTx/>
              <a:buFont typeface="Arial" pitchFamily="34" charset="0"/>
              <a:buChar char="–"/>
              <a:tabLst/>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marL="619100" marR="0" lvl="1" indent="-238115" algn="l" defTabSz="76197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Second </a:t>
            </a:r>
            <a:r>
              <a:rPr lang="en-US" dirty="0" err="1" smtClean="0"/>
              <a:t>levelClick</a:t>
            </a:r>
            <a:r>
              <a:rPr lang="en-US" dirty="0" smtClean="0"/>
              <a:t> to edit Master text styles</a:t>
            </a:r>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30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8"/>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35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00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2"/>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5" y="1279262"/>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5"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8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3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214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227543"/>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1" y="1195918"/>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23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53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07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6"/>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6"/>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59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14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5/18/2014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5/18/2014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5/18/2014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5/18/2014</a:t>
            </a:fld>
            <a:endParaRPr lang="en-US"/>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0"/>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A50B7953-687B-4F31-B2A9-51BD7089E450}" type="datetimeFigureOut">
              <a:rPr lang="en-US" smtClean="0">
                <a:solidFill>
                  <a:prstClr val="black">
                    <a:tint val="75000"/>
                  </a:prstClr>
                </a:solidFill>
              </a:rPr>
              <a:pPr/>
              <a:t>5/18/2014</a:t>
            </a:fld>
            <a:endParaRPr lang="en-US">
              <a:solidFill>
                <a:prstClr val="black">
                  <a:tint val="75000"/>
                </a:prstClr>
              </a:solidFill>
            </a:endParaRPr>
          </a:p>
        </p:txBody>
      </p:sp>
      <p:sp>
        <p:nvSpPr>
          <p:cNvPr id="5" name="Footer Placeholder 4"/>
          <p:cNvSpPr>
            <a:spLocks noGrp="1"/>
          </p:cNvSpPr>
          <p:nvPr>
            <p:ph type="ftr" sz="quarter" idx="3"/>
          </p:nvPr>
        </p:nvSpPr>
        <p:spPr>
          <a:xfrm>
            <a:off x="2603500" y="5296960"/>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461000" y="5296960"/>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4013D3-AFB4-4BB6-9232-F2413A9DC1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8850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000" y="1143001"/>
            <a:ext cx="7302500" cy="26570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本乎恩因着信</a:t>
            </a:r>
            <a:endPar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的福音</a:t>
            </a:r>
            <a:r>
              <a:rPr lang="en-US" altLang="zh-CN" sz="8333"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(7)</a:t>
            </a:r>
            <a:endParaRPr 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02848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6723" y="822639"/>
            <a:ext cx="75565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因著基督徒</a:t>
            </a:r>
            <a:r>
              <a:rPr lang="zh-TW" altLang="en-US" sz="5000" b="1" dirty="0">
                <a:solidFill>
                  <a:srgbClr val="7030A0"/>
                </a:solidFill>
                <a:latin typeface="微软雅黑" pitchFamily="34" charset="-122"/>
                <a:ea typeface="微软雅黑" pitchFamily="34" charset="-122"/>
              </a:rPr>
              <a:t>與基督聯合</a:t>
            </a:r>
            <a:r>
              <a:rPr lang="zh-TW" altLang="en-US" sz="3600" b="1" dirty="0">
                <a:solidFill>
                  <a:srgbClr val="FF0000"/>
                </a:solidFill>
                <a:latin typeface="微软雅黑" pitchFamily="34" charset="-122"/>
                <a:ea typeface="微软雅黑" pitchFamily="34" charset="-122"/>
              </a:rPr>
              <a:t>同為神的後嗣，神</a:t>
            </a:r>
            <a:r>
              <a:rPr lang="zh-TW" altLang="en-US" sz="9600" b="1" dirty="0">
                <a:solidFill>
                  <a:srgbClr val="7030A0"/>
                </a:solidFill>
                <a:latin typeface="微软雅黑" pitchFamily="34" charset="-122"/>
                <a:ea typeface="微软雅黑" pitchFamily="34" charset="-122"/>
              </a:rPr>
              <a:t>在基督里</a:t>
            </a:r>
            <a:r>
              <a:rPr lang="zh-TW" altLang="en-US" sz="3600" b="1" dirty="0">
                <a:solidFill>
                  <a:srgbClr val="FF0000"/>
                </a:solidFill>
                <a:latin typeface="微软雅黑" pitchFamily="34" charset="-122"/>
                <a:ea typeface="微软雅黑" pitchFamily="34" charset="-122"/>
              </a:rPr>
              <a:t>已經賜給他們一切恩典。</a:t>
            </a:r>
            <a:r>
              <a:rPr lang="en-US" altLang="zh-TW" sz="3600" b="1" dirty="0">
                <a:solidFill>
                  <a:srgbClr val="0000FF"/>
                </a:solidFill>
                <a:latin typeface="微软雅黑" pitchFamily="34" charset="-122"/>
                <a:ea typeface="微软雅黑" pitchFamily="34" charset="-122"/>
              </a:rPr>
              <a:t>Because Christians are </a:t>
            </a:r>
            <a:r>
              <a:rPr lang="en-US" altLang="zh-TW" sz="3600" b="1" dirty="0">
                <a:solidFill>
                  <a:srgbClr val="7030A0"/>
                </a:solidFill>
                <a:latin typeface="微软雅黑" pitchFamily="34" charset="-122"/>
                <a:ea typeface="微软雅黑" pitchFamily="34" charset="-122"/>
              </a:rPr>
              <a:t>joint-heirs with Christ</a:t>
            </a:r>
            <a:r>
              <a:rPr lang="en-US" altLang="zh-TW" sz="3600" b="1" dirty="0">
                <a:solidFill>
                  <a:srgbClr val="0000FF"/>
                </a:solidFill>
                <a:latin typeface="微软雅黑" pitchFamily="34" charset="-122"/>
                <a:ea typeface="微软雅黑" pitchFamily="34" charset="-122"/>
              </a:rPr>
              <a:t>, God has bestowed on them every spiritual blessing,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2918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11622"/>
            <a:ext cx="7683500" cy="3143030"/>
          </a:xfrm>
          <a:prstGeom prst="rect">
            <a:avLst/>
          </a:prstGeom>
        </p:spPr>
        <p:txBody>
          <a:bodyPr vert="horz" lIns="76200" tIns="38100" rIns="76200" bIns="38100" rtlCol="0">
            <a:noAutofit/>
          </a:bodyPr>
          <a:lstStyle/>
          <a:p>
            <a:r>
              <a:rPr lang="zh-CN" altLang="en-US" sz="3600" b="1" dirty="0">
                <a:solidFill>
                  <a:srgbClr val="FF0000"/>
                </a:solidFill>
                <a:latin typeface="微软雅黑" pitchFamily="34" charset="-122"/>
                <a:ea typeface="微软雅黑" pitchFamily="34" charset="-122"/>
              </a:rPr>
              <a:t>（就是屬靈的福氣，包括公義、祝福、圣洁、属神的性情、天父无条件的接纳、医治、智慧、能力等等）。</a:t>
            </a:r>
            <a:r>
              <a:rPr lang="en-US" altLang="zh-TW" sz="3600" b="1" dirty="0">
                <a:solidFill>
                  <a:srgbClr val="0000FF"/>
                </a:solidFill>
                <a:latin typeface="微软雅黑" pitchFamily="34" charset="-122"/>
                <a:ea typeface="微软雅黑" pitchFamily="34" charset="-122"/>
              </a:rPr>
              <a:t>(i.e., grace, including righteousness from God, all blessings, holiness, godly nature, unconditional love and acceptance of God, healing, wisdom, power, etc.)</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4</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259904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181100"/>
            <a:ext cx="6794500" cy="234923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如</a:t>
            </a:r>
            <a:r>
              <a:rPr lang="zh-CN" altLang="en-US" sz="7333" b="1" dirty="0" smtClean="0">
                <a:solidFill>
                  <a:srgbClr val="FF0000"/>
                </a:solidFill>
                <a:latin typeface="黑体" pitchFamily="49" charset="-122"/>
                <a:ea typeface="黑体" pitchFamily="49" charset="-122"/>
              </a:rPr>
              <a:t>何才能</a:t>
            </a:r>
            <a:endParaRPr lang="en-US" altLang="zh-CN" sz="7333" b="1" dirty="0" smtClean="0">
              <a:solidFill>
                <a:srgbClr val="FF0000"/>
              </a:solidFill>
              <a:latin typeface="黑体" pitchFamily="49" charset="-122"/>
              <a:ea typeface="黑体" pitchFamily="49" charset="-122"/>
            </a:endParaRPr>
          </a:p>
          <a:p>
            <a:pPr algn="ctr"/>
            <a:r>
              <a:rPr lang="zh-CN" altLang="en-US" sz="7333" b="1" dirty="0" smtClean="0">
                <a:solidFill>
                  <a:srgbClr val="FF0000"/>
                </a:solidFill>
                <a:latin typeface="黑体" pitchFamily="49" charset="-122"/>
                <a:ea typeface="黑体" pitchFamily="49" charset="-122"/>
              </a:rPr>
              <a:t>经历恩典？</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97824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11622"/>
            <a:ext cx="7683500" cy="4331878"/>
          </a:xfrm>
          <a:prstGeom prst="rect">
            <a:avLst/>
          </a:prstGeom>
        </p:spPr>
        <p:txBody>
          <a:bodyPr vert="horz" lIns="76200" tIns="38100" rIns="76200" bIns="38100" rtlCol="0">
            <a:noAutofit/>
          </a:bodyPr>
          <a:lstStyle/>
          <a:p>
            <a:r>
              <a:rPr lang="zh-TW" altLang="en-US" sz="3500" b="1" dirty="0">
                <a:solidFill>
                  <a:srgbClr val="FF0000"/>
                </a:solidFill>
                <a:latin typeface="微软雅黑" pitchFamily="34" charset="-122"/>
                <a:ea typeface="微软雅黑" pitchFamily="34" charset="-122"/>
              </a:rPr>
              <a:t>真信心是從神及耶穌基督而來，通過人領受聖靈的啟示從內心（而不只是頭腦）接受、明白神的話而獲得</a:t>
            </a:r>
            <a:r>
              <a:rPr lang="zh-TW" altLang="en-US" sz="3500" b="1" dirty="0" smtClean="0">
                <a:solidFill>
                  <a:srgbClr val="FF0000"/>
                </a:solidFill>
                <a:latin typeface="微软雅黑" pitchFamily="34" charset="-122"/>
                <a:ea typeface="微软雅黑" pitchFamily="34" charset="-122"/>
              </a:rPr>
              <a:t>。</a:t>
            </a:r>
            <a:r>
              <a:rPr lang="en-US" altLang="zh-TW" sz="3500" b="1" dirty="0" smtClean="0">
                <a:solidFill>
                  <a:srgbClr val="0000FF"/>
                </a:solidFill>
                <a:latin typeface="Arial" panose="020B0604020202020204" pitchFamily="34" charset="0"/>
                <a:ea typeface="微软雅黑" pitchFamily="34" charset="-122"/>
                <a:cs typeface="Arial" panose="020B0604020202020204" pitchFamily="34" charset="0"/>
              </a:rPr>
              <a:t>True </a:t>
            </a:r>
            <a:r>
              <a:rPr lang="en-US" altLang="zh-TW" sz="3500" b="1" dirty="0">
                <a:solidFill>
                  <a:srgbClr val="0000FF"/>
                </a:solidFill>
                <a:latin typeface="Arial" panose="020B0604020202020204" pitchFamily="34" charset="0"/>
                <a:ea typeface="微软雅黑" pitchFamily="34" charset="-122"/>
                <a:cs typeface="Arial" panose="020B0604020202020204" pitchFamily="34" charset="0"/>
              </a:rPr>
              <a:t>faith comes from God and Jesus Christ and is received by the human heart (not by the head intellectually) when a person receives revelation of the Word of God by the Holy Spirit. </a:t>
            </a:r>
            <a:endParaRPr lang="en-US" altLang="zh-CN" sz="35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5</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40070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11622"/>
            <a:ext cx="7683500" cy="4331878"/>
          </a:xfrm>
          <a:prstGeom prst="rect">
            <a:avLst/>
          </a:prstGeom>
        </p:spPr>
        <p:txBody>
          <a:bodyPr vert="horz" lIns="76200" tIns="38100" rIns="76200" bIns="38100" rtlCol="0">
            <a:noAutofit/>
          </a:bodyPr>
          <a:lstStyle/>
          <a:p>
            <a:r>
              <a:rPr lang="zh-TW" altLang="en-US" sz="3500" b="1" dirty="0">
                <a:solidFill>
                  <a:srgbClr val="FF0000"/>
                </a:solidFill>
                <a:latin typeface="微软雅黑" pitchFamily="34" charset="-122"/>
                <a:ea typeface="微软雅黑" pitchFamily="34" charset="-122"/>
              </a:rPr>
              <a:t>真信心不是人意志力的產物，而是聖靈在人心超自然的工作</a:t>
            </a:r>
            <a:r>
              <a:rPr lang="zh-TW" altLang="en-US" sz="3500" b="1" dirty="0" smtClean="0">
                <a:solidFill>
                  <a:srgbClr val="FF0000"/>
                </a:solidFill>
                <a:latin typeface="微软雅黑" pitchFamily="34" charset="-122"/>
                <a:ea typeface="微软雅黑" pitchFamily="34" charset="-122"/>
              </a:rPr>
              <a:t>。</a:t>
            </a:r>
            <a:r>
              <a:rPr lang="en-US" altLang="zh-TW" sz="3500" b="1" dirty="0">
                <a:solidFill>
                  <a:srgbClr val="0000FF"/>
                </a:solidFill>
                <a:latin typeface="Arial" panose="020B0604020202020204" pitchFamily="34" charset="0"/>
                <a:ea typeface="微软雅黑" pitchFamily="34" charset="-122"/>
                <a:cs typeface="Arial" panose="020B0604020202020204" pitchFamily="34" charset="0"/>
              </a:rPr>
              <a:t>True faith is not a product of human will power but supernatural work of the Holy Spirit in the human heart.</a:t>
            </a:r>
            <a:endParaRPr lang="en-US" altLang="zh-CN" sz="35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5</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6" name="Picture 3"/>
          <p:cNvPicPr>
            <a:picLocks noChangeAspect="1" noChangeArrowheads="1"/>
          </p:cNvPicPr>
          <p:nvPr/>
        </p:nvPicPr>
        <p:blipFill>
          <a:blip r:embed="rId2" cstate="print"/>
          <a:srcRect/>
          <a:stretch>
            <a:fillRect/>
          </a:stretch>
        </p:blipFill>
        <p:spPr bwMode="auto">
          <a:xfrm>
            <a:off x="762000" y="3543300"/>
            <a:ext cx="2063329" cy="2063329"/>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800600" y="3543300"/>
            <a:ext cx="2056979" cy="2056979"/>
          </a:xfrm>
          <a:prstGeom prst="rect">
            <a:avLst/>
          </a:prstGeom>
          <a:noFill/>
          <a:ln w="9525">
            <a:noFill/>
            <a:miter lim="800000"/>
            <a:headEnd/>
            <a:tailEnd/>
          </a:ln>
        </p:spPr>
      </p:pic>
    </p:spTree>
    <p:extLst>
      <p:ext uri="{BB962C8B-B14F-4D97-AF65-F5344CB8AC3E}">
        <p14:creationId xmlns:p14="http://schemas.microsoft.com/office/powerpoint/2010/main" val="3487359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028700"/>
            <a:ext cx="6794500" cy="234923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神与</a:t>
            </a:r>
            <a:r>
              <a:rPr lang="zh-CN" altLang="en-US" sz="7333" b="1" dirty="0" smtClean="0">
                <a:solidFill>
                  <a:srgbClr val="FF0000"/>
                </a:solidFill>
                <a:latin typeface="黑体" pitchFamily="49" charset="-122"/>
                <a:ea typeface="黑体" pitchFamily="49" charset="-122"/>
              </a:rPr>
              <a:t>人打交道的基本规则</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01828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00" y="811622"/>
            <a:ext cx="7683500" cy="4331878"/>
          </a:xfrm>
          <a:prstGeom prst="rect">
            <a:avLst/>
          </a:prstGeom>
        </p:spPr>
        <p:txBody>
          <a:bodyPr vert="horz" lIns="76200" tIns="38100" rIns="76200" bIns="38100" rtlCol="0">
            <a:noAutofit/>
          </a:bodyPr>
          <a:lstStyle/>
          <a:p>
            <a:r>
              <a:rPr lang="zh-TW" altLang="en-US" sz="3500" b="1" dirty="0">
                <a:solidFill>
                  <a:srgbClr val="FF0000"/>
                </a:solidFill>
                <a:latin typeface="微软雅黑" pitchFamily="34" charset="-122"/>
                <a:ea typeface="微软雅黑" pitchFamily="34" charset="-122"/>
              </a:rPr>
              <a:t>神與人的關係</a:t>
            </a:r>
            <a:r>
              <a:rPr lang="zh-TW" altLang="en-US" sz="3500" b="1" dirty="0">
                <a:solidFill>
                  <a:srgbClr val="7030A0"/>
                </a:solidFill>
                <a:latin typeface="微软雅黑" pitchFamily="34" charset="-122"/>
                <a:ea typeface="微软雅黑" pitchFamily="34" charset="-122"/>
              </a:rPr>
              <a:t>只通過耶穌基督</a:t>
            </a:r>
            <a:r>
              <a:rPr lang="zh-TW" altLang="en-US" sz="3500" b="1" dirty="0">
                <a:solidFill>
                  <a:srgbClr val="FF0000"/>
                </a:solidFill>
                <a:latin typeface="微软雅黑" pitchFamily="34" charset="-122"/>
                <a:ea typeface="微软雅黑" pitchFamily="34" charset="-122"/>
              </a:rPr>
              <a:t>，基於基督的信心及基督徒所領受的（從神和基督而來的）信心，而不是他們的行為</a:t>
            </a:r>
            <a:r>
              <a:rPr lang="zh-TW" altLang="en-US" sz="3500" b="1" dirty="0" smtClean="0">
                <a:solidFill>
                  <a:srgbClr val="FF0000"/>
                </a:solidFill>
                <a:latin typeface="微软雅黑" pitchFamily="34" charset="-122"/>
                <a:ea typeface="微软雅黑" pitchFamily="34" charset="-122"/>
              </a:rPr>
              <a:t>。</a:t>
            </a:r>
            <a:r>
              <a:rPr lang="en-US" altLang="zh-TW" sz="3500" b="1" dirty="0">
                <a:solidFill>
                  <a:srgbClr val="0000FF"/>
                </a:solidFill>
                <a:latin typeface="Arial" panose="020B0604020202020204" pitchFamily="34" charset="0"/>
                <a:ea typeface="微软雅黑" pitchFamily="34" charset="-122"/>
                <a:cs typeface="Arial" panose="020B0604020202020204" pitchFamily="34" charset="0"/>
              </a:rPr>
              <a:t>God establishes relationship to and interacts with man through Jesus Christ, according to the faith of Christ and the faith of Christians that is received from God and Christ, not according to their </a:t>
            </a:r>
            <a:r>
              <a:rPr lang="en-US" altLang="zh-TW" sz="3500" b="1" dirty="0" smtClean="0">
                <a:solidFill>
                  <a:srgbClr val="0000FF"/>
                </a:solidFill>
                <a:latin typeface="Arial" panose="020B0604020202020204" pitchFamily="34" charset="0"/>
                <a:ea typeface="微软雅黑" pitchFamily="34" charset="-122"/>
                <a:cs typeface="Arial" panose="020B0604020202020204" pitchFamily="34" charset="0"/>
              </a:rPr>
              <a:t>works. </a:t>
            </a:r>
            <a:endParaRPr lang="en-US" altLang="zh-CN" sz="35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6</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767248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00" y="811622"/>
            <a:ext cx="7683500" cy="4331878"/>
          </a:xfrm>
          <a:prstGeom prst="rect">
            <a:avLst/>
          </a:prstGeom>
        </p:spPr>
        <p:txBody>
          <a:bodyPr vert="horz" lIns="76200" tIns="38100" rIns="76200" bIns="38100" rtlCol="0">
            <a:noAutofit/>
          </a:bodyPr>
          <a:lstStyle/>
          <a:p>
            <a:r>
              <a:rPr lang="zh-TW" altLang="en-US" sz="3500" b="1" dirty="0">
                <a:solidFill>
                  <a:srgbClr val="FF0000"/>
                </a:solidFill>
                <a:latin typeface="微软雅黑" pitchFamily="34" charset="-122"/>
                <a:ea typeface="微软雅黑" pitchFamily="34" charset="-122"/>
              </a:rPr>
              <a:t>真信心必然帶來基督徒行為上的好果子。如上所述，這些果子是信心自然的結果，不是出於人的努力</a:t>
            </a:r>
            <a:r>
              <a:rPr lang="zh-TW" altLang="en-US" sz="3500" b="1" dirty="0" smtClean="0">
                <a:solidFill>
                  <a:srgbClr val="FF0000"/>
                </a:solidFill>
                <a:latin typeface="微软雅黑" pitchFamily="34" charset="-122"/>
                <a:ea typeface="微软雅黑" pitchFamily="34" charset="-122"/>
              </a:rPr>
              <a:t>。</a:t>
            </a:r>
            <a:r>
              <a:rPr lang="en-US" altLang="zh-TW" sz="3500" b="1" dirty="0">
                <a:solidFill>
                  <a:srgbClr val="0000FF"/>
                </a:solidFill>
                <a:latin typeface="Arial" panose="020B0604020202020204" pitchFamily="34" charset="0"/>
                <a:ea typeface="微软雅黑" pitchFamily="34" charset="-122"/>
                <a:cs typeface="Arial" panose="020B0604020202020204" pitchFamily="34" charset="0"/>
              </a:rPr>
              <a:t>True faith, however, brings good fruit to a Christian’s life naturally. As mentioned above, godly good fruit cannot be produced by human effort.</a:t>
            </a:r>
            <a:endParaRPr lang="en-US" altLang="zh-CN" sz="35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6</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518382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73100" y="165288"/>
            <a:ext cx="6794500" cy="1938992"/>
          </a:xfrm>
          <a:prstGeom prst="rect">
            <a:avLst/>
          </a:prstGeom>
          <a:noFill/>
        </p:spPr>
        <p:txBody>
          <a:bodyPr wrap="square" rtlCol="0">
            <a:spAutoFit/>
          </a:bodyPr>
          <a:lstStyle/>
          <a:p>
            <a:pPr algn="ctr"/>
            <a:r>
              <a:rPr lang="zh-CN" altLang="en-US" sz="6000" b="1" dirty="0" smtClean="0">
                <a:solidFill>
                  <a:srgbClr val="00B050"/>
                </a:solidFill>
                <a:latin typeface="微软雅黑" panose="020B0503020204020204" pitchFamily="34" charset="-122"/>
                <a:ea typeface="微软雅黑" panose="020B0503020204020204" pitchFamily="34" charset="-122"/>
              </a:rPr>
              <a:t>如何在恩典里长进？</a:t>
            </a:r>
            <a:endParaRPr lang="en-US" altLang="zh-CN" sz="6000" b="1" dirty="0" smtClean="0">
              <a:solidFill>
                <a:srgbClr val="00B050"/>
              </a:solidFill>
              <a:latin typeface="微软雅黑" panose="020B0503020204020204" pitchFamily="34" charset="-122"/>
              <a:ea typeface="微软雅黑" panose="020B0503020204020204" pitchFamily="34" charset="-122"/>
            </a:endParaRPr>
          </a:p>
          <a:p>
            <a:pPr algn="ctr"/>
            <a:endParaRPr lang="en-US" sz="6000" b="1" dirty="0">
              <a:solidFill>
                <a:srgbClr val="FF0000"/>
              </a:solidFill>
              <a:latin typeface="微软雅黑" panose="020B0503020204020204" pitchFamily="34" charset="-122"/>
              <a:ea typeface="微软雅黑" panose="020B0503020204020204" pitchFamily="34" charset="-122"/>
            </a:endParaRPr>
          </a:p>
        </p:txBody>
      </p:sp>
      <p:sp>
        <p:nvSpPr>
          <p:cNvPr id="3" name="Rectangle 2"/>
          <p:cNvSpPr/>
          <p:nvPr/>
        </p:nvSpPr>
        <p:spPr>
          <a:xfrm>
            <a:off x="76200" y="1215092"/>
            <a:ext cx="7391400" cy="1938992"/>
          </a:xfrm>
          <a:prstGeom prst="rect">
            <a:avLst/>
          </a:prstGeom>
        </p:spPr>
        <p:txBody>
          <a:bodyPr wrap="square">
            <a:spAutoFit/>
          </a:bodyPr>
          <a:lstStyle/>
          <a:p>
            <a:r>
              <a:rPr lang="en-US" sz="3000" b="1" dirty="0" err="1">
                <a:solidFill>
                  <a:srgbClr val="FF0000"/>
                </a:solidFill>
                <a:latin typeface="微软雅黑" panose="020B0503020204020204" pitchFamily="34" charset="-122"/>
                <a:ea typeface="微软雅黑" panose="020B0503020204020204" pitchFamily="34" charset="-122"/>
              </a:rPr>
              <a:t>彼后</a:t>
            </a:r>
            <a:r>
              <a:rPr lang="en-US" sz="3000" b="1" dirty="0">
                <a:solidFill>
                  <a:srgbClr val="FF0000"/>
                </a:solidFill>
                <a:latin typeface="微软雅黑" panose="020B0503020204020204" pitchFamily="34" charset="-122"/>
                <a:ea typeface="微软雅黑" panose="020B0503020204020204" pitchFamily="34" charset="-122"/>
              </a:rPr>
              <a:t> </a:t>
            </a:r>
            <a:r>
              <a:rPr lang="en-US" sz="3000" b="1" dirty="0" smtClean="0">
                <a:solidFill>
                  <a:srgbClr val="FF0000"/>
                </a:solidFill>
                <a:latin typeface="微软雅黑" panose="020B0503020204020204" pitchFamily="34" charset="-122"/>
                <a:ea typeface="微软雅黑" panose="020B0503020204020204" pitchFamily="34" charset="-122"/>
              </a:rPr>
              <a:t>3:18 </a:t>
            </a:r>
            <a:r>
              <a:rPr lang="en-US" sz="3000" b="1" dirty="0" err="1" smtClean="0">
                <a:solidFill>
                  <a:srgbClr val="FF0000"/>
                </a:solidFill>
                <a:latin typeface="微软雅黑" panose="020B0503020204020204" pitchFamily="34" charset="-122"/>
                <a:ea typeface="微软雅黑" panose="020B0503020204020204" pitchFamily="34" charset="-122"/>
              </a:rPr>
              <a:t>你们却要在我们主</a:t>
            </a:r>
            <a:r>
              <a:rPr lang="en-US" sz="3000" b="1" dirty="0" smtClean="0">
                <a:solidFill>
                  <a:srgbClr val="FF0000"/>
                </a:solidFill>
                <a:latin typeface="微软雅黑" panose="020B0503020204020204" pitchFamily="34" charset="-122"/>
                <a:ea typeface="微软雅黑" panose="020B0503020204020204" pitchFamily="34" charset="-122"/>
              </a:rPr>
              <a:t>--</a:t>
            </a:r>
            <a:r>
              <a:rPr lang="en-US" sz="3000" b="1" dirty="0" err="1" smtClean="0">
                <a:solidFill>
                  <a:srgbClr val="FF0000"/>
                </a:solidFill>
                <a:latin typeface="微软雅黑" panose="020B0503020204020204" pitchFamily="34" charset="-122"/>
                <a:ea typeface="微软雅黑" panose="020B0503020204020204" pitchFamily="34" charset="-122"/>
              </a:rPr>
              <a:t>救主耶稣基督的恩典和知识上有长进</a:t>
            </a:r>
            <a:r>
              <a:rPr lang="en-US" sz="3000" b="1" dirty="0" smtClean="0">
                <a:solidFill>
                  <a:srgbClr val="FF0000"/>
                </a:solidFill>
                <a:latin typeface="微软雅黑" panose="020B0503020204020204" pitchFamily="34" charset="-122"/>
                <a:ea typeface="微软雅黑" panose="020B0503020204020204" pitchFamily="34" charset="-122"/>
              </a:rPr>
              <a:t>。</a:t>
            </a:r>
            <a:r>
              <a:rPr lang="en-US" sz="3000" b="1" dirty="0">
                <a:solidFill>
                  <a:srgbClr val="FF0000"/>
                </a:solidFill>
                <a:latin typeface="微软雅黑" panose="020B0503020204020204" pitchFamily="34" charset="-122"/>
                <a:ea typeface="微软雅黑" panose="020B0503020204020204" pitchFamily="34" charset="-122"/>
              </a:rPr>
              <a:t> </a:t>
            </a:r>
            <a:r>
              <a:rPr lang="en-US" sz="3000" b="1" dirty="0" smtClean="0">
                <a:solidFill>
                  <a:srgbClr val="0000FF"/>
                </a:solidFill>
                <a:latin typeface="微软雅黑" panose="020B0503020204020204" pitchFamily="34" charset="-122"/>
                <a:ea typeface="微软雅黑" panose="020B0503020204020204" pitchFamily="34" charset="-122"/>
              </a:rPr>
              <a:t>2</a:t>
            </a:r>
            <a:r>
              <a:rPr lang="en-US" altLang="zh-CN" sz="3000" b="1" dirty="0" smtClean="0">
                <a:solidFill>
                  <a:srgbClr val="0000FF"/>
                </a:solidFill>
                <a:latin typeface="微软雅黑" panose="020B0503020204020204" pitchFamily="34" charset="-122"/>
                <a:ea typeface="微软雅黑" panose="020B0503020204020204" pitchFamily="34" charset="-122"/>
              </a:rPr>
              <a:t>Pt </a:t>
            </a:r>
            <a:r>
              <a:rPr lang="en-US" sz="3000" b="1" dirty="0" smtClean="0">
                <a:solidFill>
                  <a:srgbClr val="0000FF"/>
                </a:solidFill>
                <a:latin typeface="微软雅黑" panose="020B0503020204020204" pitchFamily="34" charset="-122"/>
                <a:ea typeface="微软雅黑" panose="020B0503020204020204" pitchFamily="34" charset="-122"/>
              </a:rPr>
              <a:t>3:18 But </a:t>
            </a:r>
            <a:r>
              <a:rPr lang="en-US" sz="3000" b="1" dirty="0">
                <a:solidFill>
                  <a:srgbClr val="0000FF"/>
                </a:solidFill>
                <a:latin typeface="微软雅黑" panose="020B0503020204020204" pitchFamily="34" charset="-122"/>
                <a:ea typeface="微软雅黑" panose="020B0503020204020204" pitchFamily="34" charset="-122"/>
              </a:rPr>
              <a:t>grow in grace, and </a:t>
            </a:r>
            <a:r>
              <a:rPr lang="en-US" sz="3000" b="1" i="1" dirty="0">
                <a:solidFill>
                  <a:srgbClr val="0000FF"/>
                </a:solidFill>
                <a:latin typeface="微软雅黑" panose="020B0503020204020204" pitchFamily="34" charset="-122"/>
                <a:ea typeface="微软雅黑" panose="020B0503020204020204" pitchFamily="34" charset="-122"/>
              </a:rPr>
              <a:t>in</a:t>
            </a:r>
            <a:r>
              <a:rPr lang="en-US" sz="3000" b="1" dirty="0">
                <a:solidFill>
                  <a:srgbClr val="0000FF"/>
                </a:solidFill>
                <a:latin typeface="微软雅黑" panose="020B0503020204020204" pitchFamily="34" charset="-122"/>
                <a:ea typeface="微软雅黑" panose="020B0503020204020204" pitchFamily="34" charset="-122"/>
              </a:rPr>
              <a:t> the knowledge of our Lord and </a:t>
            </a:r>
            <a:r>
              <a:rPr lang="en-US" sz="3000" b="1" dirty="0" err="1">
                <a:solidFill>
                  <a:srgbClr val="0000FF"/>
                </a:solidFill>
                <a:latin typeface="微软雅黑" panose="020B0503020204020204" pitchFamily="34" charset="-122"/>
                <a:ea typeface="微软雅黑" panose="020B0503020204020204" pitchFamily="34" charset="-122"/>
              </a:rPr>
              <a:t>Saviour</a:t>
            </a:r>
            <a:r>
              <a:rPr lang="en-US" sz="3000" b="1" dirty="0">
                <a:solidFill>
                  <a:srgbClr val="0000FF"/>
                </a:solidFill>
                <a:latin typeface="微软雅黑" panose="020B0503020204020204" pitchFamily="34" charset="-122"/>
                <a:ea typeface="微软雅黑" panose="020B0503020204020204" pitchFamily="34" charset="-122"/>
              </a:rPr>
              <a:t> Jesus Christ.</a:t>
            </a:r>
          </a:p>
        </p:txBody>
      </p:sp>
      <p:pic>
        <p:nvPicPr>
          <p:cNvPr id="4" name="Picture 3"/>
          <p:cNvPicPr>
            <a:picLocks noChangeAspect="1" noChangeArrowheads="1"/>
          </p:cNvPicPr>
          <p:nvPr/>
        </p:nvPicPr>
        <p:blipFill>
          <a:blip r:embed="rId2" cstate="print"/>
          <a:srcRect/>
          <a:stretch>
            <a:fillRect/>
          </a:stretch>
        </p:blipFill>
        <p:spPr bwMode="auto">
          <a:xfrm>
            <a:off x="762000" y="3314700"/>
            <a:ext cx="2063329" cy="206332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00600" y="3314700"/>
            <a:ext cx="2056979" cy="2056979"/>
          </a:xfrm>
          <a:prstGeom prst="rect">
            <a:avLst/>
          </a:prstGeom>
          <a:noFill/>
          <a:ln w="9525">
            <a:noFill/>
            <a:miter lim="800000"/>
            <a:headEnd/>
            <a:tailEnd/>
          </a:ln>
        </p:spPr>
      </p:pic>
    </p:spTree>
    <p:extLst>
      <p:ext uri="{BB962C8B-B14F-4D97-AF65-F5344CB8AC3E}">
        <p14:creationId xmlns:p14="http://schemas.microsoft.com/office/powerpoint/2010/main" val="2486298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00" y="811622"/>
            <a:ext cx="7683500" cy="4331878"/>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對於重生的基督徒，生命的成長是通過聖靈啟示神的話</a:t>
            </a:r>
            <a:r>
              <a:rPr lang="zh-TW" altLang="en-US" sz="3800" b="1" dirty="0" smtClean="0">
                <a:solidFill>
                  <a:srgbClr val="FF0000"/>
                </a:solidFill>
                <a:latin typeface="微软雅黑" pitchFamily="34" charset="-122"/>
                <a:ea typeface="微软雅黑" pitchFamily="34" charset="-122"/>
              </a:rPr>
              <a:t>，</a:t>
            </a:r>
            <a:r>
              <a:rPr lang="en-US" altLang="zh-TW" sz="3800" b="1" dirty="0" smtClean="0">
                <a:solidFill>
                  <a:srgbClr val="0000FF"/>
                </a:solidFill>
                <a:latin typeface="Arial" panose="020B0604020202020204" pitchFamily="34" charset="0"/>
                <a:ea typeface="微软雅黑" pitchFamily="34" charset="-122"/>
                <a:cs typeface="Arial" panose="020B0604020202020204" pitchFamily="34" charset="0"/>
              </a:rPr>
              <a:t>The </a:t>
            </a:r>
            <a:r>
              <a:rPr lang="en-US" altLang="zh-TW" sz="3800" b="1" dirty="0">
                <a:solidFill>
                  <a:srgbClr val="0000FF"/>
                </a:solidFill>
                <a:latin typeface="Arial" panose="020B0604020202020204" pitchFamily="34" charset="0"/>
                <a:ea typeface="微软雅黑" pitchFamily="34" charset="-122"/>
                <a:cs typeface="Arial" panose="020B0604020202020204" pitchFamily="34" charset="0"/>
              </a:rPr>
              <a:t>growth of a born-again Christian happens through the revelation of God’s Word by the Holy Spirit in the heart. </a:t>
            </a:r>
            <a:endParaRPr lang="en-US" altLang="zh-CN" sz="38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7853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3500"/>
            <a:ext cx="7620000" cy="5863057"/>
          </a:xfrm>
          <a:prstGeom prst="rect">
            <a:avLst/>
          </a:prstGeom>
          <a:noFill/>
          <a:ln w="9525">
            <a:noFill/>
            <a:miter lim="800000"/>
            <a:headEnd/>
            <a:tailEnd/>
          </a:ln>
        </p:spPr>
      </p:pic>
    </p:spTree>
    <p:extLst>
      <p:ext uri="{BB962C8B-B14F-4D97-AF65-F5344CB8AC3E}">
        <p14:creationId xmlns:p14="http://schemas.microsoft.com/office/powerpoint/2010/main" val="331683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00" y="811622"/>
            <a:ext cx="7683500" cy="4331878"/>
          </a:xfrm>
          <a:prstGeom prst="rect">
            <a:avLst/>
          </a:prstGeom>
        </p:spPr>
        <p:txBody>
          <a:bodyPr vert="horz" lIns="76200" tIns="38100" rIns="76200" bIns="38100" rtlCol="0">
            <a:noAutofit/>
          </a:bodyPr>
          <a:lstStyle/>
          <a:p>
            <a:r>
              <a:rPr lang="zh-TW" altLang="en-US" sz="3800" b="1" dirty="0" smtClean="0">
                <a:solidFill>
                  <a:srgbClr val="FF0000"/>
                </a:solidFill>
                <a:latin typeface="微软雅黑" pitchFamily="34" charset="-122"/>
                <a:ea typeface="微软雅黑" pitchFamily="34" charset="-122"/>
              </a:rPr>
              <a:t>憑</a:t>
            </a:r>
            <a:r>
              <a:rPr lang="zh-TW" altLang="en-US" sz="3800" b="1" dirty="0">
                <a:solidFill>
                  <a:srgbClr val="FF0000"/>
                </a:solidFill>
                <a:latin typeface="微软雅黑" pitchFamily="34" charset="-122"/>
                <a:ea typeface="微软雅黑" pitchFamily="34" charset="-122"/>
              </a:rPr>
              <a:t>著隨之而來的信心，靠著聖靈的大能、活出重生時已經領受的基督完全的生命</a:t>
            </a:r>
            <a:r>
              <a:rPr lang="zh-TW" altLang="en-US" sz="3800" b="1" dirty="0" smtClean="0">
                <a:solidFill>
                  <a:srgbClr val="FF0000"/>
                </a:solidFill>
                <a:latin typeface="微软雅黑" pitchFamily="34" charset="-122"/>
                <a:ea typeface="微软雅黑" pitchFamily="34" charset="-122"/>
              </a:rPr>
              <a:t>，</a:t>
            </a:r>
            <a:r>
              <a:rPr lang="en-US" altLang="zh-TW" sz="3800" b="1" dirty="0" smtClean="0">
                <a:solidFill>
                  <a:srgbClr val="0000FF"/>
                </a:solidFill>
                <a:latin typeface="Arial" panose="020B0604020202020204" pitchFamily="34" charset="0"/>
                <a:ea typeface="微软雅黑" pitchFamily="34" charset="-122"/>
                <a:cs typeface="Arial" panose="020B0604020202020204" pitchFamily="34" charset="0"/>
              </a:rPr>
              <a:t>The </a:t>
            </a:r>
            <a:r>
              <a:rPr lang="en-US" altLang="zh-TW" sz="3800" b="1" dirty="0">
                <a:solidFill>
                  <a:srgbClr val="0000FF"/>
                </a:solidFill>
                <a:latin typeface="Arial" panose="020B0604020202020204" pitchFamily="34" charset="0"/>
                <a:ea typeface="微软雅黑" pitchFamily="34" charset="-122"/>
                <a:cs typeface="Arial" panose="020B0604020202020204" pitchFamily="34" charset="0"/>
              </a:rPr>
              <a:t>faith produced by the revealed Word of God will enable him/her by the power of the Holy Spirit to live out the perfect life of Christ that he/she received at spiritual rebirth. </a:t>
            </a:r>
            <a:endParaRPr lang="en-US" altLang="zh-CN" sz="38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68294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700" y="811622"/>
            <a:ext cx="7683500" cy="4331878"/>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不是用行為去討上帝的喜悅，更不是讓基督徒來修正一個有罪的生命而逐漸變成義人</a:t>
            </a:r>
            <a:r>
              <a:rPr lang="zh-TW" altLang="en-US" sz="3800" b="1" dirty="0" smtClean="0">
                <a:solidFill>
                  <a:srgbClr val="FF0000"/>
                </a:solidFill>
                <a:latin typeface="微软雅黑" pitchFamily="34" charset="-122"/>
                <a:ea typeface="微软雅黑" pitchFamily="34" charset="-122"/>
              </a:rPr>
              <a:t>。</a:t>
            </a:r>
            <a:r>
              <a:rPr lang="en-US" altLang="zh-TW" sz="3800" b="1" dirty="0">
                <a:solidFill>
                  <a:srgbClr val="0000FF"/>
                </a:solidFill>
                <a:latin typeface="Arial" panose="020B0604020202020204" pitchFamily="34" charset="0"/>
                <a:ea typeface="微软雅黑" pitchFamily="34" charset="-122"/>
                <a:cs typeface="Arial" panose="020B0604020202020204" pitchFamily="34" charset="0"/>
              </a:rPr>
              <a:t>The Christian life is not about pleasing God through works or actions. It is absolutely NOT about gradually changing a sinful Christian to make the person more righteous.</a:t>
            </a:r>
            <a:endParaRPr lang="en-US" altLang="zh-CN" sz="3800" b="1" dirty="0">
              <a:solidFill>
                <a:srgbClr val="0000FF"/>
              </a:solidFill>
              <a:latin typeface="Arial" panose="020B0604020202020204" pitchFamily="34" charset="0"/>
              <a:ea typeface="微软雅黑" pitchFamily="34" charset="-122"/>
              <a:cs typeface="Arial" panose="020B0604020202020204" pitchFamily="34" charset="0"/>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000094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74650" y="136713"/>
            <a:ext cx="7099300" cy="1015663"/>
          </a:xfrm>
          <a:prstGeom prst="rect">
            <a:avLst/>
          </a:prstGeom>
          <a:noFill/>
        </p:spPr>
        <p:txBody>
          <a:bodyPr wrap="square" rtlCol="0">
            <a:spAutoFit/>
          </a:bodyPr>
          <a:lstStyle/>
          <a:p>
            <a:pPr algn="ctr"/>
            <a:r>
              <a:rPr lang="zh-CN" altLang="en-US" sz="6000" b="1" dirty="0" smtClean="0">
                <a:solidFill>
                  <a:srgbClr val="00B050"/>
                </a:solidFill>
                <a:latin typeface="微软雅黑" panose="020B0503020204020204" pitchFamily="34" charset="-122"/>
                <a:ea typeface="微软雅黑" panose="020B0503020204020204" pitchFamily="34" charset="-122"/>
              </a:rPr>
              <a:t>委身 </a:t>
            </a:r>
            <a:r>
              <a:rPr lang="en-US" altLang="zh-CN" sz="6000" b="1" dirty="0" smtClean="0">
                <a:solidFill>
                  <a:srgbClr val="00B050"/>
                </a:solidFill>
                <a:latin typeface="微软雅黑" panose="020B0503020204020204" pitchFamily="34" charset="-122"/>
                <a:ea typeface="微软雅黑" panose="020B0503020204020204" pitchFamily="34" charset="-122"/>
              </a:rPr>
              <a:t>commitment</a:t>
            </a:r>
            <a:endParaRPr lang="en-US" sz="6000" b="1" dirty="0">
              <a:solidFill>
                <a:srgbClr val="00B050"/>
              </a:solidFill>
              <a:latin typeface="微软雅黑" panose="020B0503020204020204" pitchFamily="34" charset="-122"/>
              <a:ea typeface="微软雅黑" panose="020B0503020204020204" pitchFamily="34" charset="-122"/>
            </a:endParaRPr>
          </a:p>
        </p:txBody>
      </p:sp>
      <p:sp>
        <p:nvSpPr>
          <p:cNvPr id="3" name="Rectangle 2"/>
          <p:cNvSpPr/>
          <p:nvPr/>
        </p:nvSpPr>
        <p:spPr>
          <a:xfrm>
            <a:off x="203812" y="1152376"/>
            <a:ext cx="7391400" cy="2123658"/>
          </a:xfrm>
          <a:prstGeom prst="rect">
            <a:avLst/>
          </a:prstGeom>
        </p:spPr>
        <p:txBody>
          <a:bodyPr wrap="square">
            <a:spAutoFit/>
          </a:bodyPr>
          <a:lstStyle/>
          <a:p>
            <a:r>
              <a:rPr lang="zh-CN" altLang="en-US" sz="3300" b="1" dirty="0">
                <a:solidFill>
                  <a:srgbClr val="FF0000"/>
                </a:solidFill>
                <a:latin typeface="微软雅黑" panose="020B0503020204020204" pitchFamily="34" charset="-122"/>
                <a:ea typeface="微软雅黑" panose="020B0503020204020204" pitchFamily="34" charset="-122"/>
              </a:rPr>
              <a:t>箴 </a:t>
            </a:r>
            <a:r>
              <a:rPr lang="en-US" altLang="zh-CN" sz="3300" b="1" dirty="0" smtClean="0">
                <a:solidFill>
                  <a:srgbClr val="FF0000"/>
                </a:solidFill>
                <a:latin typeface="微软雅黑" panose="020B0503020204020204" pitchFamily="34" charset="-122"/>
                <a:ea typeface="微软雅黑" panose="020B0503020204020204" pitchFamily="34" charset="-122"/>
              </a:rPr>
              <a:t>23:26 </a:t>
            </a:r>
            <a:r>
              <a:rPr lang="zh-CN" altLang="en-US" sz="3300" b="1" dirty="0" smtClean="0">
                <a:solidFill>
                  <a:srgbClr val="FF0000"/>
                </a:solidFill>
                <a:latin typeface="微软雅黑" panose="020B0503020204020204" pitchFamily="34" charset="-122"/>
                <a:ea typeface="微软雅黑" panose="020B0503020204020204" pitchFamily="34" charset="-122"/>
              </a:rPr>
              <a:t>我</a:t>
            </a:r>
            <a:r>
              <a:rPr lang="zh-CN" altLang="en-US" sz="3300" b="1" dirty="0">
                <a:solidFill>
                  <a:srgbClr val="FF0000"/>
                </a:solidFill>
                <a:latin typeface="微软雅黑" panose="020B0503020204020204" pitchFamily="34" charset="-122"/>
                <a:ea typeface="微软雅黑" panose="020B0503020204020204" pitchFamily="34" charset="-122"/>
              </a:rPr>
              <a:t>儿，要将你的心归我；你的眼目也要喜悦我的道路。</a:t>
            </a:r>
            <a:r>
              <a:rPr lang="en-US" sz="3300" b="1" dirty="0" smtClean="0">
                <a:solidFill>
                  <a:srgbClr val="FF0000"/>
                </a:solidFill>
                <a:latin typeface="微软雅黑" panose="020B0503020204020204" pitchFamily="34" charset="-122"/>
                <a:ea typeface="微软雅黑" panose="020B0503020204020204" pitchFamily="34" charset="-122"/>
              </a:rPr>
              <a:t> </a:t>
            </a:r>
            <a:r>
              <a:rPr lang="en-US" altLang="zh-CN" sz="3300" b="1" dirty="0" smtClean="0">
                <a:solidFill>
                  <a:srgbClr val="0000FF"/>
                </a:solidFill>
                <a:latin typeface="微软雅黑" panose="020B0503020204020204" pitchFamily="34" charset="-122"/>
                <a:ea typeface="微软雅黑" panose="020B0503020204020204" pitchFamily="34" charset="-122"/>
              </a:rPr>
              <a:t>Pro</a:t>
            </a:r>
            <a:r>
              <a:rPr lang="en-US" sz="3300" b="1" dirty="0" smtClean="0">
                <a:solidFill>
                  <a:srgbClr val="0000FF"/>
                </a:solidFill>
                <a:latin typeface="微软雅黑" panose="020B0503020204020204" pitchFamily="34" charset="-122"/>
                <a:ea typeface="微软雅黑" panose="020B0503020204020204" pitchFamily="34" charset="-122"/>
              </a:rPr>
              <a:t> 23:26 My son, give me thine heart, and let thine eyes observe my ways. </a:t>
            </a:r>
            <a:endParaRPr lang="en-US" sz="3300" b="1" dirty="0">
              <a:solidFill>
                <a:srgbClr val="0000FF"/>
              </a:solidFill>
              <a:latin typeface="微软雅黑" panose="020B0503020204020204" pitchFamily="34" charset="-122"/>
              <a:ea typeface="微软雅黑" panose="020B0503020204020204" pitchFamily="34" charset="-122"/>
            </a:endParaRPr>
          </a:p>
        </p:txBody>
      </p:sp>
      <p:pic>
        <p:nvPicPr>
          <p:cNvPr id="4" name="Picture 3"/>
          <p:cNvPicPr>
            <a:picLocks noChangeAspect="1" noChangeArrowheads="1"/>
          </p:cNvPicPr>
          <p:nvPr/>
        </p:nvPicPr>
        <p:blipFill>
          <a:blip r:embed="rId2" cstate="print"/>
          <a:srcRect/>
          <a:stretch>
            <a:fillRect/>
          </a:stretch>
        </p:blipFill>
        <p:spPr bwMode="auto">
          <a:xfrm>
            <a:off x="762000" y="3543300"/>
            <a:ext cx="2063329" cy="206332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00600" y="3543300"/>
            <a:ext cx="2056979" cy="2056979"/>
          </a:xfrm>
          <a:prstGeom prst="rect">
            <a:avLst/>
          </a:prstGeom>
          <a:noFill/>
          <a:ln w="9525">
            <a:noFill/>
            <a:miter lim="800000"/>
            <a:headEnd/>
            <a:tailEnd/>
          </a:ln>
        </p:spPr>
      </p:pic>
    </p:spTree>
    <p:extLst>
      <p:ext uri="{BB962C8B-B14F-4D97-AF65-F5344CB8AC3E}">
        <p14:creationId xmlns:p14="http://schemas.microsoft.com/office/powerpoint/2010/main" val="1410582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3400" b="1" dirty="0">
                <a:solidFill>
                  <a:srgbClr val="FF0000"/>
                </a:solidFill>
                <a:latin typeface="微软雅黑" panose="020B0503020204020204" pitchFamily="34" charset="-122"/>
                <a:ea typeface="微软雅黑" panose="020B0503020204020204" pitchFamily="34" charset="-122"/>
              </a:rPr>
              <a:t>羅</a:t>
            </a:r>
            <a:r>
              <a:rPr lang="en-US" sz="3400" b="1" dirty="0">
                <a:solidFill>
                  <a:srgbClr val="FF0000"/>
                </a:solidFill>
                <a:latin typeface="微软雅黑" panose="020B0503020204020204" pitchFamily="34" charset="-122"/>
                <a:ea typeface="微软雅黑" panose="020B0503020204020204" pitchFamily="34" charset="-122"/>
              </a:rPr>
              <a:t> </a:t>
            </a:r>
            <a:r>
              <a:rPr lang="en-US" sz="3400" b="1" dirty="0" smtClean="0">
                <a:solidFill>
                  <a:srgbClr val="FF0000"/>
                </a:solidFill>
                <a:latin typeface="微软雅黑" panose="020B0503020204020204" pitchFamily="34" charset="-122"/>
                <a:ea typeface="微软雅黑" panose="020B0503020204020204" pitchFamily="34" charset="-122"/>
              </a:rPr>
              <a:t>12:1 </a:t>
            </a:r>
            <a:r>
              <a:rPr lang="zh-CN" altLang="en-US" sz="3400" b="1" dirty="0">
                <a:solidFill>
                  <a:srgbClr val="FF0000"/>
                </a:solidFill>
                <a:latin typeface="微软雅黑" panose="020B0503020204020204" pitchFamily="34" charset="-122"/>
                <a:ea typeface="微软雅黑" panose="020B0503020204020204" pitchFamily="34" charset="-122"/>
              </a:rPr>
              <a:t>所以弟兄們，我以神的慈悲勸你們，將身體獻上，當作活祭，是聖潔的，是神所喜悅的；你們如此事奉乃是理所當然的</a:t>
            </a:r>
            <a:r>
              <a:rPr lang="zh-CN" altLang="en-US" sz="3400" b="1" dirty="0" smtClean="0">
                <a:solidFill>
                  <a:srgbClr val="FF0000"/>
                </a:solidFill>
                <a:latin typeface="微软雅黑" panose="020B0503020204020204" pitchFamily="34" charset="-122"/>
                <a:ea typeface="微软雅黑" panose="020B0503020204020204" pitchFamily="34" charset="-122"/>
              </a:rPr>
              <a:t>。</a:t>
            </a:r>
            <a:r>
              <a:rPr lang="en-US" sz="3400" b="1" dirty="0" smtClean="0">
                <a:solidFill>
                  <a:srgbClr val="0000FF"/>
                </a:solidFill>
                <a:latin typeface="微软雅黑" panose="020B0503020204020204" pitchFamily="34" charset="-122"/>
                <a:ea typeface="微软雅黑" panose="020B0503020204020204" pitchFamily="34" charset="-122"/>
              </a:rPr>
              <a:t>Rom 12:1 </a:t>
            </a:r>
            <a:r>
              <a:rPr lang="en-US" sz="3400" b="1" dirty="0">
                <a:solidFill>
                  <a:srgbClr val="0000FF"/>
                </a:solidFill>
                <a:latin typeface="微软雅黑" panose="020B0503020204020204" pitchFamily="34" charset="-122"/>
                <a:ea typeface="微软雅黑" panose="020B0503020204020204" pitchFamily="34" charset="-122"/>
              </a:rPr>
              <a:t>I beseech you therefore, brethren, by the mercies of God, that ye present your bodies a living sacrifice, holy, acceptable unto God, </a:t>
            </a:r>
            <a:r>
              <a:rPr lang="en-US" sz="3400" b="1" i="1" dirty="0">
                <a:solidFill>
                  <a:srgbClr val="0000FF"/>
                </a:solidFill>
                <a:latin typeface="微软雅黑" panose="020B0503020204020204" pitchFamily="34" charset="-122"/>
                <a:ea typeface="微软雅黑" panose="020B0503020204020204" pitchFamily="34" charset="-122"/>
              </a:rPr>
              <a:t>which is</a:t>
            </a:r>
            <a:r>
              <a:rPr lang="en-US" sz="3400" b="1" dirty="0">
                <a:solidFill>
                  <a:srgbClr val="0000FF"/>
                </a:solidFill>
                <a:latin typeface="微软雅黑" panose="020B0503020204020204" pitchFamily="34" charset="-122"/>
                <a:ea typeface="微软雅黑" panose="020B0503020204020204" pitchFamily="34" charset="-122"/>
              </a:rPr>
              <a:t> your reasonable service. </a:t>
            </a:r>
            <a:endParaRPr lang="en-US" altLang="zh-CN" sz="34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971957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3400" b="1" dirty="0">
                <a:solidFill>
                  <a:srgbClr val="FF0000"/>
                </a:solidFill>
                <a:latin typeface="微软雅黑" panose="020B0503020204020204" pitchFamily="34" charset="-122"/>
                <a:ea typeface="微软雅黑" panose="020B0503020204020204" pitchFamily="34" charset="-122"/>
              </a:rPr>
              <a:t>羅</a:t>
            </a:r>
            <a:r>
              <a:rPr lang="en-US" sz="3400" b="1" dirty="0">
                <a:solidFill>
                  <a:srgbClr val="FF0000"/>
                </a:solidFill>
                <a:latin typeface="微软雅黑" panose="020B0503020204020204" pitchFamily="34" charset="-122"/>
                <a:ea typeface="微软雅黑" panose="020B0503020204020204" pitchFamily="34" charset="-122"/>
              </a:rPr>
              <a:t> </a:t>
            </a:r>
            <a:r>
              <a:rPr lang="en-US" sz="3400" b="1" dirty="0" smtClean="0">
                <a:solidFill>
                  <a:srgbClr val="FF0000"/>
                </a:solidFill>
                <a:latin typeface="微软雅黑" panose="020B0503020204020204" pitchFamily="34" charset="-122"/>
                <a:ea typeface="微软雅黑" panose="020B0503020204020204" pitchFamily="34" charset="-122"/>
              </a:rPr>
              <a:t>12:2 </a:t>
            </a:r>
            <a:r>
              <a:rPr lang="zh-CN" altLang="en-US" sz="3400" b="1" dirty="0" smtClean="0">
                <a:solidFill>
                  <a:srgbClr val="FF0000"/>
                </a:solidFill>
                <a:latin typeface="微软雅黑" panose="020B0503020204020204" pitchFamily="34" charset="-122"/>
                <a:ea typeface="微软雅黑" panose="020B0503020204020204" pitchFamily="34" charset="-122"/>
              </a:rPr>
              <a:t>不</a:t>
            </a:r>
            <a:r>
              <a:rPr lang="zh-CN" altLang="en-US" sz="3400" b="1" dirty="0">
                <a:solidFill>
                  <a:srgbClr val="FF0000"/>
                </a:solidFill>
                <a:latin typeface="微软雅黑" panose="020B0503020204020204" pitchFamily="34" charset="-122"/>
                <a:ea typeface="微软雅黑" panose="020B0503020204020204" pitchFamily="34" charset="-122"/>
              </a:rPr>
              <a:t>要效法這個世界，只要</a:t>
            </a:r>
            <a:r>
              <a:rPr lang="zh-CN" altLang="en-US" sz="3400" b="1" u="sng" dirty="0">
                <a:solidFill>
                  <a:srgbClr val="FF0000"/>
                </a:solidFill>
                <a:latin typeface="微软雅黑" panose="020B0503020204020204" pitchFamily="34" charset="-122"/>
                <a:ea typeface="微软雅黑" panose="020B0503020204020204" pitchFamily="34" charset="-122"/>
              </a:rPr>
              <a:t>心意更新而變化</a:t>
            </a:r>
            <a:r>
              <a:rPr lang="zh-CN" altLang="en-US" sz="3400" b="1" dirty="0">
                <a:solidFill>
                  <a:srgbClr val="FF0000"/>
                </a:solidFill>
                <a:latin typeface="微软雅黑" panose="020B0503020204020204" pitchFamily="34" charset="-122"/>
                <a:ea typeface="微软雅黑" panose="020B0503020204020204" pitchFamily="34" charset="-122"/>
              </a:rPr>
              <a:t>，叫你們察驗何為神的善良、純全、可喜悅的旨意</a:t>
            </a:r>
            <a:r>
              <a:rPr lang="zh-CN" altLang="en-US" sz="3400" b="1" dirty="0" smtClean="0">
                <a:solidFill>
                  <a:srgbClr val="FF0000"/>
                </a:solidFill>
                <a:latin typeface="微软雅黑" panose="020B0503020204020204" pitchFamily="34" charset="-122"/>
                <a:ea typeface="微软雅黑" panose="020B0503020204020204" pitchFamily="34" charset="-122"/>
              </a:rPr>
              <a:t>。</a:t>
            </a:r>
            <a:r>
              <a:rPr lang="en-US" sz="3400" b="1" dirty="0">
                <a:solidFill>
                  <a:srgbClr val="0000FF"/>
                </a:solidFill>
                <a:latin typeface="微软雅黑" panose="020B0503020204020204" pitchFamily="34" charset="-122"/>
                <a:ea typeface="微软雅黑" panose="020B0503020204020204" pitchFamily="34" charset="-122"/>
              </a:rPr>
              <a:t>Rom </a:t>
            </a:r>
            <a:r>
              <a:rPr lang="en-US" sz="3400" b="1" dirty="0" smtClean="0">
                <a:solidFill>
                  <a:srgbClr val="0000FF"/>
                </a:solidFill>
                <a:latin typeface="微软雅黑" panose="020B0503020204020204" pitchFamily="34" charset="-122"/>
                <a:ea typeface="微软雅黑" panose="020B0503020204020204" pitchFamily="34" charset="-122"/>
              </a:rPr>
              <a:t>12:2 And </a:t>
            </a:r>
            <a:r>
              <a:rPr lang="en-US" sz="3400" b="1" dirty="0">
                <a:solidFill>
                  <a:srgbClr val="0000FF"/>
                </a:solidFill>
                <a:latin typeface="微软雅黑" panose="020B0503020204020204" pitchFamily="34" charset="-122"/>
                <a:ea typeface="微软雅黑" panose="020B0503020204020204" pitchFamily="34" charset="-122"/>
              </a:rPr>
              <a:t>be not conformed to this world: but be ye </a:t>
            </a:r>
            <a:r>
              <a:rPr lang="en-US" sz="3400" b="1" u="sng" dirty="0">
                <a:solidFill>
                  <a:srgbClr val="0000FF"/>
                </a:solidFill>
                <a:latin typeface="微软雅黑" panose="020B0503020204020204" pitchFamily="34" charset="-122"/>
                <a:ea typeface="微软雅黑" panose="020B0503020204020204" pitchFamily="34" charset="-122"/>
              </a:rPr>
              <a:t>transformed by the renewing of your mind</a:t>
            </a:r>
            <a:r>
              <a:rPr lang="en-US" sz="3400" b="1" dirty="0">
                <a:solidFill>
                  <a:srgbClr val="0000FF"/>
                </a:solidFill>
                <a:latin typeface="微软雅黑" panose="020B0503020204020204" pitchFamily="34" charset="-122"/>
                <a:ea typeface="微软雅黑" panose="020B0503020204020204" pitchFamily="34" charset="-122"/>
              </a:rPr>
              <a:t>, that ye may prove what is that good, and acceptable, and perfect, will of God.</a:t>
            </a:r>
            <a:endParaRPr lang="en-US" altLang="zh-CN" sz="34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066992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74650" y="136713"/>
            <a:ext cx="7099300" cy="1015663"/>
          </a:xfrm>
          <a:prstGeom prst="rect">
            <a:avLst/>
          </a:prstGeom>
          <a:noFill/>
        </p:spPr>
        <p:txBody>
          <a:bodyPr wrap="square" rtlCol="0">
            <a:spAutoFit/>
          </a:bodyPr>
          <a:lstStyle/>
          <a:p>
            <a:pPr algn="ctr"/>
            <a:r>
              <a:rPr lang="zh-CN" altLang="en-US" sz="6000" b="1" dirty="0" smtClean="0">
                <a:solidFill>
                  <a:srgbClr val="00B050"/>
                </a:solidFill>
                <a:latin typeface="微软雅黑" panose="020B0503020204020204" pitchFamily="34" charset="-122"/>
                <a:ea typeface="微软雅黑" panose="020B0503020204020204" pitchFamily="34" charset="-122"/>
              </a:rPr>
              <a:t>顺服 </a:t>
            </a:r>
            <a:r>
              <a:rPr lang="en-US" altLang="zh-CN" sz="6000" b="1" dirty="0" smtClean="0">
                <a:solidFill>
                  <a:srgbClr val="00B050"/>
                </a:solidFill>
                <a:latin typeface="微软雅黑" panose="020B0503020204020204" pitchFamily="34" charset="-122"/>
                <a:ea typeface="微软雅黑" panose="020B0503020204020204" pitchFamily="34" charset="-122"/>
              </a:rPr>
              <a:t>submission</a:t>
            </a:r>
            <a:endParaRPr lang="en-US" sz="6000" b="1" dirty="0">
              <a:solidFill>
                <a:srgbClr val="00B050"/>
              </a:solidFill>
              <a:latin typeface="微软雅黑" panose="020B0503020204020204" pitchFamily="34" charset="-122"/>
              <a:ea typeface="微软雅黑" panose="020B0503020204020204" pitchFamily="34" charset="-122"/>
            </a:endParaRPr>
          </a:p>
        </p:txBody>
      </p:sp>
      <p:sp>
        <p:nvSpPr>
          <p:cNvPr id="3" name="Rectangle 2"/>
          <p:cNvSpPr/>
          <p:nvPr/>
        </p:nvSpPr>
        <p:spPr>
          <a:xfrm>
            <a:off x="203812" y="1152376"/>
            <a:ext cx="7391400" cy="2123658"/>
          </a:xfrm>
          <a:prstGeom prst="rect">
            <a:avLst/>
          </a:prstGeom>
        </p:spPr>
        <p:txBody>
          <a:bodyPr wrap="square">
            <a:spAutoFit/>
          </a:bodyPr>
          <a:lstStyle/>
          <a:p>
            <a:r>
              <a:rPr lang="zh-CN" altLang="en-US" sz="3300" b="1" dirty="0">
                <a:solidFill>
                  <a:srgbClr val="FF0000"/>
                </a:solidFill>
                <a:latin typeface="微软雅黑" panose="020B0503020204020204" pitchFamily="34" charset="-122"/>
                <a:ea typeface="微软雅黑" panose="020B0503020204020204" pitchFamily="34" charset="-122"/>
              </a:rPr>
              <a:t>箴 </a:t>
            </a:r>
            <a:r>
              <a:rPr lang="en-US" altLang="zh-CN" sz="3300" b="1" dirty="0" smtClean="0">
                <a:solidFill>
                  <a:srgbClr val="FF0000"/>
                </a:solidFill>
                <a:latin typeface="微软雅黑" panose="020B0503020204020204" pitchFamily="34" charset="-122"/>
                <a:ea typeface="微软雅黑" panose="020B0503020204020204" pitchFamily="34" charset="-122"/>
              </a:rPr>
              <a:t>23:19 </a:t>
            </a:r>
            <a:r>
              <a:rPr lang="zh-CN" altLang="en-US" sz="3300" b="1" dirty="0" smtClean="0">
                <a:solidFill>
                  <a:srgbClr val="FF0000"/>
                </a:solidFill>
                <a:latin typeface="微软雅黑" panose="020B0503020204020204" pitchFamily="34" charset="-122"/>
                <a:ea typeface="微软雅黑" panose="020B0503020204020204" pitchFamily="34" charset="-122"/>
              </a:rPr>
              <a:t>我</a:t>
            </a:r>
            <a:r>
              <a:rPr lang="zh-CN" altLang="en-US" sz="3300" b="1" dirty="0">
                <a:solidFill>
                  <a:srgbClr val="FF0000"/>
                </a:solidFill>
                <a:latin typeface="微软雅黑" panose="020B0503020204020204" pitchFamily="34" charset="-122"/>
                <a:ea typeface="微软雅黑" panose="020B0503020204020204" pitchFamily="34" charset="-122"/>
              </a:rPr>
              <a:t>儿，你当听，当存智慧，好在正道上引导你的心。 </a:t>
            </a:r>
            <a:r>
              <a:rPr lang="en-US" altLang="zh-CN" sz="3300" b="1" dirty="0" smtClean="0">
                <a:solidFill>
                  <a:srgbClr val="0000FF"/>
                </a:solidFill>
                <a:latin typeface="微软雅黑" panose="020B0503020204020204" pitchFamily="34" charset="-122"/>
                <a:ea typeface="微软雅黑" panose="020B0503020204020204" pitchFamily="34" charset="-122"/>
              </a:rPr>
              <a:t>Pro</a:t>
            </a:r>
            <a:r>
              <a:rPr lang="en-US" sz="3300" b="1" dirty="0" smtClean="0">
                <a:solidFill>
                  <a:srgbClr val="0000FF"/>
                </a:solidFill>
                <a:latin typeface="微软雅黑" panose="020B0503020204020204" pitchFamily="34" charset="-122"/>
                <a:ea typeface="微软雅黑" panose="020B0503020204020204" pitchFamily="34" charset="-122"/>
              </a:rPr>
              <a:t> </a:t>
            </a:r>
            <a:r>
              <a:rPr lang="en-US" sz="3300" b="1" dirty="0">
                <a:solidFill>
                  <a:srgbClr val="0000FF"/>
                </a:solidFill>
                <a:latin typeface="微软雅黑" panose="020B0503020204020204" pitchFamily="34" charset="-122"/>
                <a:ea typeface="微软雅黑" panose="020B0503020204020204" pitchFamily="34" charset="-122"/>
              </a:rPr>
              <a:t>23:19 Hear thou, my son, and be wise, and guide thine heart in the way.</a:t>
            </a:r>
          </a:p>
        </p:txBody>
      </p:sp>
      <p:pic>
        <p:nvPicPr>
          <p:cNvPr id="4" name="Picture 3"/>
          <p:cNvPicPr>
            <a:picLocks noChangeAspect="1" noChangeArrowheads="1"/>
          </p:cNvPicPr>
          <p:nvPr/>
        </p:nvPicPr>
        <p:blipFill>
          <a:blip r:embed="rId2" cstate="print"/>
          <a:srcRect/>
          <a:stretch>
            <a:fillRect/>
          </a:stretch>
        </p:blipFill>
        <p:spPr bwMode="auto">
          <a:xfrm>
            <a:off x="762000" y="3543300"/>
            <a:ext cx="2063329" cy="206332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00600" y="3543300"/>
            <a:ext cx="2056979" cy="2056979"/>
          </a:xfrm>
          <a:prstGeom prst="rect">
            <a:avLst/>
          </a:prstGeom>
          <a:noFill/>
          <a:ln w="9525">
            <a:noFill/>
            <a:miter lim="800000"/>
            <a:headEnd/>
            <a:tailEnd/>
          </a:ln>
        </p:spPr>
      </p:pic>
    </p:spTree>
    <p:extLst>
      <p:ext uri="{BB962C8B-B14F-4D97-AF65-F5344CB8AC3E}">
        <p14:creationId xmlns:p14="http://schemas.microsoft.com/office/powerpoint/2010/main" val="2723871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404100" cy="3143030"/>
          </a:xfrm>
          <a:prstGeom prst="rect">
            <a:avLst/>
          </a:prstGeom>
        </p:spPr>
        <p:txBody>
          <a:bodyPr vert="horz" lIns="76200" tIns="38100" rIns="76200" bIns="38100" rtlCol="0">
            <a:no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约</a:t>
            </a:r>
            <a:r>
              <a:rPr lang="en-US" sz="4000" b="1" dirty="0">
                <a:solidFill>
                  <a:srgbClr val="FF0000"/>
                </a:solidFill>
                <a:latin typeface="微软雅黑" panose="020B0503020204020204" pitchFamily="34" charset="-122"/>
                <a:ea typeface="微软雅黑" panose="020B0503020204020204" pitchFamily="34" charset="-122"/>
              </a:rPr>
              <a:t> </a:t>
            </a:r>
            <a:r>
              <a:rPr lang="en-US" sz="4000" b="1" dirty="0" smtClean="0">
                <a:solidFill>
                  <a:srgbClr val="FF0000"/>
                </a:solidFill>
                <a:latin typeface="微软雅黑" panose="020B0503020204020204" pitchFamily="34" charset="-122"/>
                <a:ea typeface="微软雅黑" panose="020B0503020204020204" pitchFamily="34" charset="-122"/>
              </a:rPr>
              <a:t>17:17 </a:t>
            </a:r>
            <a:r>
              <a:rPr lang="zh-CN" altLang="en-US" sz="4000" b="1" u="sng" dirty="0" smtClean="0">
                <a:solidFill>
                  <a:srgbClr val="FF0000"/>
                </a:solidFill>
                <a:latin typeface="微软雅黑" panose="020B0503020204020204" pitchFamily="34" charset="-122"/>
                <a:ea typeface="微软雅黑" panose="020B0503020204020204" pitchFamily="34" charset="-122"/>
              </a:rPr>
              <a:t>求</a:t>
            </a:r>
            <a:r>
              <a:rPr lang="zh-CN" altLang="en-US" sz="4000" b="1" u="sng" dirty="0">
                <a:solidFill>
                  <a:srgbClr val="FF0000"/>
                </a:solidFill>
                <a:latin typeface="微软雅黑" panose="020B0503020204020204" pitchFamily="34" charset="-122"/>
                <a:ea typeface="微软雅黑" panose="020B0503020204020204" pitchFamily="34" charset="-122"/>
              </a:rPr>
              <a:t>你用真理使他們成聖；你的道就是真理</a:t>
            </a:r>
            <a:r>
              <a:rPr lang="zh-CN" altLang="en-US" sz="4000" b="1" dirty="0" smtClean="0">
                <a:solidFill>
                  <a:srgbClr val="FF0000"/>
                </a:solidFill>
                <a:latin typeface="微软雅黑" panose="020B0503020204020204" pitchFamily="34" charset="-122"/>
                <a:ea typeface="微软雅黑" panose="020B0503020204020204" pitchFamily="34" charset="-122"/>
              </a:rPr>
              <a:t>。</a:t>
            </a:r>
            <a:r>
              <a:rPr lang="en-US" sz="4000" b="1" dirty="0">
                <a:solidFill>
                  <a:srgbClr val="0000FF"/>
                </a:solidFill>
                <a:latin typeface="微软雅黑" panose="020B0503020204020204" pitchFamily="34" charset="-122"/>
                <a:ea typeface="微软雅黑" panose="020B0503020204020204" pitchFamily="34" charset="-122"/>
              </a:rPr>
              <a:t>John 17:17 </a:t>
            </a:r>
            <a:r>
              <a:rPr lang="en-US" sz="4000" b="1" u="sng" dirty="0">
                <a:solidFill>
                  <a:srgbClr val="0000FF"/>
                </a:solidFill>
                <a:latin typeface="微软雅黑" panose="020B0503020204020204" pitchFamily="34" charset="-122"/>
                <a:ea typeface="微软雅黑" panose="020B0503020204020204" pitchFamily="34" charset="-122"/>
              </a:rPr>
              <a:t>Sanctify them through thy truth: thy word is truth</a:t>
            </a:r>
            <a:r>
              <a:rPr lang="en-US" sz="4000" b="1" dirty="0">
                <a:solidFill>
                  <a:srgbClr val="0000FF"/>
                </a:solidFill>
                <a:latin typeface="微软雅黑" panose="020B0503020204020204" pitchFamily="34" charset="-122"/>
                <a:ea typeface="微软雅黑" panose="020B0503020204020204" pitchFamily="34" charset="-122"/>
              </a:rPr>
              <a:t>.</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414855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3400" b="1" dirty="0">
                <a:solidFill>
                  <a:srgbClr val="FF0000"/>
                </a:solidFill>
                <a:latin typeface="微软雅黑" panose="020B0503020204020204" pitchFamily="34" charset="-122"/>
                <a:ea typeface="微软雅黑" panose="020B0503020204020204" pitchFamily="34" charset="-122"/>
              </a:rPr>
              <a:t>约 </a:t>
            </a:r>
            <a:r>
              <a:rPr lang="en-US" sz="3400" b="1" dirty="0">
                <a:solidFill>
                  <a:srgbClr val="FF0000"/>
                </a:solidFill>
                <a:latin typeface="微软雅黑" panose="020B0503020204020204" pitchFamily="34" charset="-122"/>
                <a:ea typeface="微软雅黑" panose="020B0503020204020204" pitchFamily="34" charset="-122"/>
              </a:rPr>
              <a:t>16:13-14</a:t>
            </a:r>
            <a:r>
              <a:rPr lang="zh-CN" altLang="en-US" sz="3400" b="1" dirty="0">
                <a:solidFill>
                  <a:srgbClr val="FF0000"/>
                </a:solidFill>
                <a:latin typeface="微软雅黑" panose="020B0503020204020204" pitchFamily="34" charset="-122"/>
                <a:ea typeface="微软雅黑" panose="020B0503020204020204" pitchFamily="34" charset="-122"/>
              </a:rPr>
              <a:t>只等真理的聖靈來了，他要引導你們明白（原文作進入）一切的真理</a:t>
            </a:r>
            <a:r>
              <a:rPr lang="zh-CN" altLang="en-US" sz="3400" b="1" dirty="0" smtClean="0">
                <a:solidFill>
                  <a:srgbClr val="FF0000"/>
                </a:solidFill>
                <a:latin typeface="微软雅黑" panose="020B0503020204020204" pitchFamily="34" charset="-122"/>
                <a:ea typeface="微软雅黑" panose="020B0503020204020204" pitchFamily="34" charset="-122"/>
              </a:rPr>
              <a:t>；</a:t>
            </a:r>
            <a:r>
              <a:rPr lang="en-US" sz="3400" b="1" dirty="0" smtClean="0">
                <a:solidFill>
                  <a:srgbClr val="0000FF"/>
                </a:solidFill>
                <a:latin typeface="微软雅黑" panose="020B0503020204020204" pitchFamily="34" charset="-122"/>
                <a:ea typeface="微软雅黑" panose="020B0503020204020204" pitchFamily="34" charset="-122"/>
              </a:rPr>
              <a:t>John </a:t>
            </a:r>
            <a:r>
              <a:rPr lang="en-US" sz="3400" b="1" dirty="0">
                <a:solidFill>
                  <a:srgbClr val="0000FF"/>
                </a:solidFill>
                <a:latin typeface="微软雅黑" panose="020B0503020204020204" pitchFamily="34" charset="-122"/>
                <a:ea typeface="微软雅黑" panose="020B0503020204020204" pitchFamily="34" charset="-122"/>
              </a:rPr>
              <a:t>16:13-14 Howbeit when he, the Spirit of truth, is come, he will guide you into all truth</a:t>
            </a:r>
            <a:r>
              <a:rPr lang="en-US" sz="3400" b="1" dirty="0" smtClean="0">
                <a:solidFill>
                  <a:srgbClr val="0000FF"/>
                </a:solidFill>
                <a:latin typeface="微软雅黑" panose="020B0503020204020204" pitchFamily="34" charset="-122"/>
                <a:ea typeface="微软雅黑" panose="020B0503020204020204" pitchFamily="34" charset="-122"/>
              </a:rPr>
              <a:t>:</a:t>
            </a:r>
            <a:endParaRPr lang="en-US" sz="3400" b="1" dirty="0">
              <a:solidFill>
                <a:srgbClr val="0000FF"/>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63250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因</a:t>
            </a:r>
            <a:r>
              <a:rPr lang="zh-CN" altLang="en-US" sz="3200" b="1" dirty="0">
                <a:solidFill>
                  <a:srgbClr val="FF0000"/>
                </a:solidFill>
                <a:latin typeface="微软雅黑" panose="020B0503020204020204" pitchFamily="34" charset="-122"/>
                <a:ea typeface="微软雅黑" panose="020B0503020204020204" pitchFamily="34" charset="-122"/>
              </a:rPr>
              <a:t>為他不是憑自己說的，乃是把他所聽見的都說出來，並要把將來的事告訴你們。 他要榮耀我，因為他要將受於我的告訴你們</a:t>
            </a:r>
            <a:r>
              <a:rPr lang="zh-CN" altLang="en-US" sz="3200" b="1" dirty="0" smtClean="0">
                <a:solidFill>
                  <a:srgbClr val="FF0000"/>
                </a:solidFill>
                <a:latin typeface="微软雅黑" panose="020B0503020204020204" pitchFamily="34" charset="-122"/>
                <a:ea typeface="微软雅黑" panose="020B0503020204020204" pitchFamily="34" charset="-122"/>
              </a:rPr>
              <a:t>。</a:t>
            </a:r>
            <a:r>
              <a:rPr lang="en-US" sz="3200" b="1" dirty="0" smtClean="0">
                <a:solidFill>
                  <a:srgbClr val="0000FF"/>
                </a:solidFill>
                <a:latin typeface="微软雅黑" panose="020B0503020204020204" pitchFamily="34" charset="-122"/>
                <a:ea typeface="微软雅黑" panose="020B0503020204020204" pitchFamily="34" charset="-122"/>
              </a:rPr>
              <a:t>for </a:t>
            </a:r>
            <a:r>
              <a:rPr lang="en-US" sz="3200" b="1" dirty="0">
                <a:solidFill>
                  <a:srgbClr val="0000FF"/>
                </a:solidFill>
                <a:latin typeface="微软雅黑" panose="020B0503020204020204" pitchFamily="34" charset="-122"/>
                <a:ea typeface="微软雅黑" panose="020B0503020204020204" pitchFamily="34" charset="-122"/>
              </a:rPr>
              <a:t>he shall not speak of himself; but whatsoever he shall hear, </a:t>
            </a:r>
            <a:r>
              <a:rPr lang="en-US" sz="3200" b="1" i="1" dirty="0">
                <a:solidFill>
                  <a:srgbClr val="0000FF"/>
                </a:solidFill>
                <a:latin typeface="微软雅黑" panose="020B0503020204020204" pitchFamily="34" charset="-122"/>
                <a:ea typeface="微软雅黑" panose="020B0503020204020204" pitchFamily="34" charset="-122"/>
              </a:rPr>
              <a:t>that</a:t>
            </a:r>
            <a:r>
              <a:rPr lang="en-US" sz="3200" b="1" dirty="0">
                <a:solidFill>
                  <a:srgbClr val="0000FF"/>
                </a:solidFill>
                <a:latin typeface="微软雅黑" panose="020B0503020204020204" pitchFamily="34" charset="-122"/>
                <a:ea typeface="微软雅黑" panose="020B0503020204020204" pitchFamily="34" charset="-122"/>
              </a:rPr>
              <a:t> shall he speak: and he will </a:t>
            </a:r>
            <a:r>
              <a:rPr lang="en-US" sz="3200" b="1" dirty="0" err="1">
                <a:solidFill>
                  <a:srgbClr val="0000FF"/>
                </a:solidFill>
                <a:latin typeface="微软雅黑" panose="020B0503020204020204" pitchFamily="34" charset="-122"/>
                <a:ea typeface="微软雅黑" panose="020B0503020204020204" pitchFamily="34" charset="-122"/>
              </a:rPr>
              <a:t>shew</a:t>
            </a:r>
            <a:r>
              <a:rPr lang="en-US" sz="3200" b="1" dirty="0">
                <a:solidFill>
                  <a:srgbClr val="0000FF"/>
                </a:solidFill>
                <a:latin typeface="微软雅黑" panose="020B0503020204020204" pitchFamily="34" charset="-122"/>
                <a:ea typeface="微软雅黑" panose="020B0503020204020204" pitchFamily="34" charset="-122"/>
              </a:rPr>
              <a:t> you things to come. He shall glorify me: for he shall receive of mine, and shall </a:t>
            </a:r>
            <a:r>
              <a:rPr lang="en-US" sz="3200" b="1" dirty="0" err="1">
                <a:solidFill>
                  <a:srgbClr val="0000FF"/>
                </a:solidFill>
                <a:latin typeface="微软雅黑" panose="020B0503020204020204" pitchFamily="34" charset="-122"/>
                <a:ea typeface="微软雅黑" panose="020B0503020204020204" pitchFamily="34" charset="-122"/>
              </a:rPr>
              <a:t>shew</a:t>
            </a:r>
            <a:r>
              <a:rPr lang="en-US" sz="3200" b="1" dirty="0">
                <a:solidFill>
                  <a:srgbClr val="0000FF"/>
                </a:solidFill>
                <a:latin typeface="微软雅黑" panose="020B0503020204020204" pitchFamily="34" charset="-122"/>
                <a:ea typeface="微软雅黑" panose="020B0503020204020204" pitchFamily="34" charset="-122"/>
              </a:rPr>
              <a:t> </a:t>
            </a:r>
            <a:r>
              <a:rPr lang="en-US" sz="3200" b="1" i="1" dirty="0">
                <a:solidFill>
                  <a:srgbClr val="0000FF"/>
                </a:solidFill>
                <a:latin typeface="微软雅黑" panose="020B0503020204020204" pitchFamily="34" charset="-122"/>
                <a:ea typeface="微软雅黑" panose="020B0503020204020204" pitchFamily="34" charset="-122"/>
              </a:rPr>
              <a:t>it</a:t>
            </a:r>
            <a:r>
              <a:rPr lang="en-US" sz="3200" b="1" dirty="0">
                <a:solidFill>
                  <a:srgbClr val="0000FF"/>
                </a:solidFill>
                <a:latin typeface="微软雅黑" panose="020B0503020204020204" pitchFamily="34" charset="-122"/>
                <a:ea typeface="微软雅黑" panose="020B0503020204020204" pitchFamily="34" charset="-122"/>
              </a:rPr>
              <a:t> unto you.</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263031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4517" y="796474"/>
            <a:ext cx="7556500" cy="3143030"/>
          </a:xfrm>
          <a:prstGeom prst="rect">
            <a:avLst/>
          </a:prstGeom>
        </p:spPr>
        <p:txBody>
          <a:bodyPr vert="horz" lIns="76200" tIns="38100" rIns="76200" bIns="38100" rtlCol="0">
            <a:no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约</a:t>
            </a:r>
            <a:r>
              <a:rPr lang="en-US" sz="3200" b="1" dirty="0">
                <a:solidFill>
                  <a:srgbClr val="FF0000"/>
                </a:solidFill>
                <a:latin typeface="微软雅黑" panose="020B0503020204020204" pitchFamily="34" charset="-122"/>
                <a:ea typeface="微软雅黑" panose="020B0503020204020204" pitchFamily="34" charset="-122"/>
              </a:rPr>
              <a:t> </a:t>
            </a:r>
            <a:r>
              <a:rPr lang="en-US" sz="3200" b="1" dirty="0" smtClean="0">
                <a:solidFill>
                  <a:srgbClr val="FF0000"/>
                </a:solidFill>
                <a:latin typeface="微软雅黑" panose="020B0503020204020204" pitchFamily="34" charset="-122"/>
                <a:ea typeface="微软雅黑" panose="020B0503020204020204" pitchFamily="34" charset="-122"/>
              </a:rPr>
              <a:t>15:1-5 </a:t>
            </a:r>
            <a:r>
              <a:rPr lang="zh-CN" altLang="en-US" sz="3200" b="1" dirty="0" smtClean="0">
                <a:solidFill>
                  <a:srgbClr val="FF0000"/>
                </a:solidFill>
                <a:latin typeface="微软雅黑" panose="020B0503020204020204" pitchFamily="34" charset="-122"/>
                <a:ea typeface="微软雅黑" panose="020B0503020204020204" pitchFamily="34" charset="-122"/>
              </a:rPr>
              <a:t>我</a:t>
            </a:r>
            <a:r>
              <a:rPr lang="zh-CN" altLang="en-US" sz="3200" b="1" dirty="0">
                <a:solidFill>
                  <a:srgbClr val="FF0000"/>
                </a:solidFill>
                <a:latin typeface="微软雅黑" panose="020B0503020204020204" pitchFamily="34" charset="-122"/>
                <a:ea typeface="微软雅黑" panose="020B0503020204020204" pitchFamily="34" charset="-122"/>
              </a:rPr>
              <a:t>是真葡萄樹，我父是栽培的人。 凡屬我不結果子的枝子，他就剪去；凡結果子的，他就修理乾淨，使枝子結果子更多。 </a:t>
            </a:r>
            <a:r>
              <a:rPr lang="en-US" sz="3200" b="1" dirty="0" smtClean="0">
                <a:solidFill>
                  <a:srgbClr val="0000FF"/>
                </a:solidFill>
                <a:latin typeface="微软雅黑" panose="020B0503020204020204" pitchFamily="34" charset="-122"/>
                <a:ea typeface="微软雅黑" panose="020B0503020204020204" pitchFamily="34" charset="-122"/>
              </a:rPr>
              <a:t>John </a:t>
            </a:r>
            <a:r>
              <a:rPr lang="en-US" sz="3200" b="1" dirty="0">
                <a:solidFill>
                  <a:srgbClr val="0000FF"/>
                </a:solidFill>
                <a:latin typeface="微软雅黑" panose="020B0503020204020204" pitchFamily="34" charset="-122"/>
                <a:ea typeface="微软雅黑" panose="020B0503020204020204" pitchFamily="34" charset="-122"/>
              </a:rPr>
              <a:t>15:1-5 I am the true vine, and my Father is the husbandman. Every </a:t>
            </a:r>
            <a:r>
              <a:rPr lang="en-US" sz="3200" b="1" i="1" dirty="0">
                <a:solidFill>
                  <a:srgbClr val="0000FF"/>
                </a:solidFill>
                <a:latin typeface="微软雅黑" panose="020B0503020204020204" pitchFamily="34" charset="-122"/>
                <a:ea typeface="微软雅黑" panose="020B0503020204020204" pitchFamily="34" charset="-122"/>
              </a:rPr>
              <a:t>branch</a:t>
            </a:r>
            <a:r>
              <a:rPr lang="en-US" sz="3200" b="1" dirty="0">
                <a:solidFill>
                  <a:srgbClr val="0000FF"/>
                </a:solidFill>
                <a:latin typeface="微软雅黑" panose="020B0503020204020204" pitchFamily="34" charset="-122"/>
                <a:ea typeface="微软雅黑" panose="020B0503020204020204" pitchFamily="34" charset="-122"/>
              </a:rPr>
              <a:t> in me that </a:t>
            </a:r>
            <a:r>
              <a:rPr lang="en-US" sz="3200" b="1" dirty="0" err="1">
                <a:solidFill>
                  <a:srgbClr val="0000FF"/>
                </a:solidFill>
                <a:latin typeface="微软雅黑" panose="020B0503020204020204" pitchFamily="34" charset="-122"/>
                <a:ea typeface="微软雅黑" panose="020B0503020204020204" pitchFamily="34" charset="-122"/>
              </a:rPr>
              <a:t>beareth</a:t>
            </a:r>
            <a:r>
              <a:rPr lang="en-US" sz="3200" b="1" dirty="0">
                <a:solidFill>
                  <a:srgbClr val="0000FF"/>
                </a:solidFill>
                <a:latin typeface="微软雅黑" panose="020B0503020204020204" pitchFamily="34" charset="-122"/>
                <a:ea typeface="微软雅黑" panose="020B0503020204020204" pitchFamily="34" charset="-122"/>
              </a:rPr>
              <a:t> not fruit he </a:t>
            </a:r>
            <a:r>
              <a:rPr lang="en-US" sz="3200" b="1" dirty="0" err="1">
                <a:solidFill>
                  <a:srgbClr val="0000FF"/>
                </a:solidFill>
                <a:latin typeface="微软雅黑" panose="020B0503020204020204" pitchFamily="34" charset="-122"/>
                <a:ea typeface="微软雅黑" panose="020B0503020204020204" pitchFamily="34" charset="-122"/>
              </a:rPr>
              <a:t>taketh</a:t>
            </a:r>
            <a:r>
              <a:rPr lang="en-US" sz="3200" b="1" dirty="0">
                <a:solidFill>
                  <a:srgbClr val="0000FF"/>
                </a:solidFill>
                <a:latin typeface="微软雅黑" panose="020B0503020204020204" pitchFamily="34" charset="-122"/>
                <a:ea typeface="微软雅黑" panose="020B0503020204020204" pitchFamily="34" charset="-122"/>
              </a:rPr>
              <a:t> away: and every branch that </a:t>
            </a:r>
            <a:r>
              <a:rPr lang="en-US" sz="3200" b="1" dirty="0" err="1">
                <a:solidFill>
                  <a:srgbClr val="0000FF"/>
                </a:solidFill>
                <a:latin typeface="微软雅黑" panose="020B0503020204020204" pitchFamily="34" charset="-122"/>
                <a:ea typeface="微软雅黑" panose="020B0503020204020204" pitchFamily="34" charset="-122"/>
              </a:rPr>
              <a:t>beareth</a:t>
            </a:r>
            <a:r>
              <a:rPr lang="en-US" sz="3200" b="1" dirty="0">
                <a:solidFill>
                  <a:srgbClr val="0000FF"/>
                </a:solidFill>
                <a:latin typeface="微软雅黑" panose="020B0503020204020204" pitchFamily="34" charset="-122"/>
                <a:ea typeface="微软雅黑" panose="020B0503020204020204" pitchFamily="34" charset="-122"/>
              </a:rPr>
              <a:t> fruit, he </a:t>
            </a:r>
            <a:r>
              <a:rPr lang="en-US" sz="3200" b="1" dirty="0" err="1">
                <a:solidFill>
                  <a:srgbClr val="0000FF"/>
                </a:solidFill>
                <a:latin typeface="微软雅黑" panose="020B0503020204020204" pitchFamily="34" charset="-122"/>
                <a:ea typeface="微软雅黑" panose="020B0503020204020204" pitchFamily="34" charset="-122"/>
              </a:rPr>
              <a:t>purgeth</a:t>
            </a:r>
            <a:r>
              <a:rPr lang="en-US" sz="3200" b="1" dirty="0">
                <a:solidFill>
                  <a:srgbClr val="0000FF"/>
                </a:solidFill>
                <a:latin typeface="微软雅黑" panose="020B0503020204020204" pitchFamily="34" charset="-122"/>
                <a:ea typeface="微软雅黑" panose="020B0503020204020204" pitchFamily="34" charset="-122"/>
              </a:rPr>
              <a:t> it, that it may bring forth more fruit.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5910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1543" r="8456"/>
          <a:stretch>
            <a:fillRect/>
          </a:stretch>
        </p:blipFill>
        <p:spPr bwMode="auto">
          <a:xfrm>
            <a:off x="0" y="2762250"/>
            <a:ext cx="3937000" cy="2952750"/>
          </a:xfrm>
          <a:prstGeom prst="rect">
            <a:avLst/>
          </a:prstGeom>
          <a:noFill/>
          <a:ln w="9525">
            <a:noFill/>
            <a:miter lim="800000"/>
            <a:headEnd/>
            <a:tailEnd/>
          </a:ln>
        </p:spPr>
      </p:pic>
      <p:pic>
        <p:nvPicPr>
          <p:cNvPr id="3" name="Picture 2" descr="http://3.bp.blogspot.com/-wBel7Xe7DC8/TVSeavWi-1I/AAAAAAAAAoU/ZEcxje7GFHE/s1600/communion.jpg"/>
          <p:cNvPicPr>
            <a:picLocks noChangeAspect="1" noChangeArrowheads="1"/>
          </p:cNvPicPr>
          <p:nvPr/>
        </p:nvPicPr>
        <p:blipFill>
          <a:blip r:embed="rId3" cstate="print"/>
          <a:srcRect/>
          <a:stretch>
            <a:fillRect/>
          </a:stretch>
        </p:blipFill>
        <p:spPr bwMode="auto">
          <a:xfrm>
            <a:off x="3937000" y="0"/>
            <a:ext cx="3683000" cy="2762251"/>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609600" y="16066"/>
            <a:ext cx="2413000" cy="2413000"/>
          </a:xfrm>
          <a:prstGeom prst="rect">
            <a:avLst/>
          </a:prstGeom>
          <a:noFill/>
          <a:ln w="9525">
            <a:noFill/>
            <a:miter lim="800000"/>
            <a:headEnd/>
            <a:tailEnd/>
          </a:ln>
        </p:spPr>
      </p:pic>
      <p:pic>
        <p:nvPicPr>
          <p:cNvPr id="5" name="Picture 2" descr="http://thedarkglobe.files.wordpress.com/2012/07/guilty_conscience_by_thewhitelight1.jpg"/>
          <p:cNvPicPr>
            <a:picLocks noChangeAspect="1" noChangeArrowheads="1"/>
          </p:cNvPicPr>
          <p:nvPr/>
        </p:nvPicPr>
        <p:blipFill>
          <a:blip r:embed="rId5" cstate="print"/>
          <a:srcRect/>
          <a:stretch>
            <a:fillRect/>
          </a:stretch>
        </p:blipFill>
        <p:spPr bwMode="auto">
          <a:xfrm>
            <a:off x="4038600" y="3009900"/>
            <a:ext cx="3377486" cy="2362200"/>
          </a:xfrm>
          <a:prstGeom prst="rect">
            <a:avLst/>
          </a:prstGeom>
          <a:noFill/>
        </p:spPr>
      </p:pic>
    </p:spTree>
    <p:extLst>
      <p:ext uri="{BB962C8B-B14F-4D97-AF65-F5344CB8AC3E}">
        <p14:creationId xmlns:p14="http://schemas.microsoft.com/office/powerpoint/2010/main" val="117966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7"/>
                                          </p:stCondLst>
                                        </p:cTn>
                                        <p:tgtEl>
                                          <p:spTgt spid="5"/>
                                        </p:tgtEl>
                                      </p:cBhvr>
                                      <p:to x="100000" y="60000"/>
                                    </p:animScale>
                                    <p:animScale>
                                      <p:cBhvr>
                                        <p:cTn id="14" dur="124"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4" decel="50000">
                                          <p:stCondLst>
                                            <p:cond delay="1004"/>
                                          </p:stCondLst>
                                        </p:cTn>
                                        <p:tgtEl>
                                          <p:spTgt spid="5"/>
                                        </p:tgtEl>
                                      </p:cBhvr>
                                      <p:to x="100000" y="100000"/>
                                    </p:animScale>
                                    <p:animScale>
                                      <p:cBhvr>
                                        <p:cTn id="17" dur="20">
                                          <p:stCondLst>
                                            <p:cond delay="1231"/>
                                          </p:stCondLst>
                                        </p:cTn>
                                        <p:tgtEl>
                                          <p:spTgt spid="5"/>
                                        </p:tgtEl>
                                      </p:cBhvr>
                                      <p:to x="100000" y="90000"/>
                                    </p:animScale>
                                    <p:animScale>
                                      <p:cBhvr>
                                        <p:cTn id="18" dur="124"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4" decel="50000">
                                          <p:stCondLst>
                                            <p:cond delay="137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791425"/>
            <a:ext cx="7556500" cy="3143030"/>
          </a:xfrm>
          <a:prstGeom prst="rect">
            <a:avLst/>
          </a:prstGeom>
        </p:spPr>
        <p:txBody>
          <a:bodyPr vert="horz" lIns="76200" tIns="38100" rIns="76200" bIns="38100" rtlCol="0">
            <a:no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現</a:t>
            </a:r>
            <a:r>
              <a:rPr lang="zh-CN" altLang="en-US" sz="3200" b="1" dirty="0">
                <a:solidFill>
                  <a:srgbClr val="FF0000"/>
                </a:solidFill>
                <a:latin typeface="微软雅黑" panose="020B0503020204020204" pitchFamily="34" charset="-122"/>
                <a:ea typeface="微软雅黑" panose="020B0503020204020204" pitchFamily="34" charset="-122"/>
              </a:rPr>
              <a:t>在你們</a:t>
            </a:r>
            <a:r>
              <a:rPr lang="zh-CN" altLang="en-US" sz="3200" b="1" u="sng" dirty="0">
                <a:solidFill>
                  <a:srgbClr val="FF0000"/>
                </a:solidFill>
                <a:latin typeface="微软雅黑" panose="020B0503020204020204" pitchFamily="34" charset="-122"/>
                <a:ea typeface="微软雅黑" panose="020B0503020204020204" pitchFamily="34" charset="-122"/>
              </a:rPr>
              <a:t>因我講給你們的道</a:t>
            </a:r>
            <a:r>
              <a:rPr lang="zh-CN" altLang="en-US" sz="3200" b="1" dirty="0">
                <a:solidFill>
                  <a:srgbClr val="FF0000"/>
                </a:solidFill>
                <a:latin typeface="微软雅黑" panose="020B0503020204020204" pitchFamily="34" charset="-122"/>
                <a:ea typeface="微软雅黑" panose="020B0503020204020204" pitchFamily="34" charset="-122"/>
              </a:rPr>
              <a:t>，已經乾淨了。 你們要常在我裡面，我也常在你們裡面。枝子若不常在葡萄樹上，自己就不能結果子；你們若不常在我裡面，也是這樣。 </a:t>
            </a:r>
            <a:r>
              <a:rPr lang="en-US" sz="3200" b="1" dirty="0" smtClean="0">
                <a:solidFill>
                  <a:srgbClr val="0000FF"/>
                </a:solidFill>
                <a:latin typeface="微软雅黑" panose="020B0503020204020204" pitchFamily="34" charset="-122"/>
                <a:ea typeface="微软雅黑" panose="020B0503020204020204" pitchFamily="34" charset="-122"/>
              </a:rPr>
              <a:t>Now </a:t>
            </a:r>
            <a:r>
              <a:rPr lang="en-US" sz="3200" b="1" u="sng" dirty="0">
                <a:solidFill>
                  <a:srgbClr val="0000FF"/>
                </a:solidFill>
                <a:latin typeface="微软雅黑" panose="020B0503020204020204" pitchFamily="34" charset="-122"/>
                <a:ea typeface="微软雅黑" panose="020B0503020204020204" pitchFamily="34" charset="-122"/>
              </a:rPr>
              <a:t>ye are clean through the word which I have spoken unto you</a:t>
            </a:r>
            <a:r>
              <a:rPr lang="en-US" sz="3200" b="1" dirty="0">
                <a:solidFill>
                  <a:srgbClr val="0000FF"/>
                </a:solidFill>
                <a:latin typeface="微软雅黑" panose="020B0503020204020204" pitchFamily="34" charset="-122"/>
                <a:ea typeface="微软雅黑" panose="020B0503020204020204" pitchFamily="34" charset="-122"/>
              </a:rPr>
              <a:t>. Abide in me, and I in you. As the branch cannot bear fruit of itself, except it abide in the vine; no more can ye, except ye abide in </a:t>
            </a:r>
            <a:r>
              <a:rPr lang="en-US" sz="3200" b="1" dirty="0" smtClean="0">
                <a:solidFill>
                  <a:srgbClr val="0000FF"/>
                </a:solidFill>
                <a:latin typeface="微软雅黑" panose="020B0503020204020204" pitchFamily="34" charset="-122"/>
                <a:ea typeface="微软雅黑" panose="020B0503020204020204" pitchFamily="34" charset="-122"/>
              </a:rPr>
              <a:t>me. </a:t>
            </a:r>
            <a:endParaRPr lang="en-US" sz="3200" b="1" dirty="0">
              <a:solidFill>
                <a:srgbClr val="0000FF"/>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735665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791425"/>
            <a:ext cx="7556500" cy="3143030"/>
          </a:xfrm>
          <a:prstGeom prst="rect">
            <a:avLst/>
          </a:prstGeom>
        </p:spPr>
        <p:txBody>
          <a:bodyPr vert="horz" lIns="76200" tIns="38100" rIns="76200" bIns="38100" rtlCol="0">
            <a:no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我</a:t>
            </a:r>
            <a:r>
              <a:rPr lang="zh-CN" altLang="en-US" sz="3200" b="1" dirty="0">
                <a:solidFill>
                  <a:srgbClr val="FF0000"/>
                </a:solidFill>
                <a:latin typeface="微软雅黑" panose="020B0503020204020204" pitchFamily="34" charset="-122"/>
                <a:ea typeface="微软雅黑" panose="020B0503020204020204" pitchFamily="34" charset="-122"/>
              </a:rPr>
              <a:t>是葡萄樹，你們是枝子。常在我裡面的，我也常在他裡面，這人就多結果子；因為離了我，你們就不能做甚麼</a:t>
            </a:r>
            <a:r>
              <a:rPr lang="zh-CN" altLang="en-US" sz="3200" b="1" dirty="0" smtClean="0">
                <a:solidFill>
                  <a:srgbClr val="FF0000"/>
                </a:solidFill>
                <a:latin typeface="微软雅黑" panose="020B0503020204020204" pitchFamily="34" charset="-122"/>
                <a:ea typeface="微软雅黑" panose="020B0503020204020204" pitchFamily="34" charset="-122"/>
              </a:rPr>
              <a:t>。</a:t>
            </a:r>
            <a:r>
              <a:rPr lang="en-US" sz="3200" b="1" dirty="0" smtClean="0">
                <a:solidFill>
                  <a:srgbClr val="0000FF"/>
                </a:solidFill>
                <a:latin typeface="微软雅黑" panose="020B0503020204020204" pitchFamily="34" charset="-122"/>
                <a:ea typeface="微软雅黑" panose="020B0503020204020204" pitchFamily="34" charset="-122"/>
              </a:rPr>
              <a:t>I </a:t>
            </a:r>
            <a:r>
              <a:rPr lang="en-US" sz="3200" b="1" dirty="0">
                <a:solidFill>
                  <a:srgbClr val="0000FF"/>
                </a:solidFill>
                <a:latin typeface="微软雅黑" panose="020B0503020204020204" pitchFamily="34" charset="-122"/>
                <a:ea typeface="微软雅黑" panose="020B0503020204020204" pitchFamily="34" charset="-122"/>
              </a:rPr>
              <a:t>am the vine, ye </a:t>
            </a:r>
            <a:r>
              <a:rPr lang="en-US" sz="3200" b="1" i="1" dirty="0">
                <a:solidFill>
                  <a:srgbClr val="0000FF"/>
                </a:solidFill>
                <a:latin typeface="微软雅黑" panose="020B0503020204020204" pitchFamily="34" charset="-122"/>
                <a:ea typeface="微软雅黑" panose="020B0503020204020204" pitchFamily="34" charset="-122"/>
              </a:rPr>
              <a:t>are</a:t>
            </a:r>
            <a:r>
              <a:rPr lang="en-US" sz="3200" b="1" dirty="0">
                <a:solidFill>
                  <a:srgbClr val="0000FF"/>
                </a:solidFill>
                <a:latin typeface="微软雅黑" panose="020B0503020204020204" pitchFamily="34" charset="-122"/>
                <a:ea typeface="微软雅黑" panose="020B0503020204020204" pitchFamily="34" charset="-122"/>
              </a:rPr>
              <a:t> the branches: He that </a:t>
            </a:r>
            <a:r>
              <a:rPr lang="en-US" sz="3200" b="1" dirty="0" err="1">
                <a:solidFill>
                  <a:srgbClr val="0000FF"/>
                </a:solidFill>
                <a:latin typeface="微软雅黑" panose="020B0503020204020204" pitchFamily="34" charset="-122"/>
                <a:ea typeface="微软雅黑" panose="020B0503020204020204" pitchFamily="34" charset="-122"/>
              </a:rPr>
              <a:t>abideth</a:t>
            </a:r>
            <a:r>
              <a:rPr lang="en-US" sz="3200" b="1" dirty="0">
                <a:solidFill>
                  <a:srgbClr val="0000FF"/>
                </a:solidFill>
                <a:latin typeface="微软雅黑" panose="020B0503020204020204" pitchFamily="34" charset="-122"/>
                <a:ea typeface="微软雅黑" panose="020B0503020204020204" pitchFamily="34" charset="-122"/>
              </a:rPr>
              <a:t> in me, and I in him, the same </a:t>
            </a:r>
            <a:r>
              <a:rPr lang="en-US" sz="3200" b="1" dirty="0" err="1">
                <a:solidFill>
                  <a:srgbClr val="0000FF"/>
                </a:solidFill>
                <a:latin typeface="微软雅黑" panose="020B0503020204020204" pitchFamily="34" charset="-122"/>
                <a:ea typeface="微软雅黑" panose="020B0503020204020204" pitchFamily="34" charset="-122"/>
              </a:rPr>
              <a:t>bringeth</a:t>
            </a:r>
            <a:r>
              <a:rPr lang="en-US" sz="3200" b="1" dirty="0">
                <a:solidFill>
                  <a:srgbClr val="0000FF"/>
                </a:solidFill>
                <a:latin typeface="微软雅黑" panose="020B0503020204020204" pitchFamily="34" charset="-122"/>
                <a:ea typeface="微软雅黑" panose="020B0503020204020204" pitchFamily="34" charset="-122"/>
              </a:rPr>
              <a:t> forth much fruit: for without me ye can do nothing.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48832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4800" y="800100"/>
            <a:ext cx="7099300" cy="1015663"/>
          </a:xfrm>
          <a:prstGeom prst="rect">
            <a:avLst/>
          </a:prstGeom>
          <a:noFill/>
        </p:spPr>
        <p:txBody>
          <a:bodyPr wrap="square" rtlCol="0">
            <a:spAutoFit/>
          </a:bodyPr>
          <a:lstStyle/>
          <a:p>
            <a:pPr algn="ctr"/>
            <a:r>
              <a:rPr lang="zh-CN" altLang="en-US" sz="6000" b="1" dirty="0" smtClean="0">
                <a:solidFill>
                  <a:srgbClr val="00B050"/>
                </a:solidFill>
                <a:latin typeface="微软雅黑" panose="020B0503020204020204" pitchFamily="34" charset="-122"/>
                <a:ea typeface="微软雅黑" panose="020B0503020204020204" pitchFamily="34" charset="-122"/>
              </a:rPr>
              <a:t>凭信 </a:t>
            </a:r>
            <a:r>
              <a:rPr lang="en-US" altLang="zh-CN" sz="6000" b="1" dirty="0" smtClean="0">
                <a:solidFill>
                  <a:srgbClr val="00B050"/>
                </a:solidFill>
                <a:latin typeface="微软雅黑" panose="020B0503020204020204" pitchFamily="34" charset="-122"/>
                <a:ea typeface="微软雅黑" panose="020B0503020204020204" pitchFamily="34" charset="-122"/>
              </a:rPr>
              <a:t>by faith</a:t>
            </a:r>
            <a:endParaRPr lang="en-US" sz="6000" b="1" dirty="0">
              <a:solidFill>
                <a:srgbClr val="00B050"/>
              </a:solidFill>
              <a:latin typeface="微软雅黑" panose="020B0503020204020204" pitchFamily="34" charset="-122"/>
              <a:ea typeface="微软雅黑" panose="020B0503020204020204" pitchFamily="34" charset="-122"/>
            </a:endParaRPr>
          </a:p>
        </p:txBody>
      </p:sp>
      <p:pic>
        <p:nvPicPr>
          <p:cNvPr id="4" name="Picture 3"/>
          <p:cNvPicPr>
            <a:picLocks noChangeAspect="1" noChangeArrowheads="1"/>
          </p:cNvPicPr>
          <p:nvPr/>
        </p:nvPicPr>
        <p:blipFill>
          <a:blip r:embed="rId2" cstate="print"/>
          <a:srcRect/>
          <a:stretch>
            <a:fillRect/>
          </a:stretch>
        </p:blipFill>
        <p:spPr bwMode="auto">
          <a:xfrm>
            <a:off x="762000" y="2781300"/>
            <a:ext cx="2063329" cy="206332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648200" y="2794536"/>
            <a:ext cx="2056979" cy="2056979"/>
          </a:xfrm>
          <a:prstGeom prst="rect">
            <a:avLst/>
          </a:prstGeom>
          <a:noFill/>
          <a:ln w="9525">
            <a:noFill/>
            <a:miter lim="800000"/>
            <a:headEnd/>
            <a:tailEnd/>
          </a:ln>
        </p:spPr>
      </p:pic>
    </p:spTree>
    <p:extLst>
      <p:ext uri="{BB962C8B-B14F-4D97-AF65-F5344CB8AC3E}">
        <p14:creationId xmlns:p14="http://schemas.microsoft.com/office/powerpoint/2010/main" val="1891765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3400" b="1" dirty="0">
                <a:solidFill>
                  <a:srgbClr val="FF0000"/>
                </a:solidFill>
                <a:latin typeface="微软雅黑" panose="020B0503020204020204" pitchFamily="34" charset="-122"/>
                <a:ea typeface="微软雅黑" panose="020B0503020204020204" pitchFamily="34" charset="-122"/>
              </a:rPr>
              <a:t>来</a:t>
            </a:r>
            <a:r>
              <a:rPr lang="en-US" sz="3400" b="1" dirty="0">
                <a:solidFill>
                  <a:srgbClr val="FF0000"/>
                </a:solidFill>
                <a:latin typeface="微软雅黑" panose="020B0503020204020204" pitchFamily="34" charset="-122"/>
                <a:ea typeface="微软雅黑" panose="020B0503020204020204" pitchFamily="34" charset="-122"/>
              </a:rPr>
              <a:t> 11:6</a:t>
            </a:r>
            <a:r>
              <a:rPr lang="zh-CN" altLang="en-US" sz="3400" b="1" u="sng" dirty="0">
                <a:solidFill>
                  <a:srgbClr val="FF0000"/>
                </a:solidFill>
                <a:latin typeface="微软雅黑" panose="020B0503020204020204" pitchFamily="34" charset="-122"/>
                <a:ea typeface="微软雅黑" panose="020B0503020204020204" pitchFamily="34" charset="-122"/>
              </a:rPr>
              <a:t>人非有信，就不能得神的喜悅</a:t>
            </a:r>
            <a:r>
              <a:rPr lang="zh-CN" altLang="en-US" sz="3400" b="1" dirty="0">
                <a:solidFill>
                  <a:srgbClr val="FF0000"/>
                </a:solidFill>
                <a:latin typeface="微软雅黑" panose="020B0503020204020204" pitchFamily="34" charset="-122"/>
                <a:ea typeface="微软雅黑" panose="020B0503020204020204" pitchFamily="34" charset="-122"/>
              </a:rPr>
              <a:t>；因為到神面前來的人必須信有神，且信他賞賜那尋求他的人</a:t>
            </a:r>
            <a:r>
              <a:rPr lang="zh-CN" altLang="en-US" sz="3400" b="1" dirty="0" smtClean="0">
                <a:solidFill>
                  <a:srgbClr val="FF0000"/>
                </a:solidFill>
                <a:latin typeface="微软雅黑" panose="020B0503020204020204" pitchFamily="34" charset="-122"/>
                <a:ea typeface="微软雅黑" panose="020B0503020204020204" pitchFamily="34" charset="-122"/>
              </a:rPr>
              <a:t>。</a:t>
            </a:r>
            <a:r>
              <a:rPr lang="en-US" sz="3400" b="1" dirty="0" err="1">
                <a:solidFill>
                  <a:srgbClr val="0000FF"/>
                </a:solidFill>
                <a:latin typeface="微软雅黑" panose="020B0503020204020204" pitchFamily="34" charset="-122"/>
                <a:ea typeface="微软雅黑" panose="020B0503020204020204" pitchFamily="34" charset="-122"/>
              </a:rPr>
              <a:t>Heb</a:t>
            </a:r>
            <a:r>
              <a:rPr lang="en-US" sz="3400" b="1" dirty="0">
                <a:solidFill>
                  <a:srgbClr val="0000FF"/>
                </a:solidFill>
                <a:latin typeface="微软雅黑" panose="020B0503020204020204" pitchFamily="34" charset="-122"/>
                <a:ea typeface="微软雅黑" panose="020B0503020204020204" pitchFamily="34" charset="-122"/>
              </a:rPr>
              <a:t> 11:6 </a:t>
            </a:r>
            <a:r>
              <a:rPr lang="x-none" sz="3400" b="1" dirty="0">
                <a:solidFill>
                  <a:srgbClr val="0000FF"/>
                </a:solidFill>
                <a:latin typeface="微软雅黑" panose="020B0503020204020204" pitchFamily="34" charset="-122"/>
                <a:ea typeface="微软雅黑" panose="020B0503020204020204" pitchFamily="34" charset="-122"/>
              </a:rPr>
              <a:t>But </a:t>
            </a:r>
            <a:r>
              <a:rPr lang="x-none" sz="3400" b="1" u="sng" dirty="0">
                <a:solidFill>
                  <a:srgbClr val="0000FF"/>
                </a:solidFill>
                <a:latin typeface="微软雅黑" panose="020B0503020204020204" pitchFamily="34" charset="-122"/>
                <a:ea typeface="微软雅黑" panose="020B0503020204020204" pitchFamily="34" charset="-122"/>
              </a:rPr>
              <a:t>without faith </a:t>
            </a:r>
            <a:r>
              <a:rPr lang="x-none" sz="3400" b="1" i="1" u="sng" dirty="0">
                <a:solidFill>
                  <a:srgbClr val="0000FF"/>
                </a:solidFill>
                <a:latin typeface="微软雅黑" panose="020B0503020204020204" pitchFamily="34" charset="-122"/>
                <a:ea typeface="微软雅黑" panose="020B0503020204020204" pitchFamily="34" charset="-122"/>
              </a:rPr>
              <a:t>it is</a:t>
            </a:r>
            <a:r>
              <a:rPr lang="x-none" sz="3400" b="1" u="sng" dirty="0">
                <a:solidFill>
                  <a:srgbClr val="0000FF"/>
                </a:solidFill>
                <a:latin typeface="微软雅黑" panose="020B0503020204020204" pitchFamily="34" charset="-122"/>
                <a:ea typeface="微软雅黑" panose="020B0503020204020204" pitchFamily="34" charset="-122"/>
              </a:rPr>
              <a:t> impossible to please </a:t>
            </a:r>
            <a:r>
              <a:rPr lang="x-none" sz="3400" b="1" i="1" u="sng" dirty="0">
                <a:solidFill>
                  <a:srgbClr val="0000FF"/>
                </a:solidFill>
                <a:latin typeface="微软雅黑" panose="020B0503020204020204" pitchFamily="34" charset="-122"/>
                <a:ea typeface="微软雅黑" panose="020B0503020204020204" pitchFamily="34" charset="-122"/>
              </a:rPr>
              <a:t>him</a:t>
            </a:r>
            <a:r>
              <a:rPr lang="x-none" sz="3400" b="1" dirty="0">
                <a:solidFill>
                  <a:srgbClr val="0000FF"/>
                </a:solidFill>
                <a:latin typeface="微软雅黑" panose="020B0503020204020204" pitchFamily="34" charset="-122"/>
                <a:ea typeface="微软雅黑" panose="020B0503020204020204" pitchFamily="34" charset="-122"/>
              </a:rPr>
              <a:t>: for he that cometh to God must believe that he is, and </a:t>
            </a:r>
            <a:r>
              <a:rPr lang="x-none" sz="3400" b="1" i="1" dirty="0">
                <a:solidFill>
                  <a:srgbClr val="0000FF"/>
                </a:solidFill>
                <a:latin typeface="微软雅黑" panose="020B0503020204020204" pitchFamily="34" charset="-122"/>
                <a:ea typeface="微软雅黑" panose="020B0503020204020204" pitchFamily="34" charset="-122"/>
              </a:rPr>
              <a:t>that</a:t>
            </a:r>
            <a:r>
              <a:rPr lang="x-none" sz="3400" b="1" dirty="0">
                <a:solidFill>
                  <a:srgbClr val="0000FF"/>
                </a:solidFill>
                <a:latin typeface="微软雅黑" panose="020B0503020204020204" pitchFamily="34" charset="-122"/>
                <a:ea typeface="微软雅黑" panose="020B0503020204020204" pitchFamily="34" charset="-122"/>
              </a:rPr>
              <a:t> he is a rewarder of them that diligently seek him</a:t>
            </a:r>
            <a:r>
              <a:rPr lang="en-US" sz="3400" b="1" dirty="0">
                <a:solidFill>
                  <a:srgbClr val="0000FF"/>
                </a:solidFill>
                <a:latin typeface="微软雅黑" panose="020B0503020204020204" pitchFamily="34" charset="-122"/>
                <a:ea typeface="微软雅黑" panose="020B0503020204020204" pitchFamily="34" charset="-122"/>
              </a:rPr>
              <a:t>.</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30760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76300"/>
            <a:ext cx="7632700" cy="3143030"/>
          </a:xfrm>
          <a:prstGeom prst="rect">
            <a:avLst/>
          </a:prstGeom>
        </p:spPr>
        <p:txBody>
          <a:bodyPr vert="horz" lIns="76200" tIns="38100" rIns="76200" bIns="38100" rtlCol="0">
            <a:noAutofit/>
          </a:bodyPr>
          <a:lstStyle/>
          <a:p>
            <a:r>
              <a:rPr lang="zh-CN" altLang="en-US" sz="3100" b="1" dirty="0">
                <a:solidFill>
                  <a:srgbClr val="FF0000"/>
                </a:solidFill>
                <a:latin typeface="微软雅黑" panose="020B0503020204020204" pitchFamily="34" charset="-122"/>
                <a:ea typeface="微软雅黑" panose="020B0503020204020204" pitchFamily="34" charset="-122"/>
              </a:rPr>
              <a:t>林前</a:t>
            </a:r>
            <a:r>
              <a:rPr lang="en-US" sz="3100" b="1" dirty="0">
                <a:solidFill>
                  <a:srgbClr val="FF0000"/>
                </a:solidFill>
                <a:latin typeface="微软雅黑" panose="020B0503020204020204" pitchFamily="34" charset="-122"/>
                <a:ea typeface="微软雅黑" panose="020B0503020204020204" pitchFamily="34" charset="-122"/>
              </a:rPr>
              <a:t> </a:t>
            </a:r>
            <a:r>
              <a:rPr lang="en-US" sz="3100" b="1" dirty="0" smtClean="0">
                <a:solidFill>
                  <a:srgbClr val="FF0000"/>
                </a:solidFill>
                <a:latin typeface="微软雅黑" panose="020B0503020204020204" pitchFamily="34" charset="-122"/>
                <a:ea typeface="微软雅黑" panose="020B0503020204020204" pitchFamily="34" charset="-122"/>
              </a:rPr>
              <a:t>13:13 </a:t>
            </a:r>
            <a:r>
              <a:rPr lang="zh-CN" altLang="en-US" sz="3100" b="1" u="sng" dirty="0" smtClean="0">
                <a:solidFill>
                  <a:srgbClr val="FF0000"/>
                </a:solidFill>
                <a:latin typeface="微软雅黑" panose="020B0503020204020204" pitchFamily="34" charset="-122"/>
                <a:ea typeface="微软雅黑" panose="020B0503020204020204" pitchFamily="34" charset="-122"/>
              </a:rPr>
              <a:t>如</a:t>
            </a:r>
            <a:r>
              <a:rPr lang="zh-CN" altLang="en-US" sz="3100" b="1" u="sng" dirty="0">
                <a:solidFill>
                  <a:srgbClr val="FF0000"/>
                </a:solidFill>
                <a:latin typeface="微软雅黑" panose="020B0503020204020204" pitchFamily="34" charset="-122"/>
                <a:ea typeface="微软雅黑" panose="020B0503020204020204" pitchFamily="34" charset="-122"/>
              </a:rPr>
              <a:t>今常存的有信，有望，有愛</a:t>
            </a:r>
            <a:r>
              <a:rPr lang="zh-CN" altLang="en-US" sz="3100" b="1" dirty="0">
                <a:solidFill>
                  <a:srgbClr val="FF0000"/>
                </a:solidFill>
                <a:latin typeface="微软雅黑" panose="020B0503020204020204" pitchFamily="34" charset="-122"/>
                <a:ea typeface="微软雅黑" panose="020B0503020204020204" pitchFamily="34" charset="-122"/>
              </a:rPr>
              <a:t>這三樣，其中</a:t>
            </a:r>
            <a:r>
              <a:rPr lang="zh-CN" altLang="en-US" sz="3100" b="1" u="sng" dirty="0">
                <a:solidFill>
                  <a:srgbClr val="FF0000"/>
                </a:solidFill>
                <a:latin typeface="微软雅黑" panose="020B0503020204020204" pitchFamily="34" charset="-122"/>
                <a:ea typeface="微软雅黑" panose="020B0503020204020204" pitchFamily="34" charset="-122"/>
              </a:rPr>
              <a:t>最大的是愛</a:t>
            </a:r>
            <a:r>
              <a:rPr lang="zh-CN" altLang="en-US" sz="3100" b="1" dirty="0">
                <a:solidFill>
                  <a:srgbClr val="FF0000"/>
                </a:solidFill>
                <a:latin typeface="微软雅黑" panose="020B0503020204020204" pitchFamily="34" charset="-122"/>
                <a:ea typeface="微软雅黑" panose="020B0503020204020204" pitchFamily="34" charset="-122"/>
              </a:rPr>
              <a:t>。（提前</a:t>
            </a:r>
            <a:r>
              <a:rPr lang="en-US" sz="3100" b="1" dirty="0">
                <a:solidFill>
                  <a:srgbClr val="FF0000"/>
                </a:solidFill>
                <a:latin typeface="微软雅黑" panose="020B0503020204020204" pitchFamily="34" charset="-122"/>
                <a:ea typeface="微软雅黑" panose="020B0503020204020204" pitchFamily="34" charset="-122"/>
              </a:rPr>
              <a:t> 1:5</a:t>
            </a:r>
            <a:r>
              <a:rPr lang="zh-CN" altLang="en-US" sz="3100" b="1" dirty="0">
                <a:solidFill>
                  <a:srgbClr val="FF0000"/>
                </a:solidFill>
                <a:latin typeface="微软雅黑" panose="020B0503020204020204" pitchFamily="34" charset="-122"/>
                <a:ea typeface="微软雅黑" panose="020B0503020204020204" pitchFamily="34" charset="-122"/>
              </a:rPr>
              <a:t>但命令的總歸就是愛；</a:t>
            </a:r>
            <a:r>
              <a:rPr lang="zh-CN" altLang="en-US" sz="3100" b="1" u="sng" dirty="0">
                <a:solidFill>
                  <a:srgbClr val="FF0000"/>
                </a:solidFill>
                <a:latin typeface="微软雅黑" panose="020B0503020204020204" pitchFamily="34" charset="-122"/>
                <a:ea typeface="微软雅黑" panose="020B0503020204020204" pitchFamily="34" charset="-122"/>
              </a:rPr>
              <a:t>這愛是從清潔的心和無虧的良心，無偽的信心生出來的</a:t>
            </a:r>
            <a:r>
              <a:rPr lang="zh-CN" altLang="en-US" sz="3100" b="1" dirty="0" smtClean="0">
                <a:solidFill>
                  <a:srgbClr val="FF0000"/>
                </a:solidFill>
                <a:latin typeface="微软雅黑" panose="020B0503020204020204" pitchFamily="34" charset="-122"/>
                <a:ea typeface="微软雅黑" panose="020B0503020204020204" pitchFamily="34" charset="-122"/>
              </a:rPr>
              <a:t>。）</a:t>
            </a:r>
            <a:r>
              <a:rPr lang="en-US" sz="3100" b="1" dirty="0">
                <a:solidFill>
                  <a:srgbClr val="0000FF"/>
                </a:solidFill>
                <a:latin typeface="微软雅黑" panose="020B0503020204020204" pitchFamily="34" charset="-122"/>
                <a:ea typeface="微软雅黑" panose="020B0503020204020204" pitchFamily="34" charset="-122"/>
              </a:rPr>
              <a:t>1Cor 13:13 </a:t>
            </a:r>
            <a:r>
              <a:rPr lang="x-none" sz="3100" b="1" dirty="0">
                <a:solidFill>
                  <a:srgbClr val="0000FF"/>
                </a:solidFill>
                <a:latin typeface="微软雅黑" panose="020B0503020204020204" pitchFamily="34" charset="-122"/>
                <a:ea typeface="微软雅黑" panose="020B0503020204020204" pitchFamily="34" charset="-122"/>
              </a:rPr>
              <a:t>And now abideth faith, hope, charity, these three; but the greatest of these </a:t>
            </a:r>
            <a:r>
              <a:rPr lang="x-none" sz="3100" b="1" i="1" dirty="0">
                <a:solidFill>
                  <a:srgbClr val="0000FF"/>
                </a:solidFill>
                <a:latin typeface="微软雅黑" panose="020B0503020204020204" pitchFamily="34" charset="-122"/>
                <a:ea typeface="微软雅黑" panose="020B0503020204020204" pitchFamily="34" charset="-122"/>
              </a:rPr>
              <a:t>is</a:t>
            </a:r>
            <a:r>
              <a:rPr lang="x-none" sz="3100" b="1" dirty="0">
                <a:solidFill>
                  <a:srgbClr val="0000FF"/>
                </a:solidFill>
                <a:latin typeface="微软雅黑" panose="020B0503020204020204" pitchFamily="34" charset="-122"/>
                <a:ea typeface="微软雅黑" panose="020B0503020204020204" pitchFamily="34" charset="-122"/>
              </a:rPr>
              <a:t> charity</a:t>
            </a:r>
            <a:r>
              <a:rPr lang="en-US" sz="3100" b="1" dirty="0">
                <a:solidFill>
                  <a:srgbClr val="0000FF"/>
                </a:solidFill>
                <a:latin typeface="微软雅黑" panose="020B0503020204020204" pitchFamily="34" charset="-122"/>
                <a:ea typeface="微软雅黑" panose="020B0503020204020204" pitchFamily="34" charset="-122"/>
              </a:rPr>
              <a:t>. (1Tim 1:5 </a:t>
            </a:r>
            <a:r>
              <a:rPr lang="x-none" sz="3100" b="1" dirty="0">
                <a:solidFill>
                  <a:srgbClr val="0000FF"/>
                </a:solidFill>
                <a:latin typeface="微软雅黑" panose="020B0503020204020204" pitchFamily="34" charset="-122"/>
                <a:ea typeface="微软雅黑" panose="020B0503020204020204" pitchFamily="34" charset="-122"/>
              </a:rPr>
              <a:t>Now the end of the commandment is </a:t>
            </a:r>
            <a:r>
              <a:rPr lang="x-none" sz="3100" b="1" u="sng" dirty="0">
                <a:solidFill>
                  <a:srgbClr val="0000FF"/>
                </a:solidFill>
                <a:latin typeface="微软雅黑" panose="020B0503020204020204" pitchFamily="34" charset="-122"/>
                <a:ea typeface="微软雅黑" panose="020B0503020204020204" pitchFamily="34" charset="-122"/>
              </a:rPr>
              <a:t>charity out of a pure heart</a:t>
            </a:r>
            <a:r>
              <a:rPr lang="x-none" sz="3100" b="1" dirty="0">
                <a:solidFill>
                  <a:srgbClr val="0000FF"/>
                </a:solidFill>
                <a:latin typeface="微软雅黑" panose="020B0503020204020204" pitchFamily="34" charset="-122"/>
                <a:ea typeface="微软雅黑" panose="020B0503020204020204" pitchFamily="34" charset="-122"/>
              </a:rPr>
              <a:t>, and </a:t>
            </a:r>
            <a:r>
              <a:rPr lang="x-none" sz="3100" b="1" i="1" dirty="0">
                <a:solidFill>
                  <a:srgbClr val="0000FF"/>
                </a:solidFill>
                <a:latin typeface="微软雅黑" panose="020B0503020204020204" pitchFamily="34" charset="-122"/>
                <a:ea typeface="微软雅黑" panose="020B0503020204020204" pitchFamily="34" charset="-122"/>
              </a:rPr>
              <a:t>of</a:t>
            </a:r>
            <a:r>
              <a:rPr lang="x-none" sz="3100" b="1" dirty="0">
                <a:solidFill>
                  <a:srgbClr val="0000FF"/>
                </a:solidFill>
                <a:latin typeface="微软雅黑" panose="020B0503020204020204" pitchFamily="34" charset="-122"/>
                <a:ea typeface="微软雅黑" panose="020B0503020204020204" pitchFamily="34" charset="-122"/>
              </a:rPr>
              <a:t> a good conscience, </a:t>
            </a:r>
            <a:r>
              <a:rPr lang="x-none" sz="3100" b="1" u="sng" dirty="0">
                <a:solidFill>
                  <a:srgbClr val="0000FF"/>
                </a:solidFill>
                <a:latin typeface="微软雅黑" panose="020B0503020204020204" pitchFamily="34" charset="-122"/>
                <a:ea typeface="微软雅黑" panose="020B0503020204020204" pitchFamily="34" charset="-122"/>
              </a:rPr>
              <a:t>and </a:t>
            </a:r>
            <a:r>
              <a:rPr lang="x-none" sz="3100" b="1" i="1" u="sng" dirty="0">
                <a:solidFill>
                  <a:srgbClr val="0000FF"/>
                </a:solidFill>
                <a:latin typeface="微软雅黑" panose="020B0503020204020204" pitchFamily="34" charset="-122"/>
                <a:ea typeface="微软雅黑" panose="020B0503020204020204" pitchFamily="34" charset="-122"/>
              </a:rPr>
              <a:t>of</a:t>
            </a:r>
            <a:r>
              <a:rPr lang="x-none" sz="3100" b="1" u="sng" dirty="0">
                <a:solidFill>
                  <a:srgbClr val="0000FF"/>
                </a:solidFill>
                <a:latin typeface="微软雅黑" panose="020B0503020204020204" pitchFamily="34" charset="-122"/>
                <a:ea typeface="微软雅黑" panose="020B0503020204020204" pitchFamily="34" charset="-122"/>
              </a:rPr>
              <a:t> faith unfeigned</a:t>
            </a:r>
            <a:r>
              <a:rPr lang="en-US" sz="3100" b="1" dirty="0">
                <a:solidFill>
                  <a:srgbClr val="0000FF"/>
                </a:solidFill>
                <a:latin typeface="微软雅黑" panose="020B0503020204020204" pitchFamily="34" charset="-122"/>
                <a:ea typeface="微软雅黑" panose="020B0503020204020204" pitchFamily="34" charset="-122"/>
              </a:rPr>
              <a:t>.)</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823835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7893" y="796474"/>
            <a:ext cx="7556500" cy="3143030"/>
          </a:xfrm>
          <a:prstGeom prst="rect">
            <a:avLst/>
          </a:prstGeom>
        </p:spPr>
        <p:txBody>
          <a:bodyPr vert="horz" lIns="76200" tIns="38100" rIns="76200" bIns="38100" rtlCol="0">
            <a:no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罗</a:t>
            </a:r>
            <a:r>
              <a:rPr lang="en-US" sz="3600" b="1" dirty="0">
                <a:solidFill>
                  <a:srgbClr val="FF0000"/>
                </a:solidFill>
                <a:latin typeface="微软雅黑" panose="020B0503020204020204" pitchFamily="34" charset="-122"/>
                <a:ea typeface="微软雅黑" panose="020B0503020204020204" pitchFamily="34" charset="-122"/>
              </a:rPr>
              <a:t> </a:t>
            </a:r>
            <a:r>
              <a:rPr lang="en-US" sz="3600" b="1" dirty="0" smtClean="0">
                <a:solidFill>
                  <a:srgbClr val="FF0000"/>
                </a:solidFill>
                <a:latin typeface="微软雅黑" panose="020B0503020204020204" pitchFamily="34" charset="-122"/>
                <a:ea typeface="微软雅黑" panose="020B0503020204020204" pitchFamily="34" charset="-122"/>
              </a:rPr>
              <a:t>1:16-17 </a:t>
            </a:r>
            <a:r>
              <a:rPr lang="zh-CN" altLang="en-US" sz="3600" b="1" dirty="0" smtClean="0">
                <a:solidFill>
                  <a:srgbClr val="FF0000"/>
                </a:solidFill>
                <a:latin typeface="微软雅黑" panose="020B0503020204020204" pitchFamily="34" charset="-122"/>
                <a:ea typeface="微软雅黑" panose="020B0503020204020204" pitchFamily="34" charset="-122"/>
              </a:rPr>
              <a:t>我</a:t>
            </a:r>
            <a:r>
              <a:rPr lang="zh-CN" altLang="en-US" sz="3600" b="1" dirty="0">
                <a:solidFill>
                  <a:srgbClr val="FF0000"/>
                </a:solidFill>
                <a:latin typeface="微软雅黑" panose="020B0503020204020204" pitchFamily="34" charset="-122"/>
                <a:ea typeface="微软雅黑" panose="020B0503020204020204" pitchFamily="34" charset="-122"/>
              </a:rPr>
              <a:t>不以福音為恥；這福音本是神的大能，要救一切相信的，先是猶太人，後是希臘人。 </a:t>
            </a:r>
            <a:r>
              <a:rPr lang="en-US" sz="3600" b="1" dirty="0" smtClean="0">
                <a:solidFill>
                  <a:srgbClr val="0000FF"/>
                </a:solidFill>
                <a:latin typeface="微软雅黑" panose="020B0503020204020204" pitchFamily="34" charset="-122"/>
                <a:ea typeface="微软雅黑" panose="020B0503020204020204" pitchFamily="34" charset="-122"/>
              </a:rPr>
              <a:t>Rom </a:t>
            </a:r>
            <a:r>
              <a:rPr lang="en-US" sz="3600" b="1" dirty="0">
                <a:solidFill>
                  <a:srgbClr val="0000FF"/>
                </a:solidFill>
                <a:latin typeface="微软雅黑" panose="020B0503020204020204" pitchFamily="34" charset="-122"/>
                <a:ea typeface="微软雅黑" panose="020B0503020204020204" pitchFamily="34" charset="-122"/>
              </a:rPr>
              <a:t>1:16-17 For I am not ashamed of the gospel of Christ: for it is the power of God unto salvation to every one that believeth; to the Jew first, and also to the Greek.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398228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791425"/>
            <a:ext cx="7556500" cy="3143030"/>
          </a:xfrm>
          <a:prstGeom prst="rect">
            <a:avLst/>
          </a:prstGeom>
        </p:spPr>
        <p:txBody>
          <a:bodyPr vert="horz" lIns="76200" tIns="38100" rIns="76200" bIns="38100" rtlCol="0">
            <a:noAutofit/>
          </a:bodyPr>
          <a:lstStyle/>
          <a:p>
            <a:r>
              <a:rPr lang="zh-CN" altLang="en-US" sz="3600" b="1" dirty="0" smtClean="0">
                <a:solidFill>
                  <a:srgbClr val="FF0000"/>
                </a:solidFill>
                <a:latin typeface="微软雅黑" panose="020B0503020204020204" pitchFamily="34" charset="-122"/>
                <a:ea typeface="微软雅黑" panose="020B0503020204020204" pitchFamily="34" charset="-122"/>
              </a:rPr>
              <a:t>因</a:t>
            </a:r>
            <a:r>
              <a:rPr lang="zh-CN" altLang="en-US" sz="3600" b="1" dirty="0">
                <a:solidFill>
                  <a:srgbClr val="FF0000"/>
                </a:solidFill>
                <a:latin typeface="微软雅黑" panose="020B0503020204020204" pitchFamily="34" charset="-122"/>
                <a:ea typeface="微软雅黑" panose="020B0503020204020204" pitchFamily="34" charset="-122"/>
              </a:rPr>
              <a:t>為神的義正在這福音上顯明出來；</a:t>
            </a:r>
            <a:r>
              <a:rPr lang="zh-CN" altLang="en-US" sz="3600" b="1" u="sng" dirty="0">
                <a:solidFill>
                  <a:srgbClr val="FF0000"/>
                </a:solidFill>
                <a:latin typeface="微软雅黑" panose="020B0503020204020204" pitchFamily="34" charset="-122"/>
                <a:ea typeface="微软雅黑" panose="020B0503020204020204" pitchFamily="34" charset="-122"/>
              </a:rPr>
              <a:t>這義是本於信，以致於信</a:t>
            </a:r>
            <a:r>
              <a:rPr lang="zh-CN" altLang="en-US" sz="3600" b="1" dirty="0">
                <a:solidFill>
                  <a:srgbClr val="FF0000"/>
                </a:solidFill>
                <a:latin typeface="微软雅黑" panose="020B0503020204020204" pitchFamily="34" charset="-122"/>
                <a:ea typeface="微软雅黑" panose="020B0503020204020204" pitchFamily="34" charset="-122"/>
              </a:rPr>
              <a:t>。如經上所記：義人必因信得生</a:t>
            </a:r>
            <a:r>
              <a:rPr lang="zh-CN" altLang="en-US" sz="3600" b="1" dirty="0" smtClean="0">
                <a:solidFill>
                  <a:srgbClr val="FF0000"/>
                </a:solidFill>
                <a:latin typeface="微软雅黑" panose="020B0503020204020204" pitchFamily="34" charset="-122"/>
                <a:ea typeface="微软雅黑" panose="020B0503020204020204" pitchFamily="34" charset="-122"/>
              </a:rPr>
              <a:t>。</a:t>
            </a:r>
            <a:r>
              <a:rPr lang="en-US" sz="3600" b="1" dirty="0" smtClean="0">
                <a:solidFill>
                  <a:srgbClr val="0000FF"/>
                </a:solidFill>
                <a:latin typeface="微软雅黑" panose="020B0503020204020204" pitchFamily="34" charset="-122"/>
                <a:ea typeface="微软雅黑" panose="020B0503020204020204" pitchFamily="34" charset="-122"/>
              </a:rPr>
              <a:t>For </a:t>
            </a:r>
            <a:r>
              <a:rPr lang="en-US" sz="3600" b="1" dirty="0">
                <a:solidFill>
                  <a:srgbClr val="0000FF"/>
                </a:solidFill>
                <a:latin typeface="微软雅黑" panose="020B0503020204020204" pitchFamily="34" charset="-122"/>
                <a:ea typeface="微软雅黑" panose="020B0503020204020204" pitchFamily="34" charset="-122"/>
              </a:rPr>
              <a:t>therein is the </a:t>
            </a:r>
            <a:r>
              <a:rPr lang="en-US" sz="3600" b="1" u="sng" dirty="0">
                <a:solidFill>
                  <a:srgbClr val="0000FF"/>
                </a:solidFill>
                <a:latin typeface="微软雅黑" panose="020B0503020204020204" pitchFamily="34" charset="-122"/>
                <a:ea typeface="微软雅黑" panose="020B0503020204020204" pitchFamily="34" charset="-122"/>
              </a:rPr>
              <a:t>righteousness of God revealed from faith to faith</a:t>
            </a:r>
            <a:r>
              <a:rPr lang="en-US" sz="3600" b="1" dirty="0">
                <a:solidFill>
                  <a:srgbClr val="0000FF"/>
                </a:solidFill>
                <a:latin typeface="微软雅黑" panose="020B0503020204020204" pitchFamily="34" charset="-122"/>
                <a:ea typeface="微软雅黑" panose="020B0503020204020204" pitchFamily="34" charset="-122"/>
              </a:rPr>
              <a:t>: as it is written, The just shall live by faith.</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60003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3500" y="876300"/>
            <a:ext cx="7556500" cy="3143030"/>
          </a:xfrm>
          <a:prstGeom prst="rect">
            <a:avLst/>
          </a:prstGeom>
        </p:spPr>
        <p:txBody>
          <a:bodyPr vert="horz" lIns="76200" tIns="38100" rIns="76200" bIns="38100" rtlCol="0">
            <a:noAutofit/>
          </a:bodyPr>
          <a:lstStyle/>
          <a:p>
            <a:r>
              <a:rPr lang="zh-CN" altLang="en-US" sz="3000" b="1" dirty="0">
                <a:solidFill>
                  <a:srgbClr val="FF0000"/>
                </a:solidFill>
                <a:latin typeface="微软雅黑" panose="020B0503020204020204" pitchFamily="34" charset="-122"/>
                <a:ea typeface="微软雅黑" panose="020B0503020204020204" pitchFamily="34" charset="-122"/>
              </a:rPr>
              <a:t>林前</a:t>
            </a:r>
            <a:r>
              <a:rPr lang="en-US" sz="3000" b="1" dirty="0">
                <a:solidFill>
                  <a:srgbClr val="FF0000"/>
                </a:solidFill>
                <a:latin typeface="微软雅黑" panose="020B0503020204020204" pitchFamily="34" charset="-122"/>
                <a:ea typeface="微软雅黑" panose="020B0503020204020204" pitchFamily="34" charset="-122"/>
              </a:rPr>
              <a:t> 6:11</a:t>
            </a:r>
            <a:r>
              <a:rPr lang="zh-CN" altLang="en-US" sz="3000" b="1" dirty="0">
                <a:solidFill>
                  <a:srgbClr val="FF0000"/>
                </a:solidFill>
                <a:latin typeface="微软雅黑" panose="020B0503020204020204" pitchFamily="34" charset="-122"/>
                <a:ea typeface="微软雅黑" panose="020B0503020204020204" pitchFamily="34" charset="-122"/>
              </a:rPr>
              <a:t>你們中間也有人</a:t>
            </a:r>
            <a:r>
              <a:rPr lang="zh-CN" altLang="en-US" sz="3000" b="1" u="sng" dirty="0">
                <a:solidFill>
                  <a:srgbClr val="FF0000"/>
                </a:solidFill>
                <a:latin typeface="微软雅黑" panose="020B0503020204020204" pitchFamily="34" charset="-122"/>
                <a:ea typeface="微软雅黑" panose="020B0503020204020204" pitchFamily="34" charset="-122"/>
              </a:rPr>
              <a:t>從前是這樣</a:t>
            </a:r>
            <a:r>
              <a:rPr lang="zh-CN" altLang="en-US" sz="3000" b="1" dirty="0">
                <a:solidFill>
                  <a:srgbClr val="FF0000"/>
                </a:solidFill>
                <a:latin typeface="微软雅黑" panose="020B0503020204020204" pitchFamily="34" charset="-122"/>
                <a:ea typeface="微软雅黑" panose="020B0503020204020204" pitchFamily="34" charset="-122"/>
              </a:rPr>
              <a:t>；但如今你們奉主耶穌基督的名，並藉著我們神的靈，</a:t>
            </a:r>
            <a:r>
              <a:rPr lang="zh-CN" altLang="en-US" sz="3000" b="1" u="sng" dirty="0">
                <a:solidFill>
                  <a:srgbClr val="FF0000"/>
                </a:solidFill>
                <a:latin typeface="微软雅黑" panose="020B0503020204020204" pitchFamily="34" charset="-122"/>
                <a:ea typeface="微软雅黑" panose="020B0503020204020204" pitchFamily="34" charset="-122"/>
              </a:rPr>
              <a:t>已經洗淨，成聖，稱義了</a:t>
            </a:r>
            <a:r>
              <a:rPr lang="zh-CN" altLang="en-US" sz="3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（注：哥林多信徒雖然有各樣言行、思想的問題，保羅還是說他們“已經洗淨，成聖，稱義了</a:t>
            </a:r>
            <a:r>
              <a:rPr lang="en-US" sz="2000" b="1" dirty="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en-US" sz="3000" b="1" dirty="0">
                <a:solidFill>
                  <a:srgbClr val="0000FF"/>
                </a:solidFill>
                <a:latin typeface="微软雅黑" panose="020B0503020204020204" pitchFamily="34" charset="-122"/>
                <a:ea typeface="微软雅黑" panose="020B0503020204020204" pitchFamily="34" charset="-122"/>
              </a:rPr>
              <a:t>1Cor 6:11 And such </a:t>
            </a:r>
            <a:r>
              <a:rPr lang="en-US" sz="3000" b="1" u="sng" dirty="0">
                <a:solidFill>
                  <a:srgbClr val="0000FF"/>
                </a:solidFill>
                <a:latin typeface="微软雅黑" panose="020B0503020204020204" pitchFamily="34" charset="-122"/>
                <a:ea typeface="微软雅黑" panose="020B0503020204020204" pitchFamily="34" charset="-122"/>
              </a:rPr>
              <a:t>were</a:t>
            </a:r>
            <a:r>
              <a:rPr lang="en-US" sz="3000" b="1" dirty="0">
                <a:solidFill>
                  <a:srgbClr val="0000FF"/>
                </a:solidFill>
                <a:latin typeface="微软雅黑" panose="020B0503020204020204" pitchFamily="34" charset="-122"/>
                <a:ea typeface="微软雅黑" panose="020B0503020204020204" pitchFamily="34" charset="-122"/>
              </a:rPr>
              <a:t> some of you: but </a:t>
            </a:r>
            <a:r>
              <a:rPr lang="en-US" sz="3000" b="1" u="sng" dirty="0">
                <a:solidFill>
                  <a:srgbClr val="0000FF"/>
                </a:solidFill>
                <a:latin typeface="微软雅黑" panose="020B0503020204020204" pitchFamily="34" charset="-122"/>
                <a:ea typeface="微软雅黑" panose="020B0503020204020204" pitchFamily="34" charset="-122"/>
              </a:rPr>
              <a:t>ye are washed, but ye are sanctified, but ye are justified </a:t>
            </a:r>
            <a:r>
              <a:rPr lang="en-US" sz="3000" b="1" dirty="0">
                <a:solidFill>
                  <a:srgbClr val="0000FF"/>
                </a:solidFill>
                <a:latin typeface="微软雅黑" panose="020B0503020204020204" pitchFamily="34" charset="-122"/>
                <a:ea typeface="微软雅黑" panose="020B0503020204020204" pitchFamily="34" charset="-122"/>
              </a:rPr>
              <a:t>in the name of the Lord Jesus, and by the Spirit of our God. </a:t>
            </a:r>
            <a:r>
              <a:rPr lang="en-US" sz="1600" b="1" dirty="0">
                <a:solidFill>
                  <a:srgbClr val="0000FF"/>
                </a:solidFill>
                <a:latin typeface="微软雅黑" panose="020B0503020204020204" pitchFamily="34" charset="-122"/>
                <a:ea typeface="微软雅黑" panose="020B0503020204020204" pitchFamily="34" charset="-122"/>
              </a:rPr>
              <a:t>(Note: Although the Corinthian Christians had all kinds of problems (sins) in their thoughts, words, and deeds, the Apostle Paul still said they were already “washed, sanctified, and justified”.)</a:t>
            </a:r>
          </a:p>
          <a:p>
            <a:endParaRPr lang="en-US" sz="1600" b="1" dirty="0">
              <a:solidFill>
                <a:srgbClr val="0000FF"/>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058605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4800" y="800100"/>
            <a:ext cx="7099300" cy="1015663"/>
          </a:xfrm>
          <a:prstGeom prst="rect">
            <a:avLst/>
          </a:prstGeom>
          <a:noFill/>
        </p:spPr>
        <p:txBody>
          <a:bodyPr wrap="square" rtlCol="0">
            <a:spAutoFit/>
          </a:bodyPr>
          <a:lstStyle/>
          <a:p>
            <a:pPr algn="ctr"/>
            <a:r>
              <a:rPr lang="zh-CN" altLang="en-US" sz="6000" b="1" dirty="0" smtClean="0">
                <a:solidFill>
                  <a:srgbClr val="00B050"/>
                </a:solidFill>
                <a:latin typeface="微软雅黑" panose="020B0503020204020204" pitchFamily="34" charset="-122"/>
                <a:ea typeface="微软雅黑" panose="020B0503020204020204" pitchFamily="34" charset="-122"/>
              </a:rPr>
              <a:t>殷勤 </a:t>
            </a:r>
            <a:r>
              <a:rPr lang="en-US" altLang="zh-CN" sz="6000" b="1" dirty="0" smtClean="0">
                <a:solidFill>
                  <a:srgbClr val="00B050"/>
                </a:solidFill>
                <a:latin typeface="微软雅黑" panose="020B0503020204020204" pitchFamily="34" charset="-122"/>
                <a:ea typeface="微软雅黑" panose="020B0503020204020204" pitchFamily="34" charset="-122"/>
              </a:rPr>
              <a:t>Diligence</a:t>
            </a:r>
            <a:endParaRPr lang="en-US" sz="6000" b="1" dirty="0">
              <a:solidFill>
                <a:srgbClr val="00B050"/>
              </a:solidFill>
              <a:latin typeface="微软雅黑" panose="020B0503020204020204" pitchFamily="34" charset="-122"/>
              <a:ea typeface="微软雅黑" panose="020B0503020204020204" pitchFamily="34" charset="-122"/>
            </a:endParaRPr>
          </a:p>
        </p:txBody>
      </p:sp>
      <p:pic>
        <p:nvPicPr>
          <p:cNvPr id="4" name="Picture 3"/>
          <p:cNvPicPr>
            <a:picLocks noChangeAspect="1" noChangeArrowheads="1"/>
          </p:cNvPicPr>
          <p:nvPr/>
        </p:nvPicPr>
        <p:blipFill>
          <a:blip r:embed="rId2" cstate="print"/>
          <a:srcRect/>
          <a:stretch>
            <a:fillRect/>
          </a:stretch>
        </p:blipFill>
        <p:spPr bwMode="auto">
          <a:xfrm>
            <a:off x="762000" y="2781300"/>
            <a:ext cx="2063329" cy="206332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648200" y="2794536"/>
            <a:ext cx="2056979" cy="2056979"/>
          </a:xfrm>
          <a:prstGeom prst="rect">
            <a:avLst/>
          </a:prstGeom>
          <a:noFill/>
          <a:ln w="9525">
            <a:noFill/>
            <a:miter lim="800000"/>
            <a:headEnd/>
            <a:tailEnd/>
          </a:ln>
        </p:spPr>
      </p:pic>
    </p:spTree>
    <p:extLst>
      <p:ext uri="{BB962C8B-B14F-4D97-AF65-F5344CB8AC3E}">
        <p14:creationId xmlns:p14="http://schemas.microsoft.com/office/powerpoint/2010/main" val="3760507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286" y="796474"/>
            <a:ext cx="7556500" cy="3143030"/>
          </a:xfrm>
          <a:prstGeom prst="rect">
            <a:avLst/>
          </a:prstGeom>
        </p:spPr>
        <p:txBody>
          <a:bodyPr vert="horz" lIns="76200" tIns="38100" rIns="76200" bIns="38100" rtlCol="0">
            <a:no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彼后</a:t>
            </a:r>
            <a:r>
              <a:rPr lang="en-US" sz="3200" b="1" dirty="0">
                <a:solidFill>
                  <a:srgbClr val="FF0000"/>
                </a:solidFill>
                <a:latin typeface="微软雅黑" panose="020B0503020204020204" pitchFamily="34" charset="-122"/>
                <a:ea typeface="微软雅黑" panose="020B0503020204020204" pitchFamily="34" charset="-122"/>
              </a:rPr>
              <a:t> </a:t>
            </a:r>
            <a:r>
              <a:rPr lang="en-US" sz="3200" b="1" dirty="0" smtClean="0">
                <a:solidFill>
                  <a:srgbClr val="FF0000"/>
                </a:solidFill>
                <a:latin typeface="微软雅黑" panose="020B0503020204020204" pitchFamily="34" charset="-122"/>
                <a:ea typeface="微软雅黑" panose="020B0503020204020204" pitchFamily="34" charset="-122"/>
              </a:rPr>
              <a:t>1:3-8 </a:t>
            </a:r>
            <a:r>
              <a:rPr lang="zh-CN" altLang="en-US" sz="3200" b="1" dirty="0" smtClean="0">
                <a:solidFill>
                  <a:srgbClr val="FF0000"/>
                </a:solidFill>
                <a:latin typeface="微软雅黑" panose="020B0503020204020204" pitchFamily="34" charset="-122"/>
                <a:ea typeface="微软雅黑" panose="020B0503020204020204" pitchFamily="34" charset="-122"/>
              </a:rPr>
              <a:t>神</a:t>
            </a:r>
            <a:r>
              <a:rPr lang="zh-CN" altLang="en-US" sz="3200" b="1" dirty="0">
                <a:solidFill>
                  <a:srgbClr val="FF0000"/>
                </a:solidFill>
                <a:latin typeface="微软雅黑" panose="020B0503020204020204" pitchFamily="34" charset="-122"/>
                <a:ea typeface="微软雅黑" panose="020B0503020204020204" pitchFamily="34" charset="-122"/>
              </a:rPr>
              <a:t>的神能已將一切關乎生命和虔敬的事賜給我們，皆因我們認識那用自己榮耀和美德召我們的</a:t>
            </a:r>
            <a:r>
              <a:rPr lang="zh-CN" altLang="en-US" sz="3200" b="1" dirty="0" smtClean="0">
                <a:solidFill>
                  <a:srgbClr val="FF0000"/>
                </a:solidFill>
                <a:latin typeface="微软雅黑" panose="020B0503020204020204" pitchFamily="34" charset="-122"/>
                <a:ea typeface="微软雅黑" panose="020B0503020204020204" pitchFamily="34" charset="-122"/>
              </a:rPr>
              <a:t>主。 </a:t>
            </a:r>
            <a:r>
              <a:rPr lang="en-US" sz="3200" b="1" dirty="0" smtClean="0">
                <a:solidFill>
                  <a:srgbClr val="0000FF"/>
                </a:solidFill>
                <a:latin typeface="微软雅黑" panose="020B0503020204020204" pitchFamily="34" charset="-122"/>
                <a:ea typeface="微软雅黑" panose="020B0503020204020204" pitchFamily="34" charset="-122"/>
              </a:rPr>
              <a:t>2Pet 1:3-8 </a:t>
            </a:r>
            <a:r>
              <a:rPr lang="en-US" sz="3200" b="1" dirty="0">
                <a:solidFill>
                  <a:srgbClr val="0000FF"/>
                </a:solidFill>
                <a:latin typeface="微软雅黑" panose="020B0503020204020204" pitchFamily="34" charset="-122"/>
                <a:ea typeface="微软雅黑" panose="020B0503020204020204" pitchFamily="34" charset="-122"/>
              </a:rPr>
              <a:t>According as his divine power hath given unto us all things that </a:t>
            </a:r>
            <a:r>
              <a:rPr lang="en-US" sz="3200" b="1" i="1" dirty="0">
                <a:solidFill>
                  <a:srgbClr val="0000FF"/>
                </a:solidFill>
                <a:latin typeface="微软雅黑" panose="020B0503020204020204" pitchFamily="34" charset="-122"/>
                <a:ea typeface="微软雅黑" panose="020B0503020204020204" pitchFamily="34" charset="-122"/>
              </a:rPr>
              <a:t>pertain</a:t>
            </a:r>
            <a:r>
              <a:rPr lang="en-US" sz="3200" b="1" dirty="0">
                <a:solidFill>
                  <a:srgbClr val="0000FF"/>
                </a:solidFill>
                <a:latin typeface="微软雅黑" panose="020B0503020204020204" pitchFamily="34" charset="-122"/>
                <a:ea typeface="微软雅黑" panose="020B0503020204020204" pitchFamily="34" charset="-122"/>
              </a:rPr>
              <a:t> unto life and godliness, through the knowledge of him that hath called us to glory and virtue</a:t>
            </a:r>
            <a:r>
              <a:rPr lang="en-US" sz="3200" b="1" dirty="0" smtClean="0">
                <a:solidFill>
                  <a:srgbClr val="0000FF"/>
                </a:solidFill>
                <a:latin typeface="微软雅黑" panose="020B0503020204020204" pitchFamily="34" charset="-122"/>
                <a:ea typeface="微软雅黑" panose="020B0503020204020204" pitchFamily="34" charset="-122"/>
              </a:rPr>
              <a:t>:</a:t>
            </a:r>
            <a:endParaRPr lang="en-US" sz="3200" b="1" dirty="0">
              <a:solidFill>
                <a:srgbClr val="0000FF"/>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16256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89000" y="1587500"/>
            <a:ext cx="4889500" cy="3651250"/>
          </a:xfrm>
          <a:prstGeom prst="rect">
            <a:avLst/>
          </a:prstGeom>
        </p:spPr>
        <p:txBody>
          <a:bodyPr vert="horz" lIns="76200" tIns="38100" rIns="76200" bIns="38100" rtlCol="0">
            <a:noAutofit/>
          </a:bodyPr>
          <a:lstStyle/>
          <a:p>
            <a:pPr>
              <a:spcAft>
                <a:spcPts val="1500"/>
              </a:spcAft>
            </a:pPr>
            <a:endParaRPr lang="en-US" sz="2000" b="1" dirty="0">
              <a:solidFill>
                <a:srgbClr val="3333FF"/>
              </a:solidFill>
              <a:latin typeface="Arial" pitchFamily="34" charset="0"/>
              <a:cs typeface="Arial" pitchFamily="34" charset="0"/>
            </a:endParaRPr>
          </a:p>
        </p:txBody>
      </p:sp>
      <p:sp>
        <p:nvSpPr>
          <p:cNvPr id="14" name="Rectangle 13"/>
          <p:cNvSpPr/>
          <p:nvPr/>
        </p:nvSpPr>
        <p:spPr>
          <a:xfrm>
            <a:off x="0" y="27083"/>
            <a:ext cx="7620000" cy="1508105"/>
          </a:xfrm>
          <a:prstGeom prst="rect">
            <a:avLst/>
          </a:prstGeom>
        </p:spPr>
        <p:txBody>
          <a:bodyPr wrap="square">
            <a:spAutoFit/>
          </a:bodyPr>
          <a:lstStyle/>
          <a:p>
            <a:pPr algn="ctr"/>
            <a:r>
              <a:rPr lang="en-US" altLang="zh-TW" sz="4600" b="1" dirty="0">
                <a:ln w="17780" cmpd="sng">
                  <a:solidFill>
                    <a:prstClr val="black"/>
                  </a:solidFill>
                  <a:prstDash val="solid"/>
                  <a:miter lim="800000"/>
                </a:ln>
                <a:solidFill>
                  <a:srgbClr val="00FFFF"/>
                </a:solidFill>
                <a:latin typeface="微软雅黑" pitchFamily="34" charset="-122"/>
                <a:ea typeface="微软雅黑" pitchFamily="34" charset="-122"/>
              </a:rPr>
              <a:t>The Greatest Exchange</a:t>
            </a:r>
          </a:p>
          <a:p>
            <a:pPr algn="ctr"/>
            <a:r>
              <a:rPr lang="zh-CN" altLang="en-US" sz="4600" b="1" dirty="0">
                <a:ln w="17780" cmpd="sng">
                  <a:solidFill>
                    <a:prstClr val="black"/>
                  </a:solidFill>
                  <a:prstDash val="solid"/>
                  <a:miter lim="800000"/>
                </a:ln>
                <a:solidFill>
                  <a:srgbClr val="FFFF00"/>
                </a:solidFill>
                <a:latin typeface="微软雅黑" pitchFamily="34" charset="-122"/>
                <a:ea typeface="微软雅黑" pitchFamily="34" charset="-122"/>
              </a:rPr>
              <a:t>最伟大的交换</a:t>
            </a:r>
            <a:endParaRPr lang="en-US" sz="4600" b="1" dirty="0">
              <a:ln w="17780" cmpd="sng">
                <a:solidFill>
                  <a:prstClr val="black"/>
                </a:solidFill>
                <a:prstDash val="solid"/>
                <a:miter lim="800000"/>
              </a:ln>
              <a:solidFill>
                <a:srgbClr val="FFFF00"/>
              </a:solidFill>
              <a:latin typeface="微软雅黑" pitchFamily="34" charset="-122"/>
              <a:ea typeface="微软雅黑" pitchFamily="34" charset="-122"/>
            </a:endParaRPr>
          </a:p>
        </p:txBody>
      </p:sp>
      <p:sp>
        <p:nvSpPr>
          <p:cNvPr id="2" name="Rectangle 1"/>
          <p:cNvSpPr/>
          <p:nvPr/>
        </p:nvSpPr>
        <p:spPr>
          <a:xfrm>
            <a:off x="14688" y="1525242"/>
            <a:ext cx="7605312" cy="4278094"/>
          </a:xfrm>
          <a:prstGeom prst="rect">
            <a:avLst/>
          </a:prstGeom>
        </p:spPr>
        <p:txBody>
          <a:bodyPr wrap="square">
            <a:spAutoFit/>
          </a:bodyPr>
          <a:lstStyle/>
          <a:p>
            <a:r>
              <a:rPr lang="zh-TW" altLang="en-US" sz="3400" b="1" dirty="0">
                <a:solidFill>
                  <a:srgbClr val="FF0000"/>
                </a:solidFill>
                <a:latin typeface="微软雅黑" pitchFamily="34" charset="-122"/>
                <a:ea typeface="微软雅黑" pitchFamily="34" charset="-122"/>
              </a:rPr>
              <a:t>林后 </a:t>
            </a:r>
            <a:r>
              <a:rPr lang="en-US" altLang="zh-TW" sz="3400" b="1" dirty="0" smtClean="0">
                <a:solidFill>
                  <a:srgbClr val="FF0000"/>
                </a:solidFill>
                <a:latin typeface="微软雅黑" pitchFamily="34" charset="-122"/>
                <a:ea typeface="微软雅黑" pitchFamily="34" charset="-122"/>
              </a:rPr>
              <a:t>8:9 </a:t>
            </a:r>
            <a:r>
              <a:rPr lang="zh-TW" altLang="en-US" sz="3400" b="1" dirty="0" smtClean="0">
                <a:solidFill>
                  <a:srgbClr val="FF0000"/>
                </a:solidFill>
                <a:latin typeface="微软雅黑" pitchFamily="34" charset="-122"/>
                <a:ea typeface="微软雅黑" pitchFamily="34" charset="-122"/>
              </a:rPr>
              <a:t>你</a:t>
            </a:r>
            <a:r>
              <a:rPr lang="zh-TW" altLang="en-US" sz="3400" b="1" dirty="0">
                <a:solidFill>
                  <a:srgbClr val="FF0000"/>
                </a:solidFill>
                <a:latin typeface="微软雅黑" pitchFamily="34" charset="-122"/>
                <a:ea typeface="微软雅黑" pitchFamily="34" charset="-122"/>
              </a:rPr>
              <a:t>們知道我們主耶穌基督的恩典：他本來富足，卻為你們成了貧窮，叫你們因他的貧窮，可以成為富足。</a:t>
            </a:r>
            <a:r>
              <a:rPr lang="en-US" sz="3400" b="1" dirty="0">
                <a:solidFill>
                  <a:srgbClr val="FFFF00"/>
                </a:solidFill>
              </a:rPr>
              <a:t>2Cor 8:9 For ye know the grace of our Lord Jesus Christ, that, though he was rich, yet for your sakes he became poor, that ye through his poverty might be rich.</a:t>
            </a:r>
            <a:endParaRPr lang="en-US" altLang="zh-CN" sz="340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2635087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286" y="796474"/>
            <a:ext cx="7556500" cy="3143030"/>
          </a:xfrm>
          <a:prstGeom prst="rect">
            <a:avLst/>
          </a:prstGeom>
        </p:spPr>
        <p:txBody>
          <a:bodyPr vert="horz" lIns="76200" tIns="38100" rIns="76200" bIns="38100" rtlCol="0">
            <a:no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因</a:t>
            </a:r>
            <a:r>
              <a:rPr lang="zh-CN" altLang="en-US" sz="3200" b="1" dirty="0">
                <a:solidFill>
                  <a:srgbClr val="FF0000"/>
                </a:solidFill>
                <a:latin typeface="微软雅黑" panose="020B0503020204020204" pitchFamily="34" charset="-122"/>
                <a:ea typeface="微软雅黑" panose="020B0503020204020204" pitchFamily="34" charset="-122"/>
              </a:rPr>
              <a:t>此，他已將又寶貴又極大的應許賜給我們，叫我們既脫離世上從情慾來的敗壞，就得與神的性情有分。 </a:t>
            </a:r>
            <a:r>
              <a:rPr lang="en-US" sz="3200" b="1" dirty="0" smtClean="0">
                <a:solidFill>
                  <a:srgbClr val="0000FF"/>
                </a:solidFill>
                <a:latin typeface="微软雅黑" panose="020B0503020204020204" pitchFamily="34" charset="-122"/>
                <a:ea typeface="微软雅黑" panose="020B0503020204020204" pitchFamily="34" charset="-122"/>
              </a:rPr>
              <a:t>Whereby </a:t>
            </a:r>
            <a:r>
              <a:rPr lang="en-US" sz="3200" b="1" dirty="0">
                <a:solidFill>
                  <a:srgbClr val="0000FF"/>
                </a:solidFill>
                <a:latin typeface="微软雅黑" panose="020B0503020204020204" pitchFamily="34" charset="-122"/>
                <a:ea typeface="微软雅黑" panose="020B0503020204020204" pitchFamily="34" charset="-122"/>
              </a:rPr>
              <a:t>are given unto us exceeding great and precious promises: that by these ye might be partakers of the divine nature, having escaped the corruption that is in the world through lust.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412587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286" y="796474"/>
            <a:ext cx="7556500" cy="3143030"/>
          </a:xfrm>
          <a:prstGeom prst="rect">
            <a:avLst/>
          </a:prstGeom>
        </p:spPr>
        <p:txBody>
          <a:bodyPr vert="horz" lIns="76200" tIns="38100" rIns="76200" bIns="38100" rtlCol="0">
            <a:no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正</a:t>
            </a:r>
            <a:r>
              <a:rPr lang="zh-CN" altLang="en-US" sz="3200" b="1" dirty="0">
                <a:solidFill>
                  <a:srgbClr val="FF0000"/>
                </a:solidFill>
                <a:latin typeface="微软雅黑" panose="020B0503020204020204" pitchFamily="34" charset="-122"/>
                <a:ea typeface="微软雅黑" panose="020B0503020204020204" pitchFamily="34" charset="-122"/>
              </a:rPr>
              <a:t>因這緣故，你們要分外地殷勤；有了信心，又要加上德行；有了德行，又要加上知識； 有了知識，又要加上節制；有了節制，又要加上忍耐；有了忍耐，又要加上虔敬； </a:t>
            </a:r>
            <a:r>
              <a:rPr lang="en-US" sz="3200" b="1" dirty="0" smtClean="0">
                <a:solidFill>
                  <a:srgbClr val="0000FF"/>
                </a:solidFill>
                <a:latin typeface="微软雅黑" panose="020B0503020204020204" pitchFamily="34" charset="-122"/>
                <a:ea typeface="微软雅黑" panose="020B0503020204020204" pitchFamily="34" charset="-122"/>
              </a:rPr>
              <a:t>And </a:t>
            </a:r>
            <a:r>
              <a:rPr lang="en-US" sz="3200" b="1" dirty="0">
                <a:solidFill>
                  <a:srgbClr val="0000FF"/>
                </a:solidFill>
                <a:latin typeface="微软雅黑" panose="020B0503020204020204" pitchFamily="34" charset="-122"/>
                <a:ea typeface="微软雅黑" panose="020B0503020204020204" pitchFamily="34" charset="-122"/>
              </a:rPr>
              <a:t>beside this, giving all diligence, add to your faith virtue; and to virtue knowledge; And to knowledge temperance; and to temperance patience; and to patience godliness;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030956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286" y="796474"/>
            <a:ext cx="7556500" cy="3143030"/>
          </a:xfrm>
          <a:prstGeom prst="rect">
            <a:avLst/>
          </a:prstGeom>
        </p:spPr>
        <p:txBody>
          <a:bodyPr vert="horz" lIns="76200" tIns="38100" rIns="76200" bIns="38100" rtlCol="0">
            <a:noAutofit/>
          </a:bodyPr>
          <a:lstStyle/>
          <a:p>
            <a:r>
              <a:rPr lang="zh-CN" altLang="en-US" sz="3000" b="1" dirty="0" smtClean="0">
                <a:solidFill>
                  <a:srgbClr val="FF0000"/>
                </a:solidFill>
                <a:latin typeface="微软雅黑" panose="020B0503020204020204" pitchFamily="34" charset="-122"/>
                <a:ea typeface="微软雅黑" panose="020B0503020204020204" pitchFamily="34" charset="-122"/>
              </a:rPr>
              <a:t>有</a:t>
            </a:r>
            <a:r>
              <a:rPr lang="zh-CN" altLang="en-US" sz="3000" b="1" dirty="0">
                <a:solidFill>
                  <a:srgbClr val="FF0000"/>
                </a:solidFill>
                <a:latin typeface="微软雅黑" panose="020B0503020204020204" pitchFamily="34" charset="-122"/>
                <a:ea typeface="微软雅黑" panose="020B0503020204020204" pitchFamily="34" charset="-122"/>
              </a:rPr>
              <a:t>了虔敬，又要加上愛弟兄的心；有了愛弟兄的心，又要加上愛眾人的心； 你們若充充足足的有這幾樣，就必使你們在認識我們的主耶穌基督上不至於閒懶不結果子了。 </a:t>
            </a:r>
            <a:r>
              <a:rPr lang="en-US" sz="3000" b="1" dirty="0" smtClean="0">
                <a:solidFill>
                  <a:srgbClr val="0000FF"/>
                </a:solidFill>
                <a:latin typeface="微软雅黑" panose="020B0503020204020204" pitchFamily="34" charset="-122"/>
                <a:ea typeface="微软雅黑" panose="020B0503020204020204" pitchFamily="34" charset="-122"/>
              </a:rPr>
              <a:t>And </a:t>
            </a:r>
            <a:r>
              <a:rPr lang="en-US" sz="3000" b="1" dirty="0">
                <a:solidFill>
                  <a:srgbClr val="0000FF"/>
                </a:solidFill>
                <a:latin typeface="微软雅黑" panose="020B0503020204020204" pitchFamily="34" charset="-122"/>
                <a:ea typeface="微软雅黑" panose="020B0503020204020204" pitchFamily="34" charset="-122"/>
              </a:rPr>
              <a:t>to godliness brotherly kindness; and to brotherly kindness charity</a:t>
            </a:r>
            <a:r>
              <a:rPr lang="en-US" sz="3000" b="1" dirty="0" smtClean="0">
                <a:solidFill>
                  <a:srgbClr val="0000FF"/>
                </a:solidFill>
                <a:latin typeface="微软雅黑" panose="020B0503020204020204" pitchFamily="34" charset="-122"/>
                <a:ea typeface="微软雅黑" panose="020B0503020204020204" pitchFamily="34" charset="-122"/>
              </a:rPr>
              <a:t>. </a:t>
            </a:r>
            <a:r>
              <a:rPr lang="en-US" sz="3000" b="1" dirty="0">
                <a:solidFill>
                  <a:srgbClr val="0000FF"/>
                </a:solidFill>
                <a:latin typeface="微软雅黑" panose="020B0503020204020204" pitchFamily="34" charset="-122"/>
                <a:ea typeface="微软雅黑" panose="020B0503020204020204" pitchFamily="34" charset="-122"/>
              </a:rPr>
              <a:t>For if these things be in you, and abound, they make </a:t>
            </a:r>
            <a:r>
              <a:rPr lang="en-US" sz="3000" b="1" i="1" dirty="0">
                <a:solidFill>
                  <a:srgbClr val="0000FF"/>
                </a:solidFill>
                <a:latin typeface="微软雅黑" panose="020B0503020204020204" pitchFamily="34" charset="-122"/>
                <a:ea typeface="微软雅黑" panose="020B0503020204020204" pitchFamily="34" charset="-122"/>
              </a:rPr>
              <a:t>you that ye shall</a:t>
            </a:r>
            <a:r>
              <a:rPr lang="en-US" sz="3000" b="1" dirty="0">
                <a:solidFill>
                  <a:srgbClr val="0000FF"/>
                </a:solidFill>
                <a:latin typeface="微软雅黑" panose="020B0503020204020204" pitchFamily="34" charset="-122"/>
                <a:ea typeface="微软雅黑" panose="020B0503020204020204" pitchFamily="34" charset="-122"/>
              </a:rPr>
              <a:t> neither </a:t>
            </a:r>
            <a:r>
              <a:rPr lang="en-US" sz="3000" b="1" i="1" dirty="0">
                <a:solidFill>
                  <a:srgbClr val="0000FF"/>
                </a:solidFill>
                <a:latin typeface="微软雅黑" panose="020B0503020204020204" pitchFamily="34" charset="-122"/>
                <a:ea typeface="微软雅黑" panose="020B0503020204020204" pitchFamily="34" charset="-122"/>
              </a:rPr>
              <a:t>be</a:t>
            </a:r>
            <a:r>
              <a:rPr lang="en-US" sz="3000" b="1" dirty="0">
                <a:solidFill>
                  <a:srgbClr val="0000FF"/>
                </a:solidFill>
                <a:latin typeface="微软雅黑" panose="020B0503020204020204" pitchFamily="34" charset="-122"/>
                <a:ea typeface="微软雅黑" panose="020B0503020204020204" pitchFamily="34" charset="-122"/>
              </a:rPr>
              <a:t> barren nor unfruitful in the knowledge of our Lord Jesus Christ.</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7</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98351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857470"/>
            <a:ext cx="7556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神對人類的救恩已經完全做成</a:t>
            </a:r>
            <a:r>
              <a:rPr lang="zh-TW" altLang="en-US" sz="2700" b="1" dirty="0" smtClean="0">
                <a:solidFill>
                  <a:srgbClr val="FF0000"/>
                </a:solidFill>
                <a:latin typeface="微软雅黑" pitchFamily="34" charset="-122"/>
                <a:ea typeface="微软雅黑" pitchFamily="34" charset="-122"/>
              </a:rPr>
              <a:t>，</a:t>
            </a:r>
            <a:r>
              <a:rPr lang="zh-TW" altLang="en-US" sz="5000" b="1" dirty="0" smtClean="0">
                <a:solidFill>
                  <a:srgbClr val="7030A0"/>
                </a:solidFill>
                <a:latin typeface="微软雅黑" pitchFamily="34" charset="-122"/>
                <a:ea typeface="微软雅黑" pitchFamily="34" charset="-122"/>
              </a:rPr>
              <a:t>借著基督</a:t>
            </a:r>
            <a:r>
              <a:rPr lang="zh-TW" altLang="en-US" sz="2700" b="1" dirty="0" smtClean="0">
                <a:solidFill>
                  <a:srgbClr val="FF0000"/>
                </a:solidFill>
                <a:latin typeface="微软雅黑" pitchFamily="34" charset="-122"/>
                <a:ea typeface="微软雅黑" pitchFamily="34" charset="-122"/>
              </a:rPr>
              <a:t>在</a:t>
            </a:r>
            <a:r>
              <a:rPr lang="zh-TW" altLang="en-US" sz="2700" b="1" dirty="0">
                <a:solidFill>
                  <a:srgbClr val="FF0000"/>
                </a:solidFill>
                <a:latin typeface="微软雅黑" pitchFamily="34" charset="-122"/>
                <a:ea typeface="微软雅黑" pitchFamily="34" charset="-122"/>
              </a:rPr>
              <a:t>律法之下出生、成長、遵行律法的一切誡命，在十字架上的死，死裡復活，及升天成為大祭司代表信他的人坐在神的右邊。</a:t>
            </a:r>
            <a:r>
              <a:rPr lang="en-US" altLang="zh-TW" sz="2700" b="1" dirty="0">
                <a:solidFill>
                  <a:srgbClr val="0000FF"/>
                </a:solidFill>
                <a:latin typeface="微软雅黑" pitchFamily="34" charset="-122"/>
                <a:ea typeface="微软雅黑" pitchFamily="34" charset="-122"/>
              </a:rPr>
              <a:t>God has completed salvation for </a:t>
            </a:r>
            <a:r>
              <a:rPr lang="en-US" altLang="zh-CN" sz="2700" b="1" dirty="0">
                <a:solidFill>
                  <a:srgbClr val="0000FF"/>
                </a:solidFill>
                <a:latin typeface="微软雅黑" pitchFamily="34" charset="-122"/>
                <a:ea typeface="微软雅黑" pitchFamily="34" charset="-122"/>
              </a:rPr>
              <a:t>mankind </a:t>
            </a:r>
            <a:r>
              <a:rPr lang="en-US" altLang="zh-TW" sz="2700" b="1" dirty="0">
                <a:solidFill>
                  <a:srgbClr val="7030A0"/>
                </a:solidFill>
                <a:latin typeface="微软雅黑" pitchFamily="34" charset="-122"/>
                <a:ea typeface="微软雅黑" pitchFamily="34" charset="-122"/>
              </a:rPr>
              <a:t>through Christ</a:t>
            </a:r>
            <a:r>
              <a:rPr lang="en-US" altLang="zh-TW" sz="2700" b="1" dirty="0">
                <a:solidFill>
                  <a:srgbClr val="0000FF"/>
                </a:solidFill>
                <a:latin typeface="微软雅黑" pitchFamily="34" charset="-122"/>
                <a:ea typeface="微软雅黑" pitchFamily="34" charset="-122"/>
              </a:rPr>
              <a:t>'s birth under the Law, growing up as a man, obeying everything required of the Law, dying on the cross, resurrection, ascension into heaven, and sitting on the right hand of God as the high priest on behalf of those who believe in Him.</a:t>
            </a:r>
            <a:endParaRPr lang="en-US" altLang="zh-CN" sz="2700" b="1" dirty="0">
              <a:solidFill>
                <a:srgbClr val="0000FF"/>
              </a:solidFill>
              <a:latin typeface="微软雅黑" pitchFamily="34" charset="-122"/>
              <a:ea typeface="微软雅黑" pitchFamily="34" charset="-122"/>
            </a:endParaRPr>
          </a:p>
        </p:txBody>
      </p:sp>
      <p:sp>
        <p:nvSpPr>
          <p:cNvPr id="6" name="TextBox 5"/>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3169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33656"/>
            <a:ext cx="76835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這個救恩的中心目的就是要人</a:t>
            </a:r>
            <a:r>
              <a:rPr lang="zh-TW" altLang="en-US" sz="5000" b="1" dirty="0">
                <a:solidFill>
                  <a:srgbClr val="7030A0"/>
                </a:solidFill>
                <a:latin typeface="微软雅黑" pitchFamily="34" charset="-122"/>
                <a:ea typeface="微软雅黑" pitchFamily="34" charset="-122"/>
              </a:rPr>
              <a:t>通過基督</a:t>
            </a:r>
            <a:r>
              <a:rPr lang="zh-TW" altLang="en-US" sz="3600" b="1" dirty="0">
                <a:solidFill>
                  <a:srgbClr val="FF0000"/>
                </a:solidFill>
                <a:latin typeface="微软雅黑" pitchFamily="34" charset="-122"/>
                <a:ea typeface="微软雅黑" pitchFamily="34" charset="-122"/>
              </a:rPr>
              <a:t>而有神的形象和樣式，活出神兒子的生命來榮耀祂。</a:t>
            </a:r>
            <a:r>
              <a:rPr lang="en-US" altLang="zh-TW" sz="3600" b="1" dirty="0">
                <a:solidFill>
                  <a:srgbClr val="0000FF"/>
                </a:solidFill>
                <a:latin typeface="微软雅黑" pitchFamily="34" charset="-122"/>
                <a:ea typeface="微软雅黑" pitchFamily="34" charset="-122"/>
              </a:rPr>
              <a:t>The central purpose of this salvation is for man to receive God’s image and likeness </a:t>
            </a:r>
            <a:r>
              <a:rPr lang="en-US" altLang="zh-TW" sz="3600" b="1" dirty="0">
                <a:solidFill>
                  <a:srgbClr val="7030A0"/>
                </a:solidFill>
                <a:latin typeface="微软雅黑" pitchFamily="34" charset="-122"/>
                <a:ea typeface="微软雅黑" pitchFamily="34" charset="-122"/>
              </a:rPr>
              <a:t>through Christ </a:t>
            </a:r>
            <a:r>
              <a:rPr lang="en-US" altLang="zh-TW" sz="3600" b="1" dirty="0">
                <a:solidFill>
                  <a:srgbClr val="0000FF"/>
                </a:solidFill>
                <a:latin typeface="微软雅黑" pitchFamily="34" charset="-122"/>
                <a:ea typeface="微软雅黑" pitchFamily="34" charset="-122"/>
              </a:rPr>
              <a:t>and, as a result, to live the life of the Son of God to glorify the Father. </a:t>
            </a:r>
            <a:r>
              <a:rPr lang="zh-CN" altLang="en-US" sz="3600" b="1" dirty="0">
                <a:solidFill>
                  <a:srgbClr val="0000FF"/>
                </a:solidFill>
                <a:latin typeface="微软雅黑" pitchFamily="34" charset="-122"/>
                <a:ea typeface="微软雅黑" pitchFamily="34" charset="-122"/>
              </a:rPr>
              <a:t>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83327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42900"/>
            <a:ext cx="6794500" cy="1446550"/>
          </a:xfrm>
          <a:prstGeom prst="rect">
            <a:avLst/>
          </a:prstGeom>
          <a:noFill/>
        </p:spPr>
        <p:txBody>
          <a:bodyPr wrap="square" rtlCol="0">
            <a:spAutoFit/>
          </a:bodyPr>
          <a:lstStyle/>
          <a:p>
            <a:pPr algn="ctr"/>
            <a:r>
              <a:rPr lang="zh-CN" altLang="en-US" sz="8800" b="1" dirty="0">
                <a:solidFill>
                  <a:srgbClr val="FF0000"/>
                </a:solidFill>
                <a:latin typeface="黑体" pitchFamily="49" charset="-122"/>
                <a:ea typeface="黑体" pitchFamily="49" charset="-122"/>
              </a:rPr>
              <a:t>重生</a:t>
            </a:r>
            <a:endParaRPr lang="en-US" sz="8800" b="1" dirty="0">
              <a:solidFill>
                <a:srgbClr val="FF0000"/>
              </a:solidFill>
              <a:latin typeface="黑体" pitchFamily="49" charset="-122"/>
              <a:ea typeface="黑体" pitchFamily="49" charset="-122"/>
            </a:endParaRPr>
          </a:p>
        </p:txBody>
      </p:sp>
      <p:sp>
        <p:nvSpPr>
          <p:cNvPr id="3" name="Rectangle 2"/>
          <p:cNvSpPr/>
          <p:nvPr/>
        </p:nvSpPr>
        <p:spPr>
          <a:xfrm>
            <a:off x="694353" y="3162300"/>
            <a:ext cx="6633547" cy="2400657"/>
          </a:xfrm>
          <a:prstGeom prst="rect">
            <a:avLst/>
          </a:prstGeom>
        </p:spPr>
        <p:txBody>
          <a:bodyPr wrap="none">
            <a:spAutoFit/>
          </a:bodyPr>
          <a:lstStyle/>
          <a:p>
            <a:r>
              <a:rPr lang="en-US" altLang="zh-TW" sz="5000" b="1" dirty="0" smtClean="0">
                <a:solidFill>
                  <a:srgbClr val="7030A0"/>
                </a:solidFill>
                <a:latin typeface="微软雅黑" pitchFamily="34" charset="-122"/>
                <a:ea typeface="微软雅黑" pitchFamily="34" charset="-122"/>
              </a:rPr>
              <a:t>= </a:t>
            </a:r>
            <a:r>
              <a:rPr lang="zh-CN" altLang="en-US" sz="5000" b="1" dirty="0" smtClean="0">
                <a:solidFill>
                  <a:srgbClr val="7030A0"/>
                </a:solidFill>
                <a:latin typeface="微软雅黑" pitchFamily="34" charset="-122"/>
                <a:ea typeface="微软雅黑" pitchFamily="34" charset="-122"/>
              </a:rPr>
              <a:t>我进入基督</a:t>
            </a:r>
            <a:endParaRPr lang="en-US" altLang="zh-CN" sz="5000" b="1" dirty="0" smtClean="0">
              <a:solidFill>
                <a:srgbClr val="7030A0"/>
              </a:solidFill>
              <a:latin typeface="微软雅黑" pitchFamily="34" charset="-122"/>
              <a:ea typeface="微软雅黑" pitchFamily="34" charset="-122"/>
            </a:endParaRPr>
          </a:p>
          <a:p>
            <a:r>
              <a:rPr lang="en-US" altLang="zh-CN" sz="5000" b="1" dirty="0" smtClean="0">
                <a:solidFill>
                  <a:srgbClr val="7030A0"/>
                </a:solidFill>
                <a:latin typeface="微软雅黑" pitchFamily="34" charset="-122"/>
                <a:ea typeface="微软雅黑" pitchFamily="34" charset="-122"/>
              </a:rPr>
              <a:t>= </a:t>
            </a:r>
            <a:r>
              <a:rPr lang="zh-CN" altLang="en-US" sz="5000" b="1" dirty="0" smtClean="0">
                <a:solidFill>
                  <a:srgbClr val="7030A0"/>
                </a:solidFill>
                <a:latin typeface="微软雅黑" pitchFamily="34" charset="-122"/>
                <a:ea typeface="微软雅黑" pitchFamily="34" charset="-122"/>
              </a:rPr>
              <a:t>基督进入我</a:t>
            </a:r>
            <a:endParaRPr lang="en-US" altLang="zh-CN" sz="5000" b="1" dirty="0" smtClean="0">
              <a:solidFill>
                <a:srgbClr val="7030A0"/>
              </a:solidFill>
              <a:latin typeface="微软雅黑" pitchFamily="34" charset="-122"/>
              <a:ea typeface="微软雅黑" pitchFamily="34" charset="-122"/>
            </a:endParaRPr>
          </a:p>
          <a:p>
            <a:r>
              <a:rPr lang="en-US" altLang="zh-CN" sz="5000" b="1" dirty="0" smtClean="0">
                <a:solidFill>
                  <a:srgbClr val="7030A0"/>
                </a:solidFill>
                <a:latin typeface="微软雅黑" pitchFamily="34" charset="-122"/>
                <a:ea typeface="微软雅黑" pitchFamily="34" charset="-122"/>
              </a:rPr>
              <a:t>= </a:t>
            </a:r>
            <a:r>
              <a:rPr lang="zh-CN" altLang="en-US" sz="5000" b="1" dirty="0" smtClean="0">
                <a:solidFill>
                  <a:srgbClr val="7030A0"/>
                </a:solidFill>
                <a:latin typeface="微软雅黑" pitchFamily="34" charset="-122"/>
                <a:ea typeface="微软雅黑" pitchFamily="34" charset="-122"/>
              </a:rPr>
              <a:t>我与基督同死同复活</a:t>
            </a:r>
            <a:endParaRPr lang="en-US" sz="5000" dirty="0">
              <a:solidFill>
                <a:prstClr val="black"/>
              </a:solidFill>
            </a:endParaRPr>
          </a:p>
        </p:txBody>
      </p:sp>
    </p:spTree>
    <p:extLst>
      <p:ext uri="{BB962C8B-B14F-4D97-AF65-F5344CB8AC3E}">
        <p14:creationId xmlns:p14="http://schemas.microsoft.com/office/powerpoint/2010/main" val="13351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F0000"/>
                                        </p:clrVal>
                                      </p:to>
                                    </p:set>
                                    <p:set>
                                      <p:cBhvr>
                                        <p:cTn id="7" dur="500" fill="hold"/>
                                        <p:tgtEl>
                                          <p:spTgt spid="3">
                                            <p:txEl>
                                              <p:pRg st="0" end="0"/>
                                            </p:txEl>
                                          </p:spTgt>
                                        </p:tgtEl>
                                        <p:attrNameLst>
                                          <p:attrName>fillcolor</p:attrName>
                                        </p:attrNameLst>
                                      </p:cBhvr>
                                      <p:to>
                                        <p:clrVal>
                                          <a:srgbClr val="FF0000"/>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1" end="1"/>
                                            </p:txEl>
                                          </p:spTgt>
                                        </p:tgtEl>
                                        <p:attrNameLst>
                                          <p:attrName>style.color</p:attrName>
                                        </p:attrNameLst>
                                      </p:cBhvr>
                                      <p:to>
                                        <p:clrVal>
                                          <a:srgbClr val="FF0000"/>
                                        </p:clrVal>
                                      </p:to>
                                    </p:set>
                                    <p:set>
                                      <p:cBhvr>
                                        <p:cTn id="13" dur="500" fill="hold"/>
                                        <p:tgtEl>
                                          <p:spTgt spid="3">
                                            <p:txEl>
                                              <p:pRg st="1" end="1"/>
                                            </p:txEl>
                                          </p:spTgt>
                                        </p:tgtEl>
                                        <p:attrNameLst>
                                          <p:attrName>fillcolor</p:attrName>
                                        </p:attrNameLst>
                                      </p:cBhvr>
                                      <p:to>
                                        <p:clrVal>
                                          <a:srgbClr val="FF0000"/>
                                        </p:clrVal>
                                      </p:to>
                                    </p:set>
                                    <p:set>
                                      <p:cBhvr>
                                        <p:cTn id="14" dur="500" fill="hold"/>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rgbClr val="FF0000"/>
                                        </p:clrVal>
                                      </p:to>
                                    </p:set>
                                    <p:set>
                                      <p:cBhvr>
                                        <p:cTn id="19" dur="500" fill="hold"/>
                                        <p:tgtEl>
                                          <p:spTgt spid="3">
                                            <p:txEl>
                                              <p:pRg st="2" end="2"/>
                                            </p:txEl>
                                          </p:spTgt>
                                        </p:tgtEl>
                                        <p:attrNameLst>
                                          <p:attrName>fillcolor</p:attrName>
                                        </p:attrNameLst>
                                      </p:cBhvr>
                                      <p:to>
                                        <p:clrVal>
                                          <a:srgbClr val="FF0000"/>
                                        </p:clrVal>
                                      </p:to>
                                    </p:set>
                                    <p:set>
                                      <p:cBhvr>
                                        <p:cTn id="20"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8900" y="781270"/>
            <a:ext cx="7683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個人進入此救恩必須通過聖靈的光照啟示，也因著人願意完全放棄在亞當里墮落的、以自我為中心的生命，通過內心領受神的話語（福音）而重生。</a:t>
            </a:r>
            <a:r>
              <a:rPr lang="en-US" altLang="zh-TW" sz="2700" b="1" dirty="0">
                <a:solidFill>
                  <a:srgbClr val="0000FF"/>
                </a:solidFill>
                <a:latin typeface="微软雅黑" pitchFamily="34" charset="-122"/>
                <a:ea typeface="微软雅黑" pitchFamily="34" charset="-122"/>
              </a:rPr>
              <a:t>To receive such salvation, man has to be enlightened by the Holy Spirit; he/she also must be willing to forsake the fallen, self-centered </a:t>
            </a:r>
            <a:r>
              <a:rPr lang="en-US" altLang="zh-TW" sz="2700" b="1" dirty="0" err="1">
                <a:solidFill>
                  <a:srgbClr val="0000FF"/>
                </a:solidFill>
                <a:latin typeface="微软雅黑" pitchFamily="34" charset="-122"/>
                <a:ea typeface="微软雅黑" pitchFamily="34" charset="-122"/>
              </a:rPr>
              <a:t>adamic</a:t>
            </a:r>
            <a:r>
              <a:rPr lang="en-US" altLang="zh-TW" sz="2700" b="1" dirty="0">
                <a:solidFill>
                  <a:srgbClr val="0000FF"/>
                </a:solidFill>
                <a:latin typeface="微软雅黑" pitchFamily="34" charset="-122"/>
                <a:ea typeface="微软雅黑" pitchFamily="34" charset="-122"/>
              </a:rPr>
              <a:t> life. Spiritual regeneration or rebirth happens when a person (who is willing to forsake the </a:t>
            </a:r>
            <a:r>
              <a:rPr lang="en-US" altLang="zh-TW" sz="2700" b="1" dirty="0" err="1">
                <a:solidFill>
                  <a:srgbClr val="0000FF"/>
                </a:solidFill>
                <a:latin typeface="微软雅黑" pitchFamily="34" charset="-122"/>
                <a:ea typeface="微软雅黑" pitchFamily="34" charset="-122"/>
              </a:rPr>
              <a:t>adamic</a:t>
            </a:r>
            <a:r>
              <a:rPr lang="en-US" altLang="zh-TW" sz="2700" b="1" dirty="0">
                <a:solidFill>
                  <a:srgbClr val="0000FF"/>
                </a:solidFill>
                <a:latin typeface="微软雅黑" pitchFamily="34" charset="-122"/>
                <a:ea typeface="微软雅黑" pitchFamily="34" charset="-122"/>
              </a:rPr>
              <a:t> life) receives God’s Word (i.e., the Gospel) by heart (not just intellectually). </a:t>
            </a:r>
            <a:endParaRPr lang="en-US" altLang="zh-CN" sz="27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75002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200" y="876300"/>
            <a:ext cx="75438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重生時内裏的生命（重生的靈）完全更新，與主合一，擁有</a:t>
            </a:r>
            <a:r>
              <a:rPr lang="zh-TW" altLang="en-US" sz="5000" b="1" dirty="0">
                <a:solidFill>
                  <a:srgbClr val="7030A0"/>
                </a:solidFill>
                <a:latin typeface="微软雅黑" pitchFamily="34" charset="-122"/>
                <a:ea typeface="微软雅黑" pitchFamily="34" charset="-122"/>
              </a:rPr>
              <a:t>復活的基督</a:t>
            </a:r>
            <a:r>
              <a:rPr lang="zh-TW" altLang="en-US" sz="3200" b="1" dirty="0">
                <a:solidFill>
                  <a:srgbClr val="FF0000"/>
                </a:solidFill>
                <a:latin typeface="微软雅黑" pitchFamily="34" charset="-122"/>
                <a:ea typeface="微软雅黑" pitchFamily="34" charset="-122"/>
              </a:rPr>
              <a:t>完全的生命、能力，</a:t>
            </a:r>
            <a:r>
              <a:rPr lang="en-US" altLang="zh-TW" sz="3200" b="1" dirty="0">
                <a:solidFill>
                  <a:srgbClr val="0000FF"/>
                </a:solidFill>
                <a:latin typeface="微软雅黑" pitchFamily="34" charset="-122"/>
                <a:ea typeface="微软雅黑" pitchFamily="34" charset="-122"/>
              </a:rPr>
              <a:t>When a Christian is born again, his/her inner life (i.e., the born-again spirit) is completely renewed. The born-again spirit is </a:t>
            </a:r>
            <a:r>
              <a:rPr lang="en-US" altLang="zh-TW" sz="3200" b="1" dirty="0">
                <a:solidFill>
                  <a:srgbClr val="7030A0"/>
                </a:solidFill>
                <a:latin typeface="微软雅黑" pitchFamily="34" charset="-122"/>
                <a:ea typeface="微软雅黑" pitchFamily="34" charset="-122"/>
              </a:rPr>
              <a:t>one with Christ </a:t>
            </a:r>
            <a:r>
              <a:rPr lang="en-US" altLang="zh-TW" sz="3200" b="1" dirty="0">
                <a:solidFill>
                  <a:srgbClr val="0000FF"/>
                </a:solidFill>
                <a:latin typeface="微软雅黑" pitchFamily="34" charset="-122"/>
                <a:ea typeface="微软雅黑" pitchFamily="34" charset="-122"/>
              </a:rPr>
              <a:t>and has the perfect life and power </a:t>
            </a:r>
            <a:r>
              <a:rPr lang="en-US" altLang="zh-TW" sz="3200" b="1" dirty="0">
                <a:solidFill>
                  <a:srgbClr val="7030A0"/>
                </a:solidFill>
                <a:latin typeface="微软雅黑" pitchFamily="34" charset="-122"/>
                <a:ea typeface="微软雅黑" pitchFamily="34" charset="-122"/>
              </a:rPr>
              <a:t>of the resurrected Christ</a:t>
            </a:r>
            <a:r>
              <a:rPr lang="en-US" altLang="zh-TW" sz="3200" b="1" dirty="0">
                <a:solidFill>
                  <a:srgbClr val="0000FF"/>
                </a:solidFill>
                <a:latin typeface="微软雅黑" pitchFamily="34" charset="-122"/>
                <a:ea typeface="微软雅黑" pitchFamily="34" charset="-122"/>
              </a:rPr>
              <a:t>. </a:t>
            </a:r>
            <a:endParaRPr lang="en-US" altLang="zh-CN" sz="32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3</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6832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2627</TotalTime>
  <Words>3263</Words>
  <Application>Microsoft Office PowerPoint</Application>
  <PresentationFormat>Custom</PresentationFormat>
  <Paragraphs>98</Paragraphs>
  <Slides>42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微软雅黑</vt:lpstr>
      <vt:lpstr>黑体</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326</cp:revision>
  <dcterms:created xsi:type="dcterms:W3CDTF">2012-03-04T20:46:38Z</dcterms:created>
  <dcterms:modified xsi:type="dcterms:W3CDTF">2014-05-18T13:42:27Z</dcterms:modified>
</cp:coreProperties>
</file>