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51"/>
  </p:notesMasterIdLst>
  <p:sldIdLst>
    <p:sldId id="701" r:id="rId5"/>
    <p:sldId id="882" r:id="rId6"/>
    <p:sldId id="883" r:id="rId7"/>
    <p:sldId id="884" r:id="rId8"/>
    <p:sldId id="885" r:id="rId9"/>
    <p:sldId id="862" r:id="rId10"/>
    <p:sldId id="888" r:id="rId11"/>
    <p:sldId id="886" r:id="rId12"/>
    <p:sldId id="887" r:id="rId13"/>
    <p:sldId id="890" r:id="rId14"/>
    <p:sldId id="892" r:id="rId15"/>
    <p:sldId id="830" r:id="rId16"/>
    <p:sldId id="866" r:id="rId17"/>
    <p:sldId id="816" r:id="rId18"/>
    <p:sldId id="822" r:id="rId19"/>
    <p:sldId id="895" r:id="rId20"/>
    <p:sldId id="900" r:id="rId21"/>
    <p:sldId id="902" r:id="rId22"/>
    <p:sldId id="894" r:id="rId23"/>
    <p:sldId id="869" r:id="rId24"/>
    <p:sldId id="903" r:id="rId25"/>
    <p:sldId id="905" r:id="rId26"/>
    <p:sldId id="836" r:id="rId27"/>
    <p:sldId id="837" r:id="rId28"/>
    <p:sldId id="838" r:id="rId29"/>
    <p:sldId id="839" r:id="rId30"/>
    <p:sldId id="896" r:id="rId31"/>
    <p:sldId id="868" r:id="rId32"/>
    <p:sldId id="897" r:id="rId33"/>
    <p:sldId id="873" r:id="rId34"/>
    <p:sldId id="874" r:id="rId35"/>
    <p:sldId id="875" r:id="rId36"/>
    <p:sldId id="876" r:id="rId37"/>
    <p:sldId id="877" r:id="rId38"/>
    <p:sldId id="880" r:id="rId39"/>
    <p:sldId id="878" r:id="rId40"/>
    <p:sldId id="879" r:id="rId41"/>
    <p:sldId id="881" r:id="rId42"/>
    <p:sldId id="898" r:id="rId43"/>
    <p:sldId id="872" r:id="rId44"/>
    <p:sldId id="870" r:id="rId45"/>
    <p:sldId id="899" r:id="rId46"/>
    <p:sldId id="893" r:id="rId47"/>
    <p:sldId id="906" r:id="rId48"/>
    <p:sldId id="904" r:id="rId49"/>
    <p:sldId id="867" r:id="rId50"/>
  </p:sldIdLst>
  <p:sldSz cx="762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74" autoAdjust="0"/>
    <p:restoredTop sz="92922" autoAdjust="0"/>
  </p:normalViewPr>
  <p:slideViewPr>
    <p:cSldViewPr>
      <p:cViewPr varScale="1">
        <p:scale>
          <a:sx n="87" d="100"/>
          <a:sy n="87" d="100"/>
        </p:scale>
        <p:origin x="1164" y="84"/>
      </p:cViewPr>
      <p:guideLst>
        <p:guide orient="horz" pos="1800"/>
        <p:guide pos="24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4/27/2014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311074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9450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24</a:t>
            </a:fld>
            <a:endParaRPr lang="en-US"/>
          </a:p>
        </p:txBody>
      </p:sp>
    </p:spTree>
    <p:extLst>
      <p:ext uri="{BB962C8B-B14F-4D97-AF65-F5344CB8AC3E}">
        <p14:creationId xmlns:p14="http://schemas.microsoft.com/office/powerpoint/2010/main" val="228676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25</a:t>
            </a:fld>
            <a:endParaRPr lang="en-US"/>
          </a:p>
        </p:txBody>
      </p:sp>
    </p:spTree>
    <p:extLst>
      <p:ext uri="{BB962C8B-B14F-4D97-AF65-F5344CB8AC3E}">
        <p14:creationId xmlns:p14="http://schemas.microsoft.com/office/powerpoint/2010/main" val="446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26</a:t>
            </a:fld>
            <a:endParaRPr lang="en-US"/>
          </a:p>
        </p:txBody>
      </p:sp>
    </p:spTree>
    <p:extLst>
      <p:ext uri="{BB962C8B-B14F-4D97-AF65-F5344CB8AC3E}">
        <p14:creationId xmlns:p14="http://schemas.microsoft.com/office/powerpoint/2010/main" val="168862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28</a:t>
            </a:fld>
            <a:endParaRPr lang="en-US"/>
          </a:p>
        </p:txBody>
      </p:sp>
    </p:spTree>
    <p:extLst>
      <p:ext uri="{BB962C8B-B14F-4D97-AF65-F5344CB8AC3E}">
        <p14:creationId xmlns:p14="http://schemas.microsoft.com/office/powerpoint/2010/main" val="16750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30</a:t>
            </a:fld>
            <a:endParaRPr lang="en-US"/>
          </a:p>
        </p:txBody>
      </p:sp>
    </p:spTree>
    <p:extLst>
      <p:ext uri="{BB962C8B-B14F-4D97-AF65-F5344CB8AC3E}">
        <p14:creationId xmlns:p14="http://schemas.microsoft.com/office/powerpoint/2010/main" val="342018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31</a:t>
            </a:fld>
            <a:endParaRPr lang="en-US"/>
          </a:p>
        </p:txBody>
      </p:sp>
    </p:spTree>
    <p:extLst>
      <p:ext uri="{BB962C8B-B14F-4D97-AF65-F5344CB8AC3E}">
        <p14:creationId xmlns:p14="http://schemas.microsoft.com/office/powerpoint/2010/main" val="121047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32</a:t>
            </a:fld>
            <a:endParaRPr lang="en-US"/>
          </a:p>
        </p:txBody>
      </p:sp>
    </p:spTree>
    <p:extLst>
      <p:ext uri="{BB962C8B-B14F-4D97-AF65-F5344CB8AC3E}">
        <p14:creationId xmlns:p14="http://schemas.microsoft.com/office/powerpoint/2010/main" val="136614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33</a:t>
            </a:fld>
            <a:endParaRPr lang="en-US"/>
          </a:p>
        </p:txBody>
      </p:sp>
    </p:spTree>
    <p:extLst>
      <p:ext uri="{BB962C8B-B14F-4D97-AF65-F5344CB8AC3E}">
        <p14:creationId xmlns:p14="http://schemas.microsoft.com/office/powerpoint/2010/main" val="292816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34</a:t>
            </a:fld>
            <a:endParaRPr lang="en-US"/>
          </a:p>
        </p:txBody>
      </p:sp>
    </p:spTree>
    <p:extLst>
      <p:ext uri="{BB962C8B-B14F-4D97-AF65-F5344CB8AC3E}">
        <p14:creationId xmlns:p14="http://schemas.microsoft.com/office/powerpoint/2010/main" val="301516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35</a:t>
            </a:fld>
            <a:endParaRPr lang="en-US"/>
          </a:p>
        </p:txBody>
      </p:sp>
    </p:spTree>
    <p:extLst>
      <p:ext uri="{BB962C8B-B14F-4D97-AF65-F5344CB8AC3E}">
        <p14:creationId xmlns:p14="http://schemas.microsoft.com/office/powerpoint/2010/main" val="38446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14</a:t>
            </a:fld>
            <a:endParaRPr lang="en-US"/>
          </a:p>
        </p:txBody>
      </p:sp>
    </p:spTree>
    <p:extLst>
      <p:ext uri="{BB962C8B-B14F-4D97-AF65-F5344CB8AC3E}">
        <p14:creationId xmlns:p14="http://schemas.microsoft.com/office/powerpoint/2010/main" val="262720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36</a:t>
            </a:fld>
            <a:endParaRPr lang="en-US"/>
          </a:p>
        </p:txBody>
      </p:sp>
    </p:spTree>
    <p:extLst>
      <p:ext uri="{BB962C8B-B14F-4D97-AF65-F5344CB8AC3E}">
        <p14:creationId xmlns:p14="http://schemas.microsoft.com/office/powerpoint/2010/main" val="3039830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37</a:t>
            </a:fld>
            <a:endParaRPr lang="en-US"/>
          </a:p>
        </p:txBody>
      </p:sp>
    </p:spTree>
    <p:extLst>
      <p:ext uri="{BB962C8B-B14F-4D97-AF65-F5344CB8AC3E}">
        <p14:creationId xmlns:p14="http://schemas.microsoft.com/office/powerpoint/2010/main" val="103306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38</a:t>
            </a:fld>
            <a:endParaRPr lang="en-US"/>
          </a:p>
        </p:txBody>
      </p:sp>
    </p:spTree>
    <p:extLst>
      <p:ext uri="{BB962C8B-B14F-4D97-AF65-F5344CB8AC3E}">
        <p14:creationId xmlns:p14="http://schemas.microsoft.com/office/powerpoint/2010/main" val="1342417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40</a:t>
            </a:fld>
            <a:endParaRPr lang="en-US"/>
          </a:p>
        </p:txBody>
      </p:sp>
    </p:spTree>
    <p:extLst>
      <p:ext uri="{BB962C8B-B14F-4D97-AF65-F5344CB8AC3E}">
        <p14:creationId xmlns:p14="http://schemas.microsoft.com/office/powerpoint/2010/main" val="211421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41</a:t>
            </a:fld>
            <a:endParaRPr lang="en-US"/>
          </a:p>
        </p:txBody>
      </p:sp>
    </p:spTree>
    <p:extLst>
      <p:ext uri="{BB962C8B-B14F-4D97-AF65-F5344CB8AC3E}">
        <p14:creationId xmlns:p14="http://schemas.microsoft.com/office/powerpoint/2010/main" val="1841159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42</a:t>
            </a:fld>
            <a:endParaRPr lang="en-US"/>
          </a:p>
        </p:txBody>
      </p:sp>
    </p:spTree>
    <p:extLst>
      <p:ext uri="{BB962C8B-B14F-4D97-AF65-F5344CB8AC3E}">
        <p14:creationId xmlns:p14="http://schemas.microsoft.com/office/powerpoint/2010/main" val="2242276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46</a:t>
            </a:fld>
            <a:endParaRPr lang="en-US"/>
          </a:p>
        </p:txBody>
      </p:sp>
    </p:spTree>
    <p:extLst>
      <p:ext uri="{BB962C8B-B14F-4D97-AF65-F5344CB8AC3E}">
        <p14:creationId xmlns:p14="http://schemas.microsoft.com/office/powerpoint/2010/main" val="272988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15</a:t>
            </a:fld>
            <a:endParaRPr lang="en-US"/>
          </a:p>
        </p:txBody>
      </p:sp>
    </p:spTree>
    <p:extLst>
      <p:ext uri="{BB962C8B-B14F-4D97-AF65-F5344CB8AC3E}">
        <p14:creationId xmlns:p14="http://schemas.microsoft.com/office/powerpoint/2010/main" val="104836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18</a:t>
            </a:fld>
            <a:endParaRPr lang="en-US"/>
          </a:p>
        </p:txBody>
      </p:sp>
    </p:spTree>
    <p:extLst>
      <p:ext uri="{BB962C8B-B14F-4D97-AF65-F5344CB8AC3E}">
        <p14:creationId xmlns:p14="http://schemas.microsoft.com/office/powerpoint/2010/main" val="90174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19</a:t>
            </a:fld>
            <a:endParaRPr lang="en-US"/>
          </a:p>
        </p:txBody>
      </p:sp>
    </p:spTree>
    <p:extLst>
      <p:ext uri="{BB962C8B-B14F-4D97-AF65-F5344CB8AC3E}">
        <p14:creationId xmlns:p14="http://schemas.microsoft.com/office/powerpoint/2010/main" val="272229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20</a:t>
            </a:fld>
            <a:endParaRPr lang="en-US"/>
          </a:p>
        </p:txBody>
      </p:sp>
    </p:spTree>
    <p:extLst>
      <p:ext uri="{BB962C8B-B14F-4D97-AF65-F5344CB8AC3E}">
        <p14:creationId xmlns:p14="http://schemas.microsoft.com/office/powerpoint/2010/main" val="125084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21</a:t>
            </a:fld>
            <a:endParaRPr lang="en-US"/>
          </a:p>
        </p:txBody>
      </p:sp>
    </p:spTree>
    <p:extLst>
      <p:ext uri="{BB962C8B-B14F-4D97-AF65-F5344CB8AC3E}">
        <p14:creationId xmlns:p14="http://schemas.microsoft.com/office/powerpoint/2010/main" val="8001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22</a:t>
            </a:fld>
            <a:endParaRPr lang="en-US"/>
          </a:p>
        </p:txBody>
      </p:sp>
    </p:spTree>
    <p:extLst>
      <p:ext uri="{BB962C8B-B14F-4D97-AF65-F5344CB8AC3E}">
        <p14:creationId xmlns:p14="http://schemas.microsoft.com/office/powerpoint/2010/main" val="390629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23</a:t>
            </a:fld>
            <a:endParaRPr lang="en-US"/>
          </a:p>
        </p:txBody>
      </p:sp>
    </p:spTree>
    <p:extLst>
      <p:ext uri="{BB962C8B-B14F-4D97-AF65-F5344CB8AC3E}">
        <p14:creationId xmlns:p14="http://schemas.microsoft.com/office/powerpoint/2010/main" val="33513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0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2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2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0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0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08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65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29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90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6"/>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8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2pPr marL="619100" marR="0" indent="-238115" algn="l" defTabSz="761970" rtl="0" eaLnBrk="1" fontAlgn="auto" latinLnBrk="0" hangingPunct="1">
              <a:lnSpc>
                <a:spcPct val="100000"/>
              </a:lnSpc>
              <a:spcBef>
                <a:spcPct val="20000"/>
              </a:spcBef>
              <a:spcAft>
                <a:spcPts val="0"/>
              </a:spcAft>
              <a:buClrTx/>
              <a:buSzTx/>
              <a:buFont typeface="Arial" pitchFamily="34" charset="0"/>
              <a:buChar char="–"/>
              <a:tabLst/>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marL="619100" marR="0" lvl="1" indent="-238115" algn="l" defTabSz="76197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Second </a:t>
            </a:r>
            <a:r>
              <a:rPr lang="en-US" dirty="0" err="1" smtClean="0"/>
              <a:t>levelClick</a:t>
            </a:r>
            <a:r>
              <a:rPr lang="en-US" dirty="0" smtClean="0"/>
              <a:t> to edit Master text styles</a:t>
            </a:r>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72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8"/>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00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15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2"/>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5" y="1279262"/>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40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761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227543"/>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1" y="1195918"/>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51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029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650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6"/>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6"/>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975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461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876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696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89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8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8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78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038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560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92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294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28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4/27/2014</a:t>
            </a:fld>
            <a:endParaRPr lang="en-US"/>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47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0"/>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50B7953-687B-4F31-B2A9-51BD7089E450}"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0"/>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0"/>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91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214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000" y="1143001"/>
            <a:ext cx="7302500" cy="26570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本乎恩因着信</a:t>
            </a:r>
            <a:endPar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的福音</a:t>
            </a:r>
            <a:r>
              <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(4)</a:t>
            </a:r>
            <a:endParaRPr 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02848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200" y="876300"/>
            <a:ext cx="75438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重生時内裏的生命（重生的靈）完全更新，與主合一，擁有復活的基督完全的生命、能力，</a:t>
            </a:r>
            <a:r>
              <a:rPr lang="en-US" altLang="zh-TW" sz="3200" b="1" dirty="0">
                <a:solidFill>
                  <a:srgbClr val="0000FF"/>
                </a:solidFill>
                <a:latin typeface="微软雅黑" pitchFamily="34" charset="-122"/>
                <a:ea typeface="微软雅黑" pitchFamily="34" charset="-122"/>
              </a:rPr>
              <a:t>When a Christian is born again, his/her inner life (i.e., the born-again spirit) is completely renewed. The born-again spirit is one with Christ and has the perfect life and power of the resurrected Christ. </a:t>
            </a:r>
            <a:endParaRPr lang="en-US" altLang="zh-CN" sz="32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3</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98428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Is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7620000" cy="4794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14300"/>
            <a:ext cx="9652000" cy="1107996"/>
          </a:xfrm>
          <a:prstGeom prst="rect">
            <a:avLst/>
          </a:prstGeom>
          <a:noFill/>
        </p:spPr>
        <p:txBody>
          <a:bodyPr wrap="square" rtlCol="0">
            <a:spAutoFit/>
          </a:bodyPr>
          <a:lstStyle/>
          <a:p>
            <a:pPr algn="ctr"/>
            <a:r>
              <a:rPr lang="zh-CN" altLang="en-US" sz="66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人算什么？</a:t>
            </a:r>
            <a:endParaRPr lang="en-US" sz="66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167205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6723" y="822639"/>
            <a:ext cx="7556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因著基督徒與基督聯合同為神的後嗣，神在基督里已經賜給他們一切恩典。</a:t>
            </a:r>
            <a:r>
              <a:rPr lang="en-US" altLang="zh-TW" sz="3600" b="1" dirty="0">
                <a:solidFill>
                  <a:srgbClr val="0000FF"/>
                </a:solidFill>
                <a:latin typeface="微软雅黑" pitchFamily="34" charset="-122"/>
                <a:ea typeface="微软雅黑" pitchFamily="34" charset="-122"/>
              </a:rPr>
              <a:t>Because Christians are joint-heirs with Christ, God has bestowed on them every spiritual blessing,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480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11622"/>
            <a:ext cx="7683500" cy="3143030"/>
          </a:xfrm>
          <a:prstGeom prst="rect">
            <a:avLst/>
          </a:prstGeom>
        </p:spPr>
        <p:txBody>
          <a:bodyPr vert="horz" lIns="76200" tIns="38100" rIns="76200" bIns="38100" rtlCol="0">
            <a:noAutofit/>
          </a:bodyPr>
          <a:lstStyle/>
          <a:p>
            <a:r>
              <a:rPr lang="zh-CN" altLang="en-US" sz="3600" b="1" dirty="0">
                <a:solidFill>
                  <a:srgbClr val="FF0000"/>
                </a:solidFill>
                <a:latin typeface="微软雅黑" pitchFamily="34" charset="-122"/>
                <a:ea typeface="微软雅黑" pitchFamily="34" charset="-122"/>
              </a:rPr>
              <a:t>（就是屬靈的福氣，包括公義、祝福、圣洁、属神的性情、天父无条件的接纳、医治、智慧、能力等等）。</a:t>
            </a:r>
            <a:r>
              <a:rPr lang="en-US" altLang="zh-TW" sz="3600" b="1" dirty="0">
                <a:solidFill>
                  <a:srgbClr val="0000FF"/>
                </a:solidFill>
                <a:latin typeface="微软雅黑" pitchFamily="34" charset="-122"/>
                <a:ea typeface="微软雅黑" pitchFamily="34" charset="-122"/>
              </a:rPr>
              <a:t>(i.e., grace, including righteousness from God, all blessings, holiness, godly nature, unconditional love and acceptance of God, healing, wisdom, power, etc.)</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88474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4887" y="800605"/>
            <a:ext cx="74930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加 </a:t>
            </a:r>
            <a:r>
              <a:rPr lang="en-US" altLang="zh-TW" sz="3200" b="1" dirty="0">
                <a:solidFill>
                  <a:srgbClr val="FF0000"/>
                </a:solidFill>
                <a:latin typeface="微软雅黑" pitchFamily="34" charset="-122"/>
                <a:ea typeface="微软雅黑" pitchFamily="34" charset="-122"/>
              </a:rPr>
              <a:t>4:6-7</a:t>
            </a:r>
            <a:r>
              <a:rPr lang="zh-TW" altLang="en-US" sz="3200" b="1" dirty="0">
                <a:solidFill>
                  <a:srgbClr val="FF0000"/>
                </a:solidFill>
                <a:latin typeface="微软雅黑" pitchFamily="34" charset="-122"/>
                <a:ea typeface="微软雅黑" pitchFamily="34" charset="-122"/>
              </a:rPr>
              <a:t>你們既為兒子，神就差他兒子的靈進入你們（原文作我們）的心，呼叫：阿爸！父！ 可見，從此以後，你不是奴僕，乃是兒子了；</a:t>
            </a:r>
            <a:r>
              <a:rPr lang="zh-TW" altLang="en-US" sz="3200" b="1" u="sng" dirty="0">
                <a:solidFill>
                  <a:srgbClr val="FF0000"/>
                </a:solidFill>
                <a:latin typeface="微软雅黑" pitchFamily="34" charset="-122"/>
                <a:ea typeface="微软雅黑" pitchFamily="34" charset="-122"/>
              </a:rPr>
              <a:t>既是兒子，就靠著神為後嗣</a:t>
            </a:r>
            <a:r>
              <a:rPr lang="zh-TW" altLang="en-US" sz="3200" b="1" dirty="0">
                <a:solidFill>
                  <a:srgbClr val="FF0000"/>
                </a:solidFill>
                <a:latin typeface="微软雅黑" pitchFamily="34" charset="-122"/>
                <a:ea typeface="微软雅黑" pitchFamily="34" charset="-122"/>
              </a:rPr>
              <a:t>。</a:t>
            </a:r>
            <a:r>
              <a:rPr lang="en-US" sz="3200" b="1" dirty="0">
                <a:solidFill>
                  <a:srgbClr val="0000FF"/>
                </a:solidFill>
              </a:rPr>
              <a:t>Gal 4:6-7 And because ye are sons, God hath sent forth the Spirit of his Son into your hearts, crying, Abba, Father. Wherefore thou art no more a servant, but a son; and </a:t>
            </a:r>
            <a:r>
              <a:rPr lang="en-US" sz="3200" b="1" u="sng" dirty="0">
                <a:solidFill>
                  <a:srgbClr val="0000FF"/>
                </a:solidFill>
              </a:rPr>
              <a:t>if a son, then an heir of God through Christ.</a:t>
            </a:r>
            <a:endParaRPr lang="en-US" altLang="zh-CN" sz="3200" b="1" u="sng"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27691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33656"/>
            <a:ext cx="75565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弗 </a:t>
            </a:r>
            <a:r>
              <a:rPr lang="en-US" altLang="zh-TW" sz="4000" b="1" dirty="0">
                <a:solidFill>
                  <a:srgbClr val="FF0000"/>
                </a:solidFill>
                <a:latin typeface="微软雅黑" pitchFamily="34" charset="-122"/>
                <a:ea typeface="微软雅黑" pitchFamily="34" charset="-122"/>
              </a:rPr>
              <a:t>3:6</a:t>
            </a:r>
            <a:r>
              <a:rPr lang="zh-TW" altLang="en-US" sz="4000" b="1" dirty="0">
                <a:solidFill>
                  <a:srgbClr val="FF0000"/>
                </a:solidFill>
                <a:latin typeface="微软雅黑" pitchFamily="34" charset="-122"/>
                <a:ea typeface="微软雅黑" pitchFamily="34" charset="-122"/>
              </a:rPr>
              <a:t>這奧秘就是外邦人在基督耶穌裡，藉著福音，得以</a:t>
            </a:r>
            <a:r>
              <a:rPr lang="zh-TW" altLang="en-US" sz="4000" b="1" u="sng" dirty="0">
                <a:solidFill>
                  <a:srgbClr val="FF0000"/>
                </a:solidFill>
                <a:latin typeface="微软雅黑" pitchFamily="34" charset="-122"/>
                <a:ea typeface="微软雅黑" pitchFamily="34" charset="-122"/>
              </a:rPr>
              <a:t>同為後嗣</a:t>
            </a:r>
            <a:r>
              <a:rPr lang="zh-TW" altLang="en-US" sz="4000" b="1" dirty="0">
                <a:solidFill>
                  <a:srgbClr val="FF0000"/>
                </a:solidFill>
                <a:latin typeface="微软雅黑" pitchFamily="34" charset="-122"/>
                <a:ea typeface="微软雅黑" pitchFamily="34" charset="-122"/>
              </a:rPr>
              <a:t>，同為一體，同蒙應許。</a:t>
            </a:r>
            <a:r>
              <a:rPr lang="en-US" sz="4000" b="1" dirty="0" err="1">
                <a:solidFill>
                  <a:srgbClr val="0000FF"/>
                </a:solidFill>
              </a:rPr>
              <a:t>Eph</a:t>
            </a:r>
            <a:r>
              <a:rPr lang="en-US" sz="4000" b="1" dirty="0">
                <a:solidFill>
                  <a:srgbClr val="0000FF"/>
                </a:solidFill>
              </a:rPr>
              <a:t> 3:6 That the Gentiles should be </a:t>
            </a:r>
            <a:r>
              <a:rPr lang="en-US" sz="4000" b="1" u="sng" dirty="0" err="1">
                <a:solidFill>
                  <a:srgbClr val="0000FF"/>
                </a:solidFill>
              </a:rPr>
              <a:t>fellowheirs</a:t>
            </a:r>
            <a:r>
              <a:rPr lang="en-US" sz="4000" b="1" dirty="0">
                <a:solidFill>
                  <a:srgbClr val="0000FF"/>
                </a:solidFill>
              </a:rPr>
              <a:t>, and of the same body, and partakers of his promise in Christ by the gospel: </a:t>
            </a:r>
            <a:endParaRPr lang="en-US" altLang="zh-CN" sz="4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949624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23900"/>
            <a:ext cx="6794500" cy="3477683"/>
          </a:xfrm>
          <a:prstGeom prst="rect">
            <a:avLst/>
          </a:prstGeom>
          <a:noFill/>
        </p:spPr>
        <p:txBody>
          <a:bodyPr wrap="square" rtlCol="0">
            <a:spAutoFit/>
          </a:bodyPr>
          <a:lstStyle/>
          <a:p>
            <a:pPr algn="ctr"/>
            <a:r>
              <a:rPr lang="zh-CN" altLang="en-US" sz="7333" b="1" dirty="0" smtClean="0">
                <a:solidFill>
                  <a:srgbClr val="FF0000"/>
                </a:solidFill>
                <a:latin typeface="黑体" pitchFamily="49" charset="-122"/>
                <a:ea typeface="黑体" pitchFamily="49" charset="-122"/>
              </a:rPr>
              <a:t>基督为信他的人（在他里面的人）从神承受了什么？</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645304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000" y="635000"/>
            <a:ext cx="4354015"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60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微软雅黑" pitchFamily="34" charset="-122"/>
                <a:ea typeface="微软雅黑" pitchFamily="34" charset="-122"/>
              </a:rPr>
              <a:t>信心之</a:t>
            </a:r>
            <a:r>
              <a:rPr lang="zh-CN" altLang="en-US" sz="6000" b="1" cap="all" dirty="0" smtClean="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微软雅黑" pitchFamily="34" charset="-122"/>
                <a:ea typeface="微软雅黑" pitchFamily="34" charset="-122"/>
              </a:rPr>
              <a:t>父</a:t>
            </a:r>
            <a:endParaRPr lang="en-US" sz="60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微软雅黑" pitchFamily="34" charset="-122"/>
              <a:ea typeface="微软雅黑" pitchFamily="34" charset="-122"/>
            </a:endParaRPr>
          </a:p>
        </p:txBody>
      </p:sp>
      <p:pic>
        <p:nvPicPr>
          <p:cNvPr id="1026" name="Picture 2" descr="http://www.jesus-is-savior.com/Believer%27s%20Corner/Doctrines/abraham-isa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571500"/>
            <a:ext cx="2701416" cy="3381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6/62/Moln%C3%A1r_%C3%81brah%C3%A1m_kik%C3%B6lt%C3%B6z%C3%A9se_18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2036265"/>
            <a:ext cx="3277278" cy="2981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ocianav.com/wp-content/uploads/2012/07/Photoxpress_9865887-ladder-to-sk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97" r="25255"/>
          <a:stretch/>
        </p:blipFill>
        <p:spPr bwMode="auto">
          <a:xfrm>
            <a:off x="3549661" y="1905000"/>
            <a:ext cx="1107517"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55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90500"/>
            <a:ext cx="7543800" cy="5909310"/>
          </a:xfrm>
          <a:prstGeom prst="rect">
            <a:avLst/>
          </a:prstGeom>
        </p:spPr>
        <p:txBody>
          <a:bodyPr wrap="square">
            <a:spAutoFit/>
          </a:bodyPr>
          <a:lstStyle/>
          <a:p>
            <a:r>
              <a:rPr lang="en-US" sz="2700" b="1" dirty="0">
                <a:solidFill>
                  <a:srgbClr val="FF0000"/>
                </a:solidFill>
              </a:rPr>
              <a:t>创 </a:t>
            </a:r>
            <a:r>
              <a:rPr lang="en-US" sz="2700" b="1" dirty="0" smtClean="0">
                <a:solidFill>
                  <a:srgbClr val="FF0000"/>
                </a:solidFill>
              </a:rPr>
              <a:t>12:1-3 </a:t>
            </a:r>
            <a:r>
              <a:rPr lang="en-US" sz="2700" b="1" dirty="0" err="1" smtClean="0">
                <a:solidFill>
                  <a:srgbClr val="FF0000"/>
                </a:solidFill>
              </a:rPr>
              <a:t>耶和华对亚伯兰说</a:t>
            </a:r>
            <a:r>
              <a:rPr lang="en-US" sz="2700" b="1" dirty="0" err="1">
                <a:solidFill>
                  <a:srgbClr val="FF0000"/>
                </a:solidFill>
              </a:rPr>
              <a:t>：你要离开本地、本族、父家，往我所要指示你的地去</a:t>
            </a:r>
            <a:r>
              <a:rPr lang="en-US" sz="2700" b="1" dirty="0">
                <a:solidFill>
                  <a:srgbClr val="FF0000"/>
                </a:solidFill>
              </a:rPr>
              <a:t>。 </a:t>
            </a:r>
            <a:r>
              <a:rPr lang="en-US" sz="2700" b="1" dirty="0" err="1">
                <a:solidFill>
                  <a:srgbClr val="FF0000"/>
                </a:solidFill>
              </a:rPr>
              <a:t>我必叫你成为大国。我必赐福给你，叫你的名为大；你也要叫别人得福</a:t>
            </a:r>
            <a:r>
              <a:rPr lang="en-US" sz="2700" b="1" dirty="0">
                <a:solidFill>
                  <a:srgbClr val="FF0000"/>
                </a:solidFill>
              </a:rPr>
              <a:t>。 </a:t>
            </a:r>
            <a:r>
              <a:rPr lang="en-US" sz="2700" b="1" dirty="0" err="1">
                <a:solidFill>
                  <a:srgbClr val="FF0000"/>
                </a:solidFill>
              </a:rPr>
              <a:t>为你祝福的，我必赐福与他；那咒诅你的，我必咒诅他。地上的万族都要因你得福</a:t>
            </a:r>
            <a:r>
              <a:rPr lang="en-US" sz="2700" b="1" dirty="0">
                <a:solidFill>
                  <a:srgbClr val="FF0000"/>
                </a:solidFill>
              </a:rPr>
              <a:t>。 </a:t>
            </a:r>
            <a:r>
              <a:rPr lang="en-US" altLang="zh-CN" sz="2700" b="1" dirty="0" smtClean="0">
                <a:solidFill>
                  <a:srgbClr val="0000FF"/>
                </a:solidFill>
              </a:rPr>
              <a:t>Gen </a:t>
            </a:r>
            <a:r>
              <a:rPr lang="en-US" sz="2700" b="1" dirty="0" smtClean="0">
                <a:solidFill>
                  <a:srgbClr val="0000FF"/>
                </a:solidFill>
              </a:rPr>
              <a:t>12:1-3 </a:t>
            </a:r>
            <a:r>
              <a:rPr lang="en-US" sz="2700" b="1" dirty="0">
                <a:solidFill>
                  <a:srgbClr val="0000FF"/>
                </a:solidFill>
              </a:rPr>
              <a:t>Now the LORD had said unto Abram, Get thee out of thy country, and from thy kindred, and from thy father's house, unto a land that I will </a:t>
            </a:r>
            <a:r>
              <a:rPr lang="en-US" sz="2700" b="1" dirty="0" err="1">
                <a:solidFill>
                  <a:srgbClr val="0000FF"/>
                </a:solidFill>
              </a:rPr>
              <a:t>shew</a:t>
            </a:r>
            <a:r>
              <a:rPr lang="en-US" sz="2700" b="1" dirty="0">
                <a:solidFill>
                  <a:srgbClr val="0000FF"/>
                </a:solidFill>
              </a:rPr>
              <a:t> thee</a:t>
            </a:r>
            <a:r>
              <a:rPr lang="en-US" sz="2700" b="1" dirty="0" smtClean="0">
                <a:solidFill>
                  <a:srgbClr val="0000FF"/>
                </a:solidFill>
              </a:rPr>
              <a:t>: </a:t>
            </a:r>
            <a:r>
              <a:rPr lang="en-US" sz="2700" b="1" baseline="30000" dirty="0" smtClean="0">
                <a:solidFill>
                  <a:srgbClr val="0000FF"/>
                </a:solidFill>
              </a:rPr>
              <a:t> </a:t>
            </a:r>
            <a:r>
              <a:rPr lang="en-US" sz="2700" b="1" dirty="0">
                <a:solidFill>
                  <a:srgbClr val="0000FF"/>
                </a:solidFill>
              </a:rPr>
              <a:t>And I will make of thee a great nation, and I will bless thee, and make thy name great; and thou shalt be a blessing</a:t>
            </a:r>
            <a:r>
              <a:rPr lang="en-US" sz="2700" b="1" dirty="0" smtClean="0">
                <a:solidFill>
                  <a:srgbClr val="0000FF"/>
                </a:solidFill>
              </a:rPr>
              <a:t>: And </a:t>
            </a:r>
            <a:r>
              <a:rPr lang="en-US" sz="2700" b="1" dirty="0">
                <a:solidFill>
                  <a:srgbClr val="0000FF"/>
                </a:solidFill>
              </a:rPr>
              <a:t>I will bless them that bless thee, and curse him that </a:t>
            </a:r>
            <a:r>
              <a:rPr lang="en-US" sz="2700" b="1" dirty="0" err="1">
                <a:solidFill>
                  <a:srgbClr val="0000FF"/>
                </a:solidFill>
              </a:rPr>
              <a:t>curseth</a:t>
            </a:r>
            <a:r>
              <a:rPr lang="en-US" sz="2700" b="1" dirty="0">
                <a:solidFill>
                  <a:srgbClr val="0000FF"/>
                </a:solidFill>
              </a:rPr>
              <a:t> thee: and in thee shall all families of the earth be blessed. </a:t>
            </a:r>
          </a:p>
          <a:p>
            <a:endParaRPr lang="en-US" sz="2700" b="1" dirty="0">
              <a:solidFill>
                <a:srgbClr val="FF0000"/>
              </a:solidFill>
            </a:endParaRPr>
          </a:p>
        </p:txBody>
      </p:sp>
    </p:spTree>
    <p:extLst>
      <p:ext uri="{BB962C8B-B14F-4D97-AF65-F5344CB8AC3E}">
        <p14:creationId xmlns:p14="http://schemas.microsoft.com/office/powerpoint/2010/main" val="202859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TW" altLang="en-US" sz="3000" b="1" dirty="0">
                <a:solidFill>
                  <a:srgbClr val="FF0000"/>
                </a:solidFill>
                <a:latin typeface="微软雅黑" pitchFamily="34" charset="-122"/>
                <a:ea typeface="微软雅黑" pitchFamily="34" charset="-122"/>
              </a:rPr>
              <a:t>加 </a:t>
            </a:r>
            <a:r>
              <a:rPr lang="en-US" altLang="zh-TW" sz="3000" b="1" dirty="0">
                <a:solidFill>
                  <a:srgbClr val="FF0000"/>
                </a:solidFill>
                <a:latin typeface="微软雅黑" pitchFamily="34" charset="-122"/>
                <a:ea typeface="微软雅黑" pitchFamily="34" charset="-122"/>
              </a:rPr>
              <a:t>3:7-8 </a:t>
            </a:r>
            <a:r>
              <a:rPr lang="zh-TW" altLang="en-US" sz="3000" b="1" dirty="0">
                <a:solidFill>
                  <a:srgbClr val="FF0000"/>
                </a:solidFill>
                <a:latin typeface="微软雅黑" pitchFamily="34" charset="-122"/>
                <a:ea typeface="微软雅黑" pitchFamily="34" charset="-122"/>
              </a:rPr>
              <a:t>所以，你們要知道：那以信為本的人，就是亞伯拉罕的子孫。 並且聖經既然預先看明，神要叫外邦人因信稱義，就早已傳福音給亞伯拉罕，說：萬國都必因你得福 </a:t>
            </a:r>
            <a:r>
              <a:rPr lang="en-US" sz="3000" b="1" dirty="0">
                <a:solidFill>
                  <a:srgbClr val="0000FF"/>
                </a:solidFill>
              </a:rPr>
              <a:t>Gal 3:7-8 Know ye therefore that they which are of faith, the same are the children of Abraham. And the scripture, foreseeing that God would justify the heathen through faith, preached before the gospel unto Abraham, </a:t>
            </a:r>
            <a:r>
              <a:rPr lang="en-US" sz="3000" b="1" i="1" dirty="0">
                <a:solidFill>
                  <a:srgbClr val="0000FF"/>
                </a:solidFill>
              </a:rPr>
              <a:t>saying</a:t>
            </a:r>
            <a:r>
              <a:rPr lang="en-US" sz="3000" b="1" dirty="0">
                <a:solidFill>
                  <a:srgbClr val="0000FF"/>
                </a:solidFill>
              </a:rPr>
              <a:t>, In thee shall all nations be blessed. </a:t>
            </a:r>
            <a:endParaRPr lang="en-US" altLang="zh-CN" sz="3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06699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神的工作</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282695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36" y="876300"/>
            <a:ext cx="7618164" cy="3143030"/>
          </a:xfrm>
          <a:prstGeom prst="rect">
            <a:avLst/>
          </a:prstGeom>
        </p:spPr>
        <p:txBody>
          <a:bodyPr vert="horz" lIns="76200" tIns="38100" rIns="76200" bIns="38100" rtlCol="0">
            <a:noAutofit/>
          </a:bodyPr>
          <a:lstStyle/>
          <a:p>
            <a:r>
              <a:rPr lang="zh-TW" altLang="en-US" sz="4500" b="1" dirty="0">
                <a:solidFill>
                  <a:srgbClr val="FF0000"/>
                </a:solidFill>
                <a:latin typeface="微软雅黑" pitchFamily="34" charset="-122"/>
                <a:ea typeface="微软雅黑" pitchFamily="34" charset="-122"/>
              </a:rPr>
              <a:t>加 </a:t>
            </a:r>
            <a:r>
              <a:rPr lang="en-US" altLang="zh-TW" sz="4500" b="1" dirty="0">
                <a:solidFill>
                  <a:srgbClr val="FF0000"/>
                </a:solidFill>
                <a:latin typeface="微软雅黑" pitchFamily="34" charset="-122"/>
                <a:ea typeface="微软雅黑" pitchFamily="34" charset="-122"/>
              </a:rPr>
              <a:t>3:9 </a:t>
            </a:r>
            <a:r>
              <a:rPr lang="zh-TW" altLang="en-US" sz="4500" b="1" dirty="0">
                <a:solidFill>
                  <a:srgbClr val="FF0000"/>
                </a:solidFill>
                <a:latin typeface="微软雅黑" pitchFamily="34" charset="-122"/>
                <a:ea typeface="微软雅黑" pitchFamily="34" charset="-122"/>
              </a:rPr>
              <a:t>可見那以信為本的人和有信心的亞伯拉罕一同得福。</a:t>
            </a:r>
            <a:r>
              <a:rPr lang="en-US" sz="4500" b="1" dirty="0">
                <a:solidFill>
                  <a:srgbClr val="0000FF"/>
                </a:solidFill>
              </a:rPr>
              <a:t>Gal 3:9 So then they which be of faith are blessed with faithful Abraham.</a:t>
            </a:r>
            <a:endParaRPr lang="en-US" altLang="zh-CN" sz="45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084461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rCrH95pjXNc/T1wE2C7kxWI/AAAAAAAAByA/zwOlucHYhz0/s1600/Command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7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051" y="876300"/>
            <a:ext cx="76835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太 </a:t>
            </a:r>
            <a:r>
              <a:rPr lang="en-US" altLang="zh-TW" sz="3200" b="1" dirty="0">
                <a:solidFill>
                  <a:srgbClr val="FF0000"/>
                </a:solidFill>
                <a:latin typeface="微软雅黑" pitchFamily="34" charset="-122"/>
                <a:ea typeface="微软雅黑" pitchFamily="34" charset="-122"/>
              </a:rPr>
              <a:t>5:17-18</a:t>
            </a:r>
            <a:r>
              <a:rPr lang="zh-TW" altLang="en-US" sz="3200" b="1" dirty="0">
                <a:solidFill>
                  <a:srgbClr val="FF0000"/>
                </a:solidFill>
                <a:latin typeface="微软雅黑" pitchFamily="34" charset="-122"/>
                <a:ea typeface="微软雅黑" pitchFamily="34" charset="-122"/>
              </a:rPr>
              <a:t>莫想我來要廢掉律法和先知。我來不是要廢掉，乃是要成全。 我實在告訴你們，就是到天地都廢去了，律法的一點一畫也不能廢去，都要成全。</a:t>
            </a:r>
            <a:r>
              <a:rPr lang="en-US" sz="3200" b="1" dirty="0">
                <a:solidFill>
                  <a:srgbClr val="0000FF"/>
                </a:solidFill>
              </a:rPr>
              <a:t>Think not that I am come to destroy the law, or the prophets: </a:t>
            </a:r>
            <a:r>
              <a:rPr lang="en-US" sz="3200" b="1" u="sng" dirty="0">
                <a:solidFill>
                  <a:srgbClr val="0000FF"/>
                </a:solidFill>
              </a:rPr>
              <a:t>I </a:t>
            </a:r>
            <a:r>
              <a:rPr lang="en-US" sz="3200" b="1" dirty="0">
                <a:solidFill>
                  <a:srgbClr val="0000FF"/>
                </a:solidFill>
              </a:rPr>
              <a:t>am not come to destroy, but to </a:t>
            </a:r>
            <a:r>
              <a:rPr lang="en-US" sz="3200" b="1" u="sng" dirty="0">
                <a:solidFill>
                  <a:srgbClr val="0000FF"/>
                </a:solidFill>
              </a:rPr>
              <a:t>fulfil</a:t>
            </a:r>
            <a:r>
              <a:rPr lang="en-US" sz="3200" b="1" dirty="0">
                <a:solidFill>
                  <a:srgbClr val="0000FF"/>
                </a:solidFill>
              </a:rPr>
              <a:t>. For verily I say unto you, Till heaven and earth pass, one jot or one tittle shall in no wise pass from the law, till all be fulfilled. </a:t>
            </a:r>
            <a:endParaRPr lang="en-US" altLang="zh-CN" sz="32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302914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11622"/>
            <a:ext cx="7620000" cy="3143030"/>
          </a:xfrm>
          <a:prstGeom prst="rect">
            <a:avLst/>
          </a:prstGeom>
        </p:spPr>
        <p:txBody>
          <a:bodyPr vert="horz" lIns="76200" tIns="38100" rIns="76200" bIns="38100" rtlCol="0">
            <a:noAutofit/>
          </a:bodyPr>
          <a:lstStyle/>
          <a:p>
            <a:pPr marR="375"/>
            <a:r>
              <a:rPr lang="en-US" altLang="zh-CN" sz="3500" b="1" baseline="30000" dirty="0">
                <a:solidFill>
                  <a:srgbClr val="0000FF"/>
                </a:solidFill>
                <a:latin typeface="楷体" panose="02010609060101010101" pitchFamily="49" charset="-122"/>
                <a:ea typeface="楷体" panose="02010609060101010101" pitchFamily="49" charset="-122"/>
              </a:rPr>
              <a:t>1 </a:t>
            </a:r>
            <a:r>
              <a:rPr lang="zh-CN" altLang="en-US" sz="3500" b="1" dirty="0">
                <a:solidFill>
                  <a:srgbClr val="0000FF"/>
                </a:solidFill>
                <a:latin typeface="楷体" panose="02010609060101010101" pitchFamily="49" charset="-122"/>
                <a:ea typeface="楷体" panose="02010609060101010101" pitchFamily="49" charset="-122"/>
              </a:rPr>
              <a:t>你若留意听从耶和华</a:t>
            </a:r>
            <a:r>
              <a:rPr lang="en-US" altLang="zh-CN" sz="3500" b="1" dirty="0">
                <a:solidFill>
                  <a:srgbClr val="0000FF"/>
                </a:solidFill>
                <a:latin typeface="楷体" panose="02010609060101010101" pitchFamily="49" charset="-122"/>
                <a:ea typeface="楷体" panose="02010609060101010101" pitchFamily="49" charset="-122"/>
              </a:rPr>
              <a:t>―</a:t>
            </a:r>
            <a:r>
              <a:rPr lang="zh-CN" altLang="en-US" sz="3500" b="1" dirty="0">
                <a:solidFill>
                  <a:srgbClr val="0000FF"/>
                </a:solidFill>
                <a:latin typeface="楷体" panose="02010609060101010101" pitchFamily="49" charset="-122"/>
                <a:ea typeface="楷体" panose="02010609060101010101" pitchFamily="49" charset="-122"/>
              </a:rPr>
              <a:t>你　神的话，谨守遵行他的一切诫命，就是我今日所吩咐你的，他必使你超乎天下万民之上。</a:t>
            </a:r>
            <a:r>
              <a:rPr lang="en-US" altLang="zh-CN" sz="3500" b="1" baseline="30000" dirty="0">
                <a:solidFill>
                  <a:srgbClr val="0000FF"/>
                </a:solidFill>
                <a:latin typeface="楷体" panose="02010609060101010101" pitchFamily="49" charset="-122"/>
                <a:ea typeface="楷体" panose="02010609060101010101" pitchFamily="49" charset="-122"/>
              </a:rPr>
              <a:t>2 </a:t>
            </a:r>
            <a:r>
              <a:rPr lang="zh-CN" altLang="en-US" sz="3500" b="1" dirty="0">
                <a:solidFill>
                  <a:srgbClr val="0000FF"/>
                </a:solidFill>
                <a:latin typeface="楷体" panose="02010609060101010101" pitchFamily="49" charset="-122"/>
                <a:ea typeface="楷体" panose="02010609060101010101" pitchFamily="49" charset="-122"/>
              </a:rPr>
              <a:t>你若听从耶和华</a:t>
            </a:r>
            <a:r>
              <a:rPr lang="en-US" altLang="zh-CN" sz="3500" b="1" dirty="0">
                <a:solidFill>
                  <a:srgbClr val="0000FF"/>
                </a:solidFill>
                <a:latin typeface="楷体" panose="02010609060101010101" pitchFamily="49" charset="-122"/>
                <a:ea typeface="楷体" panose="02010609060101010101" pitchFamily="49" charset="-122"/>
              </a:rPr>
              <a:t>―</a:t>
            </a:r>
            <a:r>
              <a:rPr lang="zh-CN" altLang="en-US" sz="3500" b="1" dirty="0">
                <a:solidFill>
                  <a:srgbClr val="0000FF"/>
                </a:solidFill>
                <a:latin typeface="楷体" panose="02010609060101010101" pitchFamily="49" charset="-122"/>
                <a:ea typeface="楷体" panose="02010609060101010101" pitchFamily="49" charset="-122"/>
              </a:rPr>
              <a:t>你　神的话，这以下的福必追随你，临到你身上：</a:t>
            </a:r>
            <a:r>
              <a:rPr lang="en-US" altLang="zh-CN" sz="3500" b="1" baseline="30000" dirty="0">
                <a:solidFill>
                  <a:srgbClr val="0000FF"/>
                </a:solidFill>
                <a:latin typeface="楷体" panose="02010609060101010101" pitchFamily="49" charset="-122"/>
                <a:ea typeface="楷体" panose="02010609060101010101" pitchFamily="49" charset="-122"/>
              </a:rPr>
              <a:t>3 </a:t>
            </a:r>
            <a:r>
              <a:rPr lang="zh-CN" altLang="en-US" sz="3500" b="1" dirty="0">
                <a:solidFill>
                  <a:srgbClr val="0000FF"/>
                </a:solidFill>
                <a:latin typeface="楷体" panose="02010609060101010101" pitchFamily="49" charset="-122"/>
                <a:ea typeface="楷体" panose="02010609060101010101" pitchFamily="49" charset="-122"/>
              </a:rPr>
              <a:t>你在城里必蒙福，在田间也必蒙福。</a:t>
            </a:r>
            <a:r>
              <a:rPr lang="en-US" altLang="zh-CN" sz="3500" b="1" baseline="30000" dirty="0">
                <a:solidFill>
                  <a:srgbClr val="0000FF"/>
                </a:solidFill>
                <a:latin typeface="楷体" panose="02010609060101010101" pitchFamily="49" charset="-122"/>
                <a:ea typeface="楷体" panose="02010609060101010101" pitchFamily="49" charset="-122"/>
              </a:rPr>
              <a:t>4 </a:t>
            </a:r>
            <a:r>
              <a:rPr lang="zh-CN" altLang="en-US" sz="3500" b="1" dirty="0">
                <a:solidFill>
                  <a:srgbClr val="0000FF"/>
                </a:solidFill>
                <a:latin typeface="楷体" panose="02010609060101010101" pitchFamily="49" charset="-122"/>
                <a:ea typeface="楷体" panose="02010609060101010101" pitchFamily="49" charset="-122"/>
              </a:rPr>
              <a:t>你身所生的，地所产的，牲畜所下的，以及牛犊、羊羔，都必蒙福。</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申命记</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28</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章</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86387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607" y="822639"/>
            <a:ext cx="7620000" cy="3143030"/>
          </a:xfrm>
          <a:prstGeom prst="rect">
            <a:avLst/>
          </a:prstGeom>
        </p:spPr>
        <p:txBody>
          <a:bodyPr vert="horz" lIns="76200" tIns="38100" rIns="76200" bIns="38100" rtlCol="0">
            <a:noAutofit/>
          </a:bodyPr>
          <a:lstStyle/>
          <a:p>
            <a:r>
              <a:rPr lang="en-US" altLang="zh-CN" sz="3500" b="1" baseline="30000" dirty="0">
                <a:solidFill>
                  <a:srgbClr val="0000FF"/>
                </a:solidFill>
                <a:latin typeface="楷体" panose="02010609060101010101" pitchFamily="49" charset="-122"/>
                <a:ea typeface="楷体" panose="02010609060101010101" pitchFamily="49" charset="-122"/>
              </a:rPr>
              <a:t>5 </a:t>
            </a:r>
            <a:r>
              <a:rPr lang="zh-CN" altLang="en-US" sz="3500" b="1" dirty="0">
                <a:solidFill>
                  <a:srgbClr val="0000FF"/>
                </a:solidFill>
                <a:latin typeface="楷体" panose="02010609060101010101" pitchFamily="49" charset="-122"/>
                <a:ea typeface="楷体" panose="02010609060101010101" pitchFamily="49" charset="-122"/>
              </a:rPr>
              <a:t>你的筐子和你的抟麵盆都必蒙福。</a:t>
            </a:r>
          </a:p>
          <a:p>
            <a:r>
              <a:rPr lang="en-US" altLang="zh-CN" sz="3500" b="1" baseline="30000" dirty="0">
                <a:solidFill>
                  <a:srgbClr val="0000FF"/>
                </a:solidFill>
                <a:latin typeface="楷体" panose="02010609060101010101" pitchFamily="49" charset="-122"/>
                <a:ea typeface="楷体" panose="02010609060101010101" pitchFamily="49" charset="-122"/>
              </a:rPr>
              <a:t>6 </a:t>
            </a:r>
            <a:r>
              <a:rPr lang="zh-CN" altLang="en-US" sz="3500" b="1" dirty="0">
                <a:solidFill>
                  <a:srgbClr val="0000FF"/>
                </a:solidFill>
                <a:latin typeface="楷体" panose="02010609060101010101" pitchFamily="49" charset="-122"/>
                <a:ea typeface="楷体" panose="02010609060101010101" pitchFamily="49" charset="-122"/>
              </a:rPr>
              <a:t>你出也蒙福，入也蒙福。</a:t>
            </a:r>
          </a:p>
          <a:p>
            <a:r>
              <a:rPr lang="en-US" altLang="zh-CN" sz="3500" b="1" baseline="30000" dirty="0">
                <a:solidFill>
                  <a:srgbClr val="0000FF"/>
                </a:solidFill>
                <a:latin typeface="楷体" panose="02010609060101010101" pitchFamily="49" charset="-122"/>
                <a:ea typeface="楷体" panose="02010609060101010101" pitchFamily="49" charset="-122"/>
              </a:rPr>
              <a:t>7 </a:t>
            </a:r>
            <a:r>
              <a:rPr lang="zh-CN" altLang="en-US" sz="3500" b="1" dirty="0">
                <a:solidFill>
                  <a:srgbClr val="0000FF"/>
                </a:solidFill>
                <a:latin typeface="楷体" panose="02010609060101010101" pitchFamily="49" charset="-122"/>
                <a:ea typeface="楷体" panose="02010609060101010101" pitchFamily="49" charset="-122"/>
              </a:rPr>
              <a:t>仇敌起来攻击你，耶和华必使他们在你面前被你杀败；他们从一条路来攻击你，必从七条路逃跑。</a:t>
            </a:r>
          </a:p>
          <a:p>
            <a:r>
              <a:rPr lang="en-US" altLang="zh-CN" sz="3500" b="1" baseline="30000" dirty="0">
                <a:solidFill>
                  <a:srgbClr val="0000FF"/>
                </a:solidFill>
                <a:latin typeface="楷体" panose="02010609060101010101" pitchFamily="49" charset="-122"/>
                <a:ea typeface="楷体" panose="02010609060101010101" pitchFamily="49" charset="-122"/>
              </a:rPr>
              <a:t>8 </a:t>
            </a:r>
            <a:r>
              <a:rPr lang="zh-CN" altLang="en-US" sz="3500" b="1" dirty="0">
                <a:solidFill>
                  <a:srgbClr val="0000FF"/>
                </a:solidFill>
                <a:latin typeface="楷体" panose="02010609060101010101" pitchFamily="49" charset="-122"/>
                <a:ea typeface="楷体" panose="02010609060101010101" pitchFamily="49" charset="-122"/>
              </a:rPr>
              <a:t>在你仓房里，并你手所办的一切事上，耶和华所命的福必临到你。耶和华</a:t>
            </a:r>
            <a:r>
              <a:rPr lang="en-US" altLang="zh-CN" sz="3500" b="1" dirty="0">
                <a:solidFill>
                  <a:srgbClr val="0000FF"/>
                </a:solidFill>
                <a:latin typeface="楷体" panose="02010609060101010101" pitchFamily="49" charset="-122"/>
                <a:ea typeface="楷体" panose="02010609060101010101" pitchFamily="49" charset="-122"/>
              </a:rPr>
              <a:t>―</a:t>
            </a:r>
            <a:r>
              <a:rPr lang="zh-CN" altLang="en-US" sz="3500" b="1" dirty="0">
                <a:solidFill>
                  <a:srgbClr val="0000FF"/>
                </a:solidFill>
                <a:latin typeface="楷体" panose="02010609060101010101" pitchFamily="49" charset="-122"/>
                <a:ea typeface="楷体" panose="02010609060101010101" pitchFamily="49" charset="-122"/>
              </a:rPr>
              <a:t>你　神也要在所给你的地上赐福与你。</a:t>
            </a:r>
          </a:p>
        </p:txBody>
      </p:sp>
      <p:sp>
        <p:nvSpPr>
          <p:cNvPr id="5" name="TextBox 4"/>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申命记</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28</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章</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673023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96474"/>
            <a:ext cx="7620000" cy="3143030"/>
          </a:xfrm>
          <a:prstGeom prst="rect">
            <a:avLst/>
          </a:prstGeom>
        </p:spPr>
        <p:txBody>
          <a:bodyPr vert="horz" lIns="76200" tIns="38100" rIns="76200" bIns="38100" rtlCol="0">
            <a:noAutofit/>
          </a:bodyPr>
          <a:lstStyle/>
          <a:p>
            <a:r>
              <a:rPr lang="en-US" altLang="zh-CN" sz="3500" b="1" baseline="30000" dirty="0">
                <a:solidFill>
                  <a:srgbClr val="0000FF"/>
                </a:solidFill>
                <a:latin typeface="楷体" panose="02010609060101010101" pitchFamily="49" charset="-122"/>
                <a:ea typeface="楷体" panose="02010609060101010101" pitchFamily="49" charset="-122"/>
              </a:rPr>
              <a:t>9 </a:t>
            </a:r>
            <a:r>
              <a:rPr lang="zh-CN" altLang="en-US" sz="3500" b="1" dirty="0">
                <a:solidFill>
                  <a:srgbClr val="0000FF"/>
                </a:solidFill>
                <a:latin typeface="楷体" panose="02010609060101010101" pitchFamily="49" charset="-122"/>
                <a:ea typeface="楷体" panose="02010609060101010101" pitchFamily="49" charset="-122"/>
              </a:rPr>
              <a:t>你若谨守耶和华</a:t>
            </a:r>
            <a:r>
              <a:rPr lang="en-US" altLang="zh-CN" sz="3500" b="1" dirty="0">
                <a:solidFill>
                  <a:srgbClr val="0000FF"/>
                </a:solidFill>
                <a:latin typeface="楷体" panose="02010609060101010101" pitchFamily="49" charset="-122"/>
                <a:ea typeface="楷体" panose="02010609060101010101" pitchFamily="49" charset="-122"/>
              </a:rPr>
              <a:t>―</a:t>
            </a:r>
            <a:r>
              <a:rPr lang="zh-CN" altLang="en-US" sz="3500" b="1" dirty="0">
                <a:solidFill>
                  <a:srgbClr val="0000FF"/>
                </a:solidFill>
                <a:latin typeface="楷体" panose="02010609060101010101" pitchFamily="49" charset="-122"/>
                <a:ea typeface="楷体" panose="02010609060101010101" pitchFamily="49" charset="-122"/>
              </a:rPr>
              <a:t>你　神的诫命，遵行他的道，他必照着向你所起的誓立你作为自己的圣民。</a:t>
            </a:r>
          </a:p>
          <a:p>
            <a:r>
              <a:rPr lang="en-US" altLang="zh-CN" sz="3500" b="1" baseline="30000" dirty="0">
                <a:solidFill>
                  <a:srgbClr val="0000FF"/>
                </a:solidFill>
                <a:latin typeface="楷体" panose="02010609060101010101" pitchFamily="49" charset="-122"/>
                <a:ea typeface="楷体" panose="02010609060101010101" pitchFamily="49" charset="-122"/>
              </a:rPr>
              <a:t>10 </a:t>
            </a:r>
            <a:r>
              <a:rPr lang="zh-CN" altLang="en-US" sz="3500" b="1" dirty="0">
                <a:solidFill>
                  <a:srgbClr val="0000FF"/>
                </a:solidFill>
                <a:latin typeface="楷体" panose="02010609060101010101" pitchFamily="49" charset="-122"/>
                <a:ea typeface="楷体" panose="02010609060101010101" pitchFamily="49" charset="-122"/>
              </a:rPr>
              <a:t>天下万民见你归在耶和华的名下，就要惧怕你。</a:t>
            </a:r>
          </a:p>
          <a:p>
            <a:r>
              <a:rPr lang="en-US" altLang="zh-CN" sz="3500" b="1" baseline="30000" dirty="0">
                <a:solidFill>
                  <a:srgbClr val="0000FF"/>
                </a:solidFill>
                <a:latin typeface="楷体" panose="02010609060101010101" pitchFamily="49" charset="-122"/>
                <a:ea typeface="楷体" panose="02010609060101010101" pitchFamily="49" charset="-122"/>
              </a:rPr>
              <a:t>11 </a:t>
            </a:r>
            <a:r>
              <a:rPr lang="zh-CN" altLang="en-US" sz="3500" b="1" dirty="0">
                <a:solidFill>
                  <a:srgbClr val="0000FF"/>
                </a:solidFill>
                <a:latin typeface="楷体" panose="02010609060101010101" pitchFamily="49" charset="-122"/>
                <a:ea typeface="楷体" panose="02010609060101010101" pitchFamily="49" charset="-122"/>
              </a:rPr>
              <a:t>你在耶和华向你列祖起誓应许赐你的地上，他必使你身所生的，牲畜所下的，地所产的，都绰绰有余。</a:t>
            </a:r>
          </a:p>
        </p:txBody>
      </p:sp>
      <p:sp>
        <p:nvSpPr>
          <p:cNvPr id="5" name="TextBox 4"/>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申命记</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28</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章</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30585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6723" y="796474"/>
            <a:ext cx="7620000" cy="3143030"/>
          </a:xfrm>
          <a:prstGeom prst="rect">
            <a:avLst/>
          </a:prstGeom>
        </p:spPr>
        <p:txBody>
          <a:bodyPr vert="horz" lIns="76200" tIns="38100" rIns="76200" bIns="38100" rtlCol="0">
            <a:noAutofit/>
          </a:bodyPr>
          <a:lstStyle/>
          <a:p>
            <a:r>
              <a:rPr lang="en-US" altLang="zh-CN" sz="3500" b="1" baseline="30000" dirty="0">
                <a:solidFill>
                  <a:srgbClr val="0000FF"/>
                </a:solidFill>
                <a:latin typeface="楷体" panose="02010609060101010101" pitchFamily="49" charset="-122"/>
                <a:ea typeface="楷体" panose="02010609060101010101" pitchFamily="49" charset="-122"/>
              </a:rPr>
              <a:t>12 </a:t>
            </a:r>
            <a:r>
              <a:rPr lang="zh-CN" altLang="en-US" sz="3500" b="1" dirty="0">
                <a:solidFill>
                  <a:srgbClr val="0000FF"/>
                </a:solidFill>
                <a:latin typeface="楷体" panose="02010609060101010101" pitchFamily="49" charset="-122"/>
                <a:ea typeface="楷体" panose="02010609060101010101" pitchFamily="49" charset="-122"/>
              </a:rPr>
              <a:t>耶和华必为你开天上的府库，按时降雨在你的地上。在你手里所办的一切事上赐福与你。你必借给许多国民，却不至向他们借贷。</a:t>
            </a:r>
          </a:p>
          <a:p>
            <a:r>
              <a:rPr lang="en-US" altLang="zh-CN" sz="3500" b="1" baseline="30000" dirty="0">
                <a:solidFill>
                  <a:srgbClr val="0000FF"/>
                </a:solidFill>
                <a:latin typeface="楷体" panose="02010609060101010101" pitchFamily="49" charset="-122"/>
                <a:ea typeface="楷体" panose="02010609060101010101" pitchFamily="49" charset="-122"/>
              </a:rPr>
              <a:t>13 </a:t>
            </a:r>
            <a:r>
              <a:rPr lang="zh-CN" altLang="en-US" sz="3500" b="1" dirty="0">
                <a:solidFill>
                  <a:srgbClr val="0000FF"/>
                </a:solidFill>
                <a:latin typeface="楷体" panose="02010609060101010101" pitchFamily="49" charset="-122"/>
                <a:ea typeface="楷体" panose="02010609060101010101" pitchFamily="49" charset="-122"/>
              </a:rPr>
              <a:t>你若听从耶和华</a:t>
            </a:r>
            <a:r>
              <a:rPr lang="en-US" altLang="zh-CN" sz="3500" b="1" dirty="0">
                <a:solidFill>
                  <a:srgbClr val="0000FF"/>
                </a:solidFill>
                <a:latin typeface="楷体" panose="02010609060101010101" pitchFamily="49" charset="-122"/>
                <a:ea typeface="楷体" panose="02010609060101010101" pitchFamily="49" charset="-122"/>
              </a:rPr>
              <a:t>―</a:t>
            </a:r>
            <a:r>
              <a:rPr lang="zh-CN" altLang="en-US" sz="3500" b="1" dirty="0">
                <a:solidFill>
                  <a:srgbClr val="0000FF"/>
                </a:solidFill>
                <a:latin typeface="楷体" panose="02010609060101010101" pitchFamily="49" charset="-122"/>
                <a:ea typeface="楷体" panose="02010609060101010101" pitchFamily="49" charset="-122"/>
              </a:rPr>
              <a:t>你　神的诫命，就是我今日所吩咐你的，谨守遵行，不偏左右，也不随从事奉别神，耶和华就必使你作首不作尾，但居上不居下。</a:t>
            </a:r>
          </a:p>
        </p:txBody>
      </p:sp>
      <p:sp>
        <p:nvSpPr>
          <p:cNvPr id="5" name="TextBox 4"/>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申命记</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28</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章</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058470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85900"/>
            <a:ext cx="6794500" cy="1220783"/>
          </a:xfrm>
          <a:prstGeom prst="rect">
            <a:avLst/>
          </a:prstGeom>
          <a:noFill/>
        </p:spPr>
        <p:txBody>
          <a:bodyPr wrap="square" rtlCol="0">
            <a:spAutoFit/>
          </a:bodyPr>
          <a:lstStyle/>
          <a:p>
            <a:pPr algn="ctr"/>
            <a:r>
              <a:rPr lang="zh-CN" altLang="en-US" sz="7333" b="1" dirty="0" smtClean="0">
                <a:solidFill>
                  <a:srgbClr val="FF0000"/>
                </a:solidFill>
                <a:latin typeface="黑体" pitchFamily="49" charset="-122"/>
                <a:ea typeface="黑体" pitchFamily="49" charset="-122"/>
              </a:rPr>
              <a:t>不但如此</a:t>
            </a:r>
            <a:r>
              <a:rPr lang="en-US" altLang="zh-CN" sz="7333" b="1" dirty="0" smtClean="0">
                <a:solidFill>
                  <a:srgbClr val="FF0000"/>
                </a:solidFill>
                <a:latin typeface="黑体" pitchFamily="49" charset="-122"/>
                <a:ea typeface="黑体" pitchFamily="49" charset="-122"/>
              </a:rPr>
              <a:t>…</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901087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4000" b="1" dirty="0">
                <a:solidFill>
                  <a:srgbClr val="FF0000"/>
                </a:solidFill>
                <a:latin typeface="微软雅黑" pitchFamily="34" charset="-122"/>
                <a:ea typeface="微软雅黑" pitchFamily="34" charset="-122"/>
              </a:rPr>
              <a:t>林后 </a:t>
            </a:r>
            <a:r>
              <a:rPr lang="en-US" altLang="zh-CN" sz="4000" b="1" dirty="0" smtClean="0">
                <a:solidFill>
                  <a:srgbClr val="FF0000"/>
                </a:solidFill>
                <a:latin typeface="微软雅黑" pitchFamily="34" charset="-122"/>
                <a:ea typeface="微软雅黑" pitchFamily="34" charset="-122"/>
              </a:rPr>
              <a:t>1:20 </a:t>
            </a:r>
            <a:r>
              <a:rPr lang="zh-CN" altLang="en-US" sz="4000" b="1" dirty="0" smtClean="0">
                <a:solidFill>
                  <a:srgbClr val="FF0000"/>
                </a:solidFill>
                <a:latin typeface="微软雅黑" pitchFamily="34" charset="-122"/>
                <a:ea typeface="微软雅黑" pitchFamily="34" charset="-122"/>
              </a:rPr>
              <a:t>神</a:t>
            </a:r>
            <a:r>
              <a:rPr lang="zh-CN" altLang="en-US" sz="4000" b="1" dirty="0">
                <a:solidFill>
                  <a:srgbClr val="FF0000"/>
                </a:solidFill>
                <a:latin typeface="微软雅黑" pitchFamily="34" charset="-122"/>
                <a:ea typeface="微软雅黑" pitchFamily="34" charset="-122"/>
              </a:rPr>
              <a:t>的应许，不论有多少，在基督都是是的。所以藉着他也都是实在（实在：原文是阿们）的，叫神因我们得荣耀。 </a:t>
            </a:r>
            <a:r>
              <a:rPr lang="en-US" sz="4000" b="1" dirty="0" smtClean="0">
                <a:solidFill>
                  <a:srgbClr val="0000FF"/>
                </a:solidFill>
              </a:rPr>
              <a:t>2 </a:t>
            </a:r>
            <a:r>
              <a:rPr lang="en-US" altLang="zh-CN" sz="4000" b="1" dirty="0" err="1" smtClean="0">
                <a:solidFill>
                  <a:srgbClr val="0000FF"/>
                </a:solidFill>
              </a:rPr>
              <a:t>Cor</a:t>
            </a:r>
            <a:r>
              <a:rPr lang="en-US" sz="4000" b="1" dirty="0" smtClean="0">
                <a:solidFill>
                  <a:srgbClr val="0000FF"/>
                </a:solidFill>
              </a:rPr>
              <a:t> 1:20 </a:t>
            </a:r>
            <a:r>
              <a:rPr lang="en-US" sz="4000" b="1" dirty="0">
                <a:solidFill>
                  <a:srgbClr val="0000FF"/>
                </a:solidFill>
              </a:rPr>
              <a:t>For all the promises of God in him </a:t>
            </a:r>
            <a:r>
              <a:rPr lang="en-US" sz="4000" b="1" i="1" dirty="0">
                <a:solidFill>
                  <a:srgbClr val="0000FF"/>
                </a:solidFill>
              </a:rPr>
              <a:t>are</a:t>
            </a:r>
            <a:r>
              <a:rPr lang="en-US" sz="4000" b="1" dirty="0">
                <a:solidFill>
                  <a:srgbClr val="0000FF"/>
                </a:solidFill>
              </a:rPr>
              <a:t> yea, and in him Amen, unto the glory of God by us.</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401004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85900"/>
            <a:ext cx="6794500" cy="1220783"/>
          </a:xfrm>
          <a:prstGeom prst="rect">
            <a:avLst/>
          </a:prstGeom>
          <a:noFill/>
        </p:spPr>
        <p:txBody>
          <a:bodyPr wrap="square" rtlCol="0">
            <a:spAutoFit/>
          </a:bodyPr>
          <a:lstStyle/>
          <a:p>
            <a:pPr algn="ctr"/>
            <a:r>
              <a:rPr lang="zh-CN" altLang="en-US" sz="7333" b="1" dirty="0" smtClean="0">
                <a:solidFill>
                  <a:srgbClr val="FF0000"/>
                </a:solidFill>
                <a:latin typeface="黑体" pitchFamily="49" charset="-122"/>
                <a:ea typeface="黑体" pitchFamily="49" charset="-122"/>
              </a:rPr>
              <a:t>还有什么？</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713164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857470"/>
            <a:ext cx="7556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神對人類的救恩已經完全做成，借著基督在律法之下出生、成長、遵行律法的一切誡命，在十字架上的死，死裡復活，及升天成為大祭司代表信他的人坐在神的右邊。</a:t>
            </a:r>
            <a:r>
              <a:rPr lang="en-US" altLang="zh-TW" sz="2700" b="1" dirty="0">
                <a:solidFill>
                  <a:srgbClr val="0000FF"/>
                </a:solidFill>
                <a:latin typeface="微软雅黑" pitchFamily="34" charset="-122"/>
                <a:ea typeface="微软雅黑" pitchFamily="34" charset="-122"/>
              </a:rPr>
              <a:t>God has completed salvation for </a:t>
            </a:r>
            <a:r>
              <a:rPr lang="en-US" altLang="zh-CN" sz="2700" b="1" dirty="0">
                <a:solidFill>
                  <a:srgbClr val="0000FF"/>
                </a:solidFill>
                <a:latin typeface="微软雅黑" pitchFamily="34" charset="-122"/>
                <a:ea typeface="微软雅黑" pitchFamily="34" charset="-122"/>
              </a:rPr>
              <a:t>mankind </a:t>
            </a:r>
            <a:r>
              <a:rPr lang="en-US" altLang="zh-TW" sz="2700" b="1" dirty="0">
                <a:solidFill>
                  <a:srgbClr val="0000FF"/>
                </a:solidFill>
                <a:latin typeface="微软雅黑" pitchFamily="34" charset="-122"/>
                <a:ea typeface="微软雅黑" pitchFamily="34" charset="-122"/>
              </a:rPr>
              <a:t>through Christ's birth under the Law, growing up as a man, obeying everything required of the Law, dying on the cross, resurrection, ascension into heaven, and sitting on the right hand of God as the high priest on behalf of those who believe in Him.</a:t>
            </a:r>
            <a:endParaRPr lang="en-US" altLang="zh-CN" sz="2700" b="1" dirty="0">
              <a:solidFill>
                <a:srgbClr val="0000FF"/>
              </a:solidFill>
              <a:latin typeface="微软雅黑" pitchFamily="34" charset="-122"/>
              <a:ea typeface="微软雅黑" pitchFamily="34" charset="-122"/>
            </a:endParaRPr>
          </a:p>
        </p:txBody>
      </p:sp>
      <p:sp>
        <p:nvSpPr>
          <p:cNvPr id="6" name="TextBox 5"/>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24231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11622"/>
            <a:ext cx="7620000" cy="3143030"/>
          </a:xfrm>
          <a:prstGeom prst="rect">
            <a:avLst/>
          </a:prstGeom>
        </p:spPr>
        <p:txBody>
          <a:bodyPr vert="horz" lIns="76200" tIns="38100" rIns="76200" bIns="38100" rtlCol="0">
            <a:noAutofit/>
          </a:bodyPr>
          <a:lstStyle/>
          <a:p>
            <a:r>
              <a:rPr lang="zh-TW" altLang="en-US" sz="3000" b="1" dirty="0">
                <a:solidFill>
                  <a:srgbClr val="FF0000"/>
                </a:solidFill>
                <a:latin typeface="微软雅黑" pitchFamily="34" charset="-122"/>
                <a:ea typeface="微软雅黑" pitchFamily="34" charset="-122"/>
              </a:rPr>
              <a:t>弗 </a:t>
            </a:r>
            <a:r>
              <a:rPr lang="en-US" altLang="zh-TW" sz="3000" b="1" dirty="0">
                <a:solidFill>
                  <a:srgbClr val="FF0000"/>
                </a:solidFill>
                <a:latin typeface="微软雅黑" pitchFamily="34" charset="-122"/>
                <a:ea typeface="微软雅黑" pitchFamily="34" charset="-122"/>
              </a:rPr>
              <a:t>1:3-4</a:t>
            </a:r>
            <a:r>
              <a:rPr lang="zh-TW" altLang="en-US" sz="3000" b="1" dirty="0">
                <a:solidFill>
                  <a:srgbClr val="FF0000"/>
                </a:solidFill>
                <a:latin typeface="微软雅黑" pitchFamily="34" charset="-122"/>
                <a:ea typeface="微软雅黑" pitchFamily="34" charset="-122"/>
              </a:rPr>
              <a:t>願頌讚歸與我們主耶穌基督的父神！他在基督裡曾賜給我們天上各樣屬靈的福氣：就如神從創立世界以前，在基督裡揀選了我們，使我們在他面前成為聖潔，無有瑕疵。</a:t>
            </a:r>
            <a:r>
              <a:rPr lang="en-US" sz="3000" b="1" dirty="0" err="1">
                <a:solidFill>
                  <a:srgbClr val="0000FF"/>
                </a:solidFill>
              </a:rPr>
              <a:t>Eph</a:t>
            </a:r>
            <a:r>
              <a:rPr lang="en-US" sz="3000" b="1" dirty="0">
                <a:solidFill>
                  <a:srgbClr val="0000FF"/>
                </a:solidFill>
              </a:rPr>
              <a:t> 1:3-4 Blessed </a:t>
            </a:r>
            <a:r>
              <a:rPr lang="en-US" sz="3000" b="1" i="1" dirty="0">
                <a:solidFill>
                  <a:srgbClr val="0000FF"/>
                </a:solidFill>
              </a:rPr>
              <a:t>be</a:t>
            </a:r>
            <a:r>
              <a:rPr lang="en-US" sz="3000" b="1" dirty="0">
                <a:solidFill>
                  <a:srgbClr val="0000FF"/>
                </a:solidFill>
              </a:rPr>
              <a:t> the God and Father of our Lord Jesus Christ, </a:t>
            </a:r>
            <a:r>
              <a:rPr lang="en-US" sz="3000" b="1" u="sng" dirty="0">
                <a:solidFill>
                  <a:srgbClr val="0000FF"/>
                </a:solidFill>
              </a:rPr>
              <a:t>who hath blessed us with all spiritual blessings</a:t>
            </a:r>
            <a:r>
              <a:rPr lang="en-US" sz="3000" b="1" dirty="0">
                <a:solidFill>
                  <a:srgbClr val="0000FF"/>
                </a:solidFill>
              </a:rPr>
              <a:t> in heavenly </a:t>
            </a:r>
            <a:r>
              <a:rPr lang="en-US" sz="3000" b="1" i="1" dirty="0">
                <a:solidFill>
                  <a:srgbClr val="0000FF"/>
                </a:solidFill>
              </a:rPr>
              <a:t>places</a:t>
            </a:r>
            <a:r>
              <a:rPr lang="en-US" sz="3000" b="1" dirty="0">
                <a:solidFill>
                  <a:srgbClr val="0000FF"/>
                </a:solidFill>
              </a:rPr>
              <a:t> in Christ: According as he hath chosen us in him before the foundation of the world, that we should be holy and without blame before him in love. </a:t>
            </a:r>
            <a:endParaRPr lang="en-US" altLang="zh-CN" sz="3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23850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0198" y="723900"/>
            <a:ext cx="7599802"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彼后 </a:t>
            </a:r>
            <a:r>
              <a:rPr lang="en-US" altLang="zh-TW" sz="2700" b="1" dirty="0">
                <a:solidFill>
                  <a:srgbClr val="FF0000"/>
                </a:solidFill>
                <a:latin typeface="微软雅黑" pitchFamily="34" charset="-122"/>
                <a:ea typeface="微软雅黑" pitchFamily="34" charset="-122"/>
              </a:rPr>
              <a:t>1:3-4</a:t>
            </a:r>
            <a:r>
              <a:rPr lang="zh-TW" altLang="en-US" sz="2700" b="1" dirty="0">
                <a:solidFill>
                  <a:srgbClr val="FF0000"/>
                </a:solidFill>
                <a:latin typeface="微软雅黑" pitchFamily="34" charset="-122"/>
                <a:ea typeface="微软雅黑" pitchFamily="34" charset="-122"/>
              </a:rPr>
              <a:t>神的神能</a:t>
            </a:r>
            <a:r>
              <a:rPr lang="zh-TW" altLang="en-US" sz="2700" b="1" u="sng" dirty="0">
                <a:solidFill>
                  <a:srgbClr val="FF0000"/>
                </a:solidFill>
                <a:latin typeface="微软雅黑" pitchFamily="34" charset="-122"/>
                <a:ea typeface="微软雅黑" pitchFamily="34" charset="-122"/>
              </a:rPr>
              <a:t>已將一切關乎生命和虔敬的事賜給我們</a:t>
            </a:r>
            <a:r>
              <a:rPr lang="zh-TW" altLang="en-US" sz="2700" b="1" dirty="0">
                <a:solidFill>
                  <a:srgbClr val="FF0000"/>
                </a:solidFill>
                <a:latin typeface="微软雅黑" pitchFamily="34" charset="-122"/>
                <a:ea typeface="微软雅黑" pitchFamily="34" charset="-122"/>
              </a:rPr>
              <a:t>，皆因我們認識那用自己榮耀和美德召我們的主。 因此，他已將又寶貴又極大的應許賜給我們，叫我們既脫離世上從情慾來的敗壞，就</a:t>
            </a:r>
            <a:r>
              <a:rPr lang="zh-TW" altLang="en-US" sz="2700" b="1" u="sng" dirty="0">
                <a:solidFill>
                  <a:srgbClr val="FF0000"/>
                </a:solidFill>
                <a:latin typeface="微软雅黑" pitchFamily="34" charset="-122"/>
                <a:ea typeface="微软雅黑" pitchFamily="34" charset="-122"/>
              </a:rPr>
              <a:t>得與神的性情有分</a:t>
            </a:r>
            <a:r>
              <a:rPr lang="zh-TW" altLang="en-US" sz="2700" b="1" dirty="0">
                <a:solidFill>
                  <a:srgbClr val="FF0000"/>
                </a:solidFill>
                <a:latin typeface="微软雅黑" pitchFamily="34" charset="-122"/>
                <a:ea typeface="微软雅黑" pitchFamily="34" charset="-122"/>
              </a:rPr>
              <a:t>。</a:t>
            </a:r>
            <a:r>
              <a:rPr lang="en-US" sz="2700" b="1" dirty="0">
                <a:solidFill>
                  <a:srgbClr val="0000FF"/>
                </a:solidFill>
              </a:rPr>
              <a:t>2Pet 1:3-4 According as his divine power </a:t>
            </a:r>
            <a:r>
              <a:rPr lang="en-US" sz="2700" b="1" u="sng" dirty="0">
                <a:solidFill>
                  <a:srgbClr val="0000FF"/>
                </a:solidFill>
              </a:rPr>
              <a:t>hath given unto us all things that </a:t>
            </a:r>
            <a:r>
              <a:rPr lang="en-US" sz="2700" b="1" i="1" u="sng" dirty="0">
                <a:solidFill>
                  <a:srgbClr val="0000FF"/>
                </a:solidFill>
              </a:rPr>
              <a:t>pertain</a:t>
            </a:r>
            <a:r>
              <a:rPr lang="en-US" sz="2700" b="1" u="sng" dirty="0">
                <a:solidFill>
                  <a:srgbClr val="0000FF"/>
                </a:solidFill>
              </a:rPr>
              <a:t> unto life and godliness</a:t>
            </a:r>
            <a:r>
              <a:rPr lang="en-US" sz="2700" b="1" dirty="0">
                <a:solidFill>
                  <a:srgbClr val="0000FF"/>
                </a:solidFill>
              </a:rPr>
              <a:t>, through the knowledge of him that hath called us to glory and virtue: Whereby are given unto us exceeding great and precious promises: that by these ye </a:t>
            </a:r>
            <a:r>
              <a:rPr lang="en-US" sz="2700" b="1" u="sng" dirty="0">
                <a:solidFill>
                  <a:srgbClr val="0000FF"/>
                </a:solidFill>
              </a:rPr>
              <a:t>might be partakers of the divine nature</a:t>
            </a:r>
            <a:r>
              <a:rPr lang="en-US" sz="2700" b="1" dirty="0">
                <a:solidFill>
                  <a:srgbClr val="0000FF"/>
                </a:solidFill>
              </a:rPr>
              <a:t>, having escaped the corruption that is in the world through lust. </a:t>
            </a:r>
            <a:endParaRPr lang="en-US" altLang="zh-CN" sz="27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31571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林前 </a:t>
            </a:r>
            <a:r>
              <a:rPr lang="en-US" altLang="zh-TW" sz="4000" b="1" dirty="0">
                <a:solidFill>
                  <a:srgbClr val="FF0000"/>
                </a:solidFill>
                <a:latin typeface="微软雅黑" pitchFamily="34" charset="-122"/>
                <a:ea typeface="微软雅黑" pitchFamily="34" charset="-122"/>
              </a:rPr>
              <a:t>1:30</a:t>
            </a:r>
            <a:r>
              <a:rPr lang="zh-TW" altLang="en-US" sz="4000" b="1" dirty="0">
                <a:solidFill>
                  <a:srgbClr val="FF0000"/>
                </a:solidFill>
                <a:latin typeface="微软雅黑" pitchFamily="34" charset="-122"/>
                <a:ea typeface="微软雅黑" pitchFamily="34" charset="-122"/>
              </a:rPr>
              <a:t>但你們得在基督耶穌裡，是本乎神，神又使他成為我們的智慧、公義、聖潔、救贖。</a:t>
            </a:r>
            <a:r>
              <a:rPr lang="en-US" sz="4000" b="1" dirty="0">
                <a:solidFill>
                  <a:srgbClr val="0000FF"/>
                </a:solidFill>
              </a:rPr>
              <a:t>1Cor 1:30 But of him are ye in Christ Jesus, who of God is made unto us wisdom, and righteousness, and sanctification, and redemption:</a:t>
            </a:r>
            <a:endParaRPr lang="en-US" altLang="zh-CN" sz="4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40758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11622"/>
            <a:ext cx="7683500" cy="3143030"/>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林后 </a:t>
            </a:r>
            <a:r>
              <a:rPr lang="en-US" altLang="zh-TW" sz="3500" b="1" dirty="0">
                <a:solidFill>
                  <a:srgbClr val="FF0000"/>
                </a:solidFill>
                <a:latin typeface="微软雅黑" pitchFamily="34" charset="-122"/>
                <a:ea typeface="微软雅黑" pitchFamily="34" charset="-122"/>
              </a:rPr>
              <a:t>6:2</a:t>
            </a:r>
            <a:r>
              <a:rPr lang="zh-TW" altLang="en-US" sz="3500" b="1" dirty="0">
                <a:solidFill>
                  <a:srgbClr val="FF0000"/>
                </a:solidFill>
                <a:latin typeface="微软雅黑" pitchFamily="34" charset="-122"/>
                <a:ea typeface="微软雅黑" pitchFamily="34" charset="-122"/>
              </a:rPr>
              <a:t>因為他說：在悅納的時候，我應允了你；在拯救的日子，我搭救了你。看哪！現在正是悅納的時候；現在正是拯救的日子。</a:t>
            </a:r>
            <a:r>
              <a:rPr lang="en-US" sz="3500" b="1" dirty="0">
                <a:solidFill>
                  <a:srgbClr val="0000FF"/>
                </a:solidFill>
              </a:rPr>
              <a:t>2Cor 6:2 (For he </a:t>
            </a:r>
            <a:r>
              <a:rPr lang="en-US" sz="3500" b="1" dirty="0" err="1">
                <a:solidFill>
                  <a:srgbClr val="0000FF"/>
                </a:solidFill>
              </a:rPr>
              <a:t>saith</a:t>
            </a:r>
            <a:r>
              <a:rPr lang="en-US" sz="3500" b="1" dirty="0">
                <a:solidFill>
                  <a:srgbClr val="0000FF"/>
                </a:solidFill>
              </a:rPr>
              <a:t>, I have heard thee in a time accepted, and in the day of salvation have I </a:t>
            </a:r>
            <a:r>
              <a:rPr lang="en-US" sz="3500" b="1" dirty="0" err="1">
                <a:solidFill>
                  <a:srgbClr val="0000FF"/>
                </a:solidFill>
              </a:rPr>
              <a:t>succoured</a:t>
            </a:r>
            <a:r>
              <a:rPr lang="en-US" sz="3500" b="1" dirty="0">
                <a:solidFill>
                  <a:srgbClr val="0000FF"/>
                </a:solidFill>
              </a:rPr>
              <a:t> thee: behold, now </a:t>
            </a:r>
            <a:r>
              <a:rPr lang="en-US" sz="3500" b="1" i="1" dirty="0">
                <a:solidFill>
                  <a:srgbClr val="0000FF"/>
                </a:solidFill>
              </a:rPr>
              <a:t>is</a:t>
            </a:r>
            <a:r>
              <a:rPr lang="en-US" sz="3500" b="1" dirty="0">
                <a:solidFill>
                  <a:srgbClr val="0000FF"/>
                </a:solidFill>
              </a:rPr>
              <a:t> the accepted time; behold, now </a:t>
            </a:r>
            <a:r>
              <a:rPr lang="en-US" sz="3500" b="1" i="1" dirty="0">
                <a:solidFill>
                  <a:srgbClr val="0000FF"/>
                </a:solidFill>
              </a:rPr>
              <a:t>is</a:t>
            </a:r>
            <a:r>
              <a:rPr lang="en-US" sz="3500" b="1" dirty="0">
                <a:solidFill>
                  <a:srgbClr val="0000FF"/>
                </a:solidFill>
              </a:rPr>
              <a:t> the day of salvation.)</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501320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95250" y="800605"/>
            <a:ext cx="73660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来 </a:t>
            </a:r>
            <a:r>
              <a:rPr lang="en-US" altLang="zh-TW" sz="3200" b="1" dirty="0">
                <a:solidFill>
                  <a:srgbClr val="FF0000"/>
                </a:solidFill>
                <a:latin typeface="微软雅黑" pitchFamily="34" charset="-122"/>
                <a:ea typeface="微软雅黑" pitchFamily="34" charset="-122"/>
              </a:rPr>
              <a:t>8:12-13</a:t>
            </a:r>
            <a:r>
              <a:rPr lang="zh-TW" altLang="en-US" sz="3200" b="1" dirty="0">
                <a:solidFill>
                  <a:srgbClr val="FF0000"/>
                </a:solidFill>
                <a:latin typeface="微软雅黑" pitchFamily="34" charset="-122"/>
                <a:ea typeface="微软雅黑" pitchFamily="34" charset="-122"/>
              </a:rPr>
              <a:t>我要寬恕他們的不義，不再紀念他們的罪愆。 既說新約。就以前約為舊了；但那漸舊漸衰的，就必快歸無有了。</a:t>
            </a:r>
            <a:r>
              <a:rPr lang="en-US" sz="3200" b="1" dirty="0" err="1">
                <a:solidFill>
                  <a:srgbClr val="0000FF"/>
                </a:solidFill>
              </a:rPr>
              <a:t>Heb</a:t>
            </a:r>
            <a:r>
              <a:rPr lang="en-US" sz="3200" b="1" dirty="0">
                <a:solidFill>
                  <a:srgbClr val="0000FF"/>
                </a:solidFill>
              </a:rPr>
              <a:t> 8:12-13 For I will be merciful to their unrighteousness, and their sins and their iniquities will I remember no more. In that he </a:t>
            </a:r>
            <a:r>
              <a:rPr lang="en-US" sz="3200" b="1" dirty="0" err="1">
                <a:solidFill>
                  <a:srgbClr val="0000FF"/>
                </a:solidFill>
              </a:rPr>
              <a:t>saith</a:t>
            </a:r>
            <a:r>
              <a:rPr lang="en-US" sz="3200" b="1" dirty="0">
                <a:solidFill>
                  <a:srgbClr val="0000FF"/>
                </a:solidFill>
              </a:rPr>
              <a:t>, A new </a:t>
            </a:r>
            <a:r>
              <a:rPr lang="en-US" sz="3200" b="1" i="1" dirty="0">
                <a:solidFill>
                  <a:srgbClr val="0000FF"/>
                </a:solidFill>
              </a:rPr>
              <a:t>covenant</a:t>
            </a:r>
            <a:r>
              <a:rPr lang="en-US" sz="3200" b="1" dirty="0">
                <a:solidFill>
                  <a:srgbClr val="0000FF"/>
                </a:solidFill>
              </a:rPr>
              <a:t>, he hath made the first old. Now that which </a:t>
            </a:r>
            <a:r>
              <a:rPr lang="en-US" sz="3200" b="1" dirty="0" err="1">
                <a:solidFill>
                  <a:srgbClr val="0000FF"/>
                </a:solidFill>
              </a:rPr>
              <a:t>decayeth</a:t>
            </a:r>
            <a:r>
              <a:rPr lang="en-US" sz="3200" b="1" dirty="0">
                <a:solidFill>
                  <a:srgbClr val="0000FF"/>
                </a:solidFill>
              </a:rPr>
              <a:t> and </a:t>
            </a:r>
            <a:r>
              <a:rPr lang="en-US" sz="3200" b="1" dirty="0" err="1">
                <a:solidFill>
                  <a:srgbClr val="0000FF"/>
                </a:solidFill>
              </a:rPr>
              <a:t>waxeth</a:t>
            </a:r>
            <a:r>
              <a:rPr lang="en-US" sz="3200" b="1" dirty="0">
                <a:solidFill>
                  <a:srgbClr val="0000FF"/>
                </a:solidFill>
              </a:rPr>
              <a:t> old</a:t>
            </a:r>
            <a:r>
              <a:rPr lang="en-US" sz="3200" b="1" i="1" dirty="0">
                <a:solidFill>
                  <a:srgbClr val="0000FF"/>
                </a:solidFill>
              </a:rPr>
              <a:t> is</a:t>
            </a:r>
            <a:r>
              <a:rPr lang="en-US" sz="3200" b="1" dirty="0">
                <a:solidFill>
                  <a:srgbClr val="0000FF"/>
                </a:solidFill>
              </a:rPr>
              <a:t> ready to vanish away.</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55751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133" y="822639"/>
            <a:ext cx="7620000" cy="3143030"/>
          </a:xfrm>
          <a:prstGeom prst="rect">
            <a:avLst/>
          </a:prstGeom>
        </p:spPr>
        <p:txBody>
          <a:bodyPr vert="horz" lIns="76200" tIns="38100" rIns="76200" bIns="38100" rtlCol="0">
            <a:noAutofit/>
          </a:bodyPr>
          <a:lstStyle/>
          <a:p>
            <a:r>
              <a:rPr lang="zh-TW" altLang="en-US" sz="2800" b="1" dirty="0">
                <a:solidFill>
                  <a:srgbClr val="FF0000"/>
                </a:solidFill>
                <a:latin typeface="微软雅黑" pitchFamily="34" charset="-122"/>
                <a:ea typeface="微软雅黑" pitchFamily="34" charset="-122"/>
              </a:rPr>
              <a:t>太 </a:t>
            </a:r>
            <a:r>
              <a:rPr lang="en-US" altLang="zh-TW" sz="2800" b="1" dirty="0">
                <a:solidFill>
                  <a:srgbClr val="FF0000"/>
                </a:solidFill>
                <a:latin typeface="微软雅黑" pitchFamily="34" charset="-122"/>
                <a:ea typeface="微软雅黑" pitchFamily="34" charset="-122"/>
              </a:rPr>
              <a:t>8:16-17</a:t>
            </a:r>
            <a:r>
              <a:rPr lang="zh-TW" altLang="en-US" sz="2800" b="1" dirty="0">
                <a:solidFill>
                  <a:srgbClr val="FF0000"/>
                </a:solidFill>
                <a:latin typeface="微软雅黑" pitchFamily="34" charset="-122"/>
                <a:ea typeface="微软雅黑" pitchFamily="34" charset="-122"/>
              </a:rPr>
              <a:t>到了晚上，有人帶著許多被鬼附的來到耶穌跟前，他只用一句話就把鬼都趕出去，並且治好了一切有病的人。 </a:t>
            </a:r>
            <a:r>
              <a:rPr lang="zh-TW" altLang="en-US" sz="2800" b="1" u="sng" dirty="0">
                <a:solidFill>
                  <a:srgbClr val="FF0000"/>
                </a:solidFill>
                <a:latin typeface="微软雅黑" pitchFamily="34" charset="-122"/>
                <a:ea typeface="微软雅黑" pitchFamily="34" charset="-122"/>
              </a:rPr>
              <a:t>這是要應驗先知以賽亞的話，說：他代替我們的軟弱，擔當我們的疾病。</a:t>
            </a:r>
            <a:r>
              <a:rPr lang="en-US" sz="2800" b="1" dirty="0">
                <a:solidFill>
                  <a:srgbClr val="0000FF"/>
                </a:solidFill>
              </a:rPr>
              <a:t>Matt 8:16-17 When the even was come, they brought unto him many that were possessed with devils: and he cast out the spirits with his word, and healed all that were sick: </a:t>
            </a:r>
            <a:r>
              <a:rPr lang="en-US" sz="2800" b="1" u="sng" dirty="0">
                <a:solidFill>
                  <a:srgbClr val="0000FF"/>
                </a:solidFill>
              </a:rPr>
              <a:t>That it might be fulfilled which was spoken by </a:t>
            </a:r>
            <a:r>
              <a:rPr lang="en-US" sz="2800" b="1" u="sng" dirty="0" err="1">
                <a:solidFill>
                  <a:srgbClr val="0000FF"/>
                </a:solidFill>
              </a:rPr>
              <a:t>Esaias</a:t>
            </a:r>
            <a:r>
              <a:rPr lang="en-US" sz="2800" b="1" u="sng" dirty="0">
                <a:solidFill>
                  <a:srgbClr val="0000FF"/>
                </a:solidFill>
              </a:rPr>
              <a:t> the prophet, saying, Himself took our infirmities, and bare our sicknesses</a:t>
            </a:r>
            <a:r>
              <a:rPr lang="en-US" sz="28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139247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22639"/>
            <a:ext cx="7620000" cy="3143030"/>
          </a:xfrm>
          <a:prstGeom prst="rect">
            <a:avLst/>
          </a:prstGeom>
        </p:spPr>
        <p:txBody>
          <a:bodyPr vert="horz" lIns="76200" tIns="38100" rIns="76200" bIns="38100" rtlCol="0">
            <a:noAutofit/>
          </a:bodyPr>
          <a:lstStyle/>
          <a:p>
            <a:r>
              <a:rPr lang="zh-TW" altLang="en-US" sz="2900" b="1" dirty="0">
                <a:solidFill>
                  <a:srgbClr val="FF0000"/>
                </a:solidFill>
                <a:latin typeface="微软雅黑" pitchFamily="34" charset="-122"/>
                <a:ea typeface="微软雅黑" pitchFamily="34" charset="-122"/>
              </a:rPr>
              <a:t>出 </a:t>
            </a:r>
            <a:r>
              <a:rPr lang="en-US" altLang="zh-TW" sz="2900" b="1" dirty="0">
                <a:solidFill>
                  <a:srgbClr val="FF0000"/>
                </a:solidFill>
                <a:latin typeface="微软雅黑" pitchFamily="34" charset="-122"/>
                <a:ea typeface="微软雅黑" pitchFamily="34" charset="-122"/>
              </a:rPr>
              <a:t>15:26</a:t>
            </a:r>
            <a:r>
              <a:rPr lang="zh-TW" altLang="en-US" sz="2900" b="1" dirty="0">
                <a:solidFill>
                  <a:srgbClr val="FF0000"/>
                </a:solidFill>
                <a:latin typeface="微软雅黑" pitchFamily="34" charset="-122"/>
                <a:ea typeface="微软雅黑" pitchFamily="34" charset="-122"/>
              </a:rPr>
              <a:t>又說：你若留意聽耶和華─你　神的話，又行我眼中看為正的事，留心聽我的誡命，守我一切的律例，我就不將所加與埃及人的疾病加在你身上，因為我─耶和華是醫治你的。</a:t>
            </a:r>
            <a:r>
              <a:rPr lang="en-US" sz="2900" b="1" dirty="0" err="1">
                <a:solidFill>
                  <a:srgbClr val="0000FF"/>
                </a:solidFill>
              </a:rPr>
              <a:t>Exo</a:t>
            </a:r>
            <a:r>
              <a:rPr lang="en-US" sz="2900" b="1" dirty="0">
                <a:solidFill>
                  <a:srgbClr val="0000FF"/>
                </a:solidFill>
              </a:rPr>
              <a:t> 15:26 </a:t>
            </a:r>
            <a:r>
              <a:rPr lang="x-none" sz="2900" b="1" dirty="0">
                <a:solidFill>
                  <a:srgbClr val="0000FF"/>
                </a:solidFill>
              </a:rPr>
              <a:t>And said, If thou wilt diligently hearken to the voice of the LORD thy God, and wilt do that which is right in his sight, and wilt give ear to his commandments, and keep all his statutes, I will put none of these diseases upon thee, which I have brought upon the Egyptians: for I </a:t>
            </a:r>
            <a:r>
              <a:rPr lang="x-none" sz="2900" b="1" i="1" dirty="0">
                <a:solidFill>
                  <a:srgbClr val="0000FF"/>
                </a:solidFill>
              </a:rPr>
              <a:t>am</a:t>
            </a:r>
            <a:r>
              <a:rPr lang="x-none" sz="2900" b="1" dirty="0">
                <a:solidFill>
                  <a:srgbClr val="0000FF"/>
                </a:solidFill>
              </a:rPr>
              <a:t> the LORD that healeth thee.</a:t>
            </a:r>
            <a:endParaRPr lang="en-US" sz="2900" b="1" dirty="0">
              <a:solidFill>
                <a:srgbClr val="0000FF"/>
              </a:solidFill>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耶和华拉法</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760770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96474"/>
            <a:ext cx="7543800" cy="3143030"/>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诗 </a:t>
            </a:r>
            <a:r>
              <a:rPr lang="en-US" altLang="zh-TW" sz="3800" b="1" dirty="0">
                <a:solidFill>
                  <a:srgbClr val="FF0000"/>
                </a:solidFill>
                <a:latin typeface="微软雅黑" pitchFamily="34" charset="-122"/>
                <a:ea typeface="微软雅黑" pitchFamily="34" charset="-122"/>
              </a:rPr>
              <a:t>103:2-3</a:t>
            </a:r>
            <a:r>
              <a:rPr lang="zh-TW" altLang="en-US" sz="3800" b="1" dirty="0">
                <a:solidFill>
                  <a:srgbClr val="FF0000"/>
                </a:solidFill>
                <a:latin typeface="微软雅黑" pitchFamily="34" charset="-122"/>
                <a:ea typeface="微软雅黑" pitchFamily="34" charset="-122"/>
              </a:rPr>
              <a:t>我的心哪，你要稱頌耶和華！不可忘記他的一切恩惠！ 他赦免你的一切罪孽，醫治你的一切疾病。</a:t>
            </a:r>
            <a:r>
              <a:rPr lang="en-US" sz="3800" b="1" dirty="0">
                <a:solidFill>
                  <a:srgbClr val="0000FF"/>
                </a:solidFill>
              </a:rPr>
              <a:t>Ps 103:2-3 Bless the LORD, O my soul, and forget not all his benefits: Who </a:t>
            </a:r>
            <a:r>
              <a:rPr lang="en-US" sz="3800" b="1" dirty="0" err="1">
                <a:solidFill>
                  <a:srgbClr val="0000FF"/>
                </a:solidFill>
              </a:rPr>
              <a:t>forgiveth</a:t>
            </a:r>
            <a:r>
              <a:rPr lang="en-US" sz="3800" b="1" dirty="0">
                <a:solidFill>
                  <a:srgbClr val="0000FF"/>
                </a:solidFill>
              </a:rPr>
              <a:t> all thine iniquities; </a:t>
            </a:r>
            <a:r>
              <a:rPr lang="en-US" sz="3800" b="1" u="sng" dirty="0">
                <a:solidFill>
                  <a:srgbClr val="0000FF"/>
                </a:solidFill>
              </a:rPr>
              <a:t>who </a:t>
            </a:r>
            <a:r>
              <a:rPr lang="en-US" sz="3800" b="1" u="sng" dirty="0" err="1">
                <a:solidFill>
                  <a:srgbClr val="0000FF"/>
                </a:solidFill>
              </a:rPr>
              <a:t>healeth</a:t>
            </a:r>
            <a:r>
              <a:rPr lang="en-US" sz="3800" b="1" u="sng" dirty="0">
                <a:solidFill>
                  <a:srgbClr val="0000FF"/>
                </a:solidFill>
              </a:rPr>
              <a:t> all thy diseases</a:t>
            </a:r>
            <a:r>
              <a:rPr lang="en-US" sz="38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03721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22639"/>
            <a:ext cx="7620000" cy="3143030"/>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徒 </a:t>
            </a:r>
            <a:r>
              <a:rPr lang="en-US" altLang="zh-TW" sz="3500" b="1" dirty="0">
                <a:solidFill>
                  <a:srgbClr val="FF0000"/>
                </a:solidFill>
                <a:latin typeface="微软雅黑" pitchFamily="34" charset="-122"/>
                <a:ea typeface="微软雅黑" pitchFamily="34" charset="-122"/>
              </a:rPr>
              <a:t>10:38</a:t>
            </a:r>
            <a:r>
              <a:rPr lang="zh-TW" altLang="en-US" sz="3500" b="1" dirty="0">
                <a:solidFill>
                  <a:srgbClr val="FF0000"/>
                </a:solidFill>
                <a:latin typeface="微软雅黑" pitchFamily="34" charset="-122"/>
                <a:ea typeface="微软雅黑" pitchFamily="34" charset="-122"/>
              </a:rPr>
              <a:t>神怎樣以聖靈和能力膏拿撒勒人耶穌，這都是你們知道的。他周流四方，行善事，醫好凡被魔鬼壓制的人，因為神與他同在。</a:t>
            </a:r>
            <a:r>
              <a:rPr lang="en-US" sz="3500" b="1" dirty="0">
                <a:solidFill>
                  <a:srgbClr val="0000FF"/>
                </a:solidFill>
              </a:rPr>
              <a:t>Acts 10:38 How God anointed Jesus of Nazareth with the Holy Ghost and with power: who went about doing good, and </a:t>
            </a:r>
            <a:r>
              <a:rPr lang="en-US" sz="3500" b="1" u="sng" dirty="0">
                <a:solidFill>
                  <a:srgbClr val="0000FF"/>
                </a:solidFill>
              </a:rPr>
              <a:t>healing all that were oppressed of the devil</a:t>
            </a:r>
            <a:r>
              <a:rPr lang="en-US" sz="3500" b="1" dirty="0">
                <a:solidFill>
                  <a:srgbClr val="0000FF"/>
                </a:solidFill>
              </a:rPr>
              <a:t>; for God was with him.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71738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85900"/>
            <a:ext cx="6794500" cy="234923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难</a:t>
            </a:r>
            <a:r>
              <a:rPr lang="zh-CN" altLang="en-US" sz="7333" b="1" dirty="0" smtClean="0">
                <a:solidFill>
                  <a:srgbClr val="FF0000"/>
                </a:solidFill>
                <a:latin typeface="黑体" pitchFamily="49" charset="-122"/>
                <a:ea typeface="黑体" pitchFamily="49" charset="-122"/>
              </a:rPr>
              <a:t>怪先知、君王都羡慕！</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54978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33656"/>
            <a:ext cx="7683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這個救恩的中心目的就是要人通過基督而有神的形象和樣式，活出神兒子的生命來榮耀祂。</a:t>
            </a:r>
            <a:r>
              <a:rPr lang="en-US" altLang="zh-TW" sz="3600" b="1" dirty="0">
                <a:solidFill>
                  <a:srgbClr val="0000FF"/>
                </a:solidFill>
                <a:latin typeface="微软雅黑" pitchFamily="34" charset="-122"/>
                <a:ea typeface="微软雅黑" pitchFamily="34" charset="-122"/>
              </a:rPr>
              <a:t>The central purpose of this salvation is for man to receive God’s image and likeness through Christ and, as a result, to live the life of the Son of God to glorify the Father. </a:t>
            </a:r>
            <a:r>
              <a:rPr lang="zh-CN" altLang="en-US" sz="3600" b="1" dirty="0">
                <a:solidFill>
                  <a:srgbClr val="0000FF"/>
                </a:solidFill>
                <a:latin typeface="微软雅黑" pitchFamily="34" charset="-122"/>
                <a:ea typeface="微软雅黑" pitchFamily="34" charset="-122"/>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68266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00100"/>
            <a:ext cx="7620000" cy="3143030"/>
          </a:xfrm>
          <a:prstGeom prst="rect">
            <a:avLst/>
          </a:prstGeom>
        </p:spPr>
        <p:txBody>
          <a:bodyPr vert="horz" lIns="76200" tIns="38100" rIns="76200" bIns="38100" rtlCol="0">
            <a:noAutofit/>
          </a:bodyPr>
          <a:lstStyle/>
          <a:p>
            <a:r>
              <a:rPr lang="zh-TW" altLang="en-US" sz="2900" b="1" dirty="0">
                <a:solidFill>
                  <a:srgbClr val="FF0000"/>
                </a:solidFill>
                <a:latin typeface="微软雅黑" pitchFamily="34" charset="-122"/>
                <a:ea typeface="微软雅黑" pitchFamily="34" charset="-122"/>
              </a:rPr>
              <a:t>彼前 </a:t>
            </a:r>
            <a:r>
              <a:rPr lang="en-US" altLang="zh-TW" sz="2900" b="1" dirty="0">
                <a:solidFill>
                  <a:srgbClr val="FF0000"/>
                </a:solidFill>
                <a:latin typeface="微软雅黑" pitchFamily="34" charset="-122"/>
                <a:ea typeface="微软雅黑" pitchFamily="34" charset="-122"/>
              </a:rPr>
              <a:t>1:10-11</a:t>
            </a:r>
            <a:r>
              <a:rPr lang="zh-TW" altLang="en-US" sz="2900" b="1" u="sng" dirty="0">
                <a:solidFill>
                  <a:srgbClr val="FF0000"/>
                </a:solidFill>
                <a:latin typeface="微软雅黑" pitchFamily="34" charset="-122"/>
                <a:ea typeface="微软雅黑" pitchFamily="34" charset="-122"/>
              </a:rPr>
              <a:t>論到這救恩，那預先說你們要得恩典的眾先知早已詳細的尋求考察</a:t>
            </a:r>
            <a:r>
              <a:rPr lang="zh-TW" altLang="en-US" sz="2900" b="1" dirty="0">
                <a:solidFill>
                  <a:srgbClr val="FF0000"/>
                </a:solidFill>
                <a:latin typeface="微软雅黑" pitchFamily="34" charset="-122"/>
                <a:ea typeface="微软雅黑" pitchFamily="34" charset="-122"/>
              </a:rPr>
              <a:t>， 就是考察在他們心裡基督的靈，預先證明基督受苦難，後來得榮耀，是指著甚麼時候，並怎樣的時候。</a:t>
            </a:r>
            <a:r>
              <a:rPr lang="en-US" sz="2900" b="1" dirty="0">
                <a:solidFill>
                  <a:srgbClr val="0000FF"/>
                </a:solidFill>
              </a:rPr>
              <a:t>1Pet 1:10-11 Of which salvation the prophets have enquired and searched diligently, who prophesied of the grace </a:t>
            </a:r>
            <a:r>
              <a:rPr lang="en-US" sz="2900" b="1" i="1" dirty="0">
                <a:solidFill>
                  <a:srgbClr val="0000FF"/>
                </a:solidFill>
              </a:rPr>
              <a:t>that should come</a:t>
            </a:r>
            <a:r>
              <a:rPr lang="en-US" sz="2900" b="1" dirty="0">
                <a:solidFill>
                  <a:srgbClr val="0000FF"/>
                </a:solidFill>
              </a:rPr>
              <a:t> unto you: Searching what, or what manner of time the Spirit of Christ which was in them did signify, when it testified beforehand the sufferings of Christ, and the glory that should follow.</a:t>
            </a:r>
            <a:endParaRPr lang="en-US" altLang="zh-CN" sz="29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540888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1750" y="822639"/>
            <a:ext cx="7493000" cy="3143030"/>
          </a:xfrm>
          <a:prstGeom prst="rect">
            <a:avLst/>
          </a:prstGeom>
        </p:spPr>
        <p:txBody>
          <a:bodyPr vert="horz" lIns="76200" tIns="38100" rIns="76200" bIns="38100" rtlCol="0">
            <a:noAutofit/>
          </a:bodyPr>
          <a:lstStyle/>
          <a:p>
            <a:r>
              <a:rPr lang="zh-CN" altLang="en-US" sz="3600" b="1" dirty="0">
                <a:solidFill>
                  <a:srgbClr val="FF0000"/>
                </a:solidFill>
                <a:latin typeface="微软雅黑" pitchFamily="34" charset="-122"/>
                <a:ea typeface="微软雅黑" pitchFamily="34" charset="-122"/>
              </a:rPr>
              <a:t>路 </a:t>
            </a:r>
            <a:r>
              <a:rPr lang="en-US" altLang="zh-CN" sz="3600" b="1" dirty="0" smtClean="0">
                <a:solidFill>
                  <a:srgbClr val="FF0000"/>
                </a:solidFill>
                <a:latin typeface="微软雅黑" pitchFamily="34" charset="-122"/>
                <a:ea typeface="微软雅黑" pitchFamily="34" charset="-122"/>
              </a:rPr>
              <a:t>10:24 </a:t>
            </a:r>
            <a:r>
              <a:rPr lang="zh-CN" altLang="en-US" sz="3600" b="1" dirty="0" smtClean="0">
                <a:solidFill>
                  <a:srgbClr val="FF0000"/>
                </a:solidFill>
                <a:latin typeface="微软雅黑" pitchFamily="34" charset="-122"/>
                <a:ea typeface="微软雅黑" pitchFamily="34" charset="-122"/>
              </a:rPr>
              <a:t>我</a:t>
            </a:r>
            <a:r>
              <a:rPr lang="zh-CN" altLang="en-US" sz="3600" b="1" dirty="0">
                <a:solidFill>
                  <a:srgbClr val="FF0000"/>
                </a:solidFill>
                <a:latin typeface="微软雅黑" pitchFamily="34" charset="-122"/>
                <a:ea typeface="微软雅黑" pitchFamily="34" charset="-122"/>
              </a:rPr>
              <a:t>告诉你们，从前有许多先知和君王要看你们所看的，却没有看见，要听你们所听的，却没有听见。 </a:t>
            </a:r>
            <a:r>
              <a:rPr lang="en-US" altLang="zh-CN" sz="3600" b="1" dirty="0" smtClean="0">
                <a:solidFill>
                  <a:srgbClr val="0000FF"/>
                </a:solidFill>
              </a:rPr>
              <a:t>Luke 1</a:t>
            </a:r>
            <a:r>
              <a:rPr lang="en-US" sz="3600" b="1" dirty="0" smtClean="0">
                <a:solidFill>
                  <a:srgbClr val="0000FF"/>
                </a:solidFill>
              </a:rPr>
              <a:t>0:24 </a:t>
            </a:r>
            <a:r>
              <a:rPr lang="en-US" sz="3600" b="1" dirty="0">
                <a:solidFill>
                  <a:srgbClr val="0000FF"/>
                </a:solidFill>
              </a:rPr>
              <a:t>For I tell you, that many prophets and kings have desired to see those things which ye see, and have not seen </a:t>
            </a:r>
            <a:r>
              <a:rPr lang="en-US" sz="3600" b="1" i="1" dirty="0">
                <a:solidFill>
                  <a:srgbClr val="0000FF"/>
                </a:solidFill>
              </a:rPr>
              <a:t>them</a:t>
            </a:r>
            <a:r>
              <a:rPr lang="en-US" sz="3600" b="1" dirty="0">
                <a:solidFill>
                  <a:srgbClr val="0000FF"/>
                </a:solidFill>
              </a:rPr>
              <a:t>; and to hear those things which ye hear, and have not heard </a:t>
            </a:r>
            <a:r>
              <a:rPr lang="en-US" sz="3600" b="1" i="1" dirty="0">
                <a:solidFill>
                  <a:srgbClr val="0000FF"/>
                </a:solidFill>
              </a:rPr>
              <a:t>them</a:t>
            </a:r>
            <a:r>
              <a:rPr lang="en-US" sz="3600" b="1" dirty="0">
                <a:solidFill>
                  <a:srgbClr val="0000FF"/>
                </a:solidFill>
              </a:rPr>
              <a:t>.</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68431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1750" y="822639"/>
            <a:ext cx="7493000" cy="3143030"/>
          </a:xfrm>
          <a:prstGeom prst="rect">
            <a:avLst/>
          </a:prstGeom>
        </p:spPr>
        <p:txBody>
          <a:bodyPr vert="horz" lIns="76200" tIns="38100" rIns="76200" bIns="38100" rtlCol="0">
            <a:noAutofit/>
          </a:bodyPr>
          <a:lstStyle/>
          <a:p>
            <a:r>
              <a:rPr lang="zh-TW" altLang="en-US" sz="3700" b="1" dirty="0">
                <a:solidFill>
                  <a:srgbClr val="FF0000"/>
                </a:solidFill>
                <a:latin typeface="微软雅黑" pitchFamily="34" charset="-122"/>
                <a:ea typeface="微软雅黑" pitchFamily="34" charset="-122"/>
              </a:rPr>
              <a:t>约 </a:t>
            </a:r>
            <a:r>
              <a:rPr lang="en-US" altLang="zh-TW" sz="3700" b="1" dirty="0">
                <a:solidFill>
                  <a:srgbClr val="FF0000"/>
                </a:solidFill>
                <a:latin typeface="微软雅黑" pitchFamily="34" charset="-122"/>
                <a:ea typeface="微软雅黑" pitchFamily="34" charset="-122"/>
              </a:rPr>
              <a:t>1:16-17</a:t>
            </a:r>
            <a:r>
              <a:rPr lang="zh-TW" altLang="en-US" sz="3700" b="1" dirty="0">
                <a:solidFill>
                  <a:srgbClr val="FF0000"/>
                </a:solidFill>
                <a:latin typeface="微软雅黑" pitchFamily="34" charset="-122"/>
                <a:ea typeface="微软雅黑" pitchFamily="34" charset="-122"/>
              </a:rPr>
              <a:t>從他豐滿的恩典裡，我們都領受了，而且恩上加恩。 律法本是藉著摩西傳的；恩典和真理都是由耶穌基督來的。</a:t>
            </a:r>
            <a:r>
              <a:rPr lang="en-US" sz="3700" b="1" dirty="0">
                <a:solidFill>
                  <a:srgbClr val="0000FF"/>
                </a:solidFill>
              </a:rPr>
              <a:t>John 1:16-17 And of his </a:t>
            </a:r>
            <a:r>
              <a:rPr lang="en-US" sz="3700" b="1" dirty="0" err="1">
                <a:solidFill>
                  <a:srgbClr val="0000FF"/>
                </a:solidFill>
              </a:rPr>
              <a:t>fulness</a:t>
            </a:r>
            <a:r>
              <a:rPr lang="en-US" sz="3700" b="1" dirty="0">
                <a:solidFill>
                  <a:srgbClr val="0000FF"/>
                </a:solidFill>
              </a:rPr>
              <a:t> have all we received, and grace for grace. For the law was given by Moses, </a:t>
            </a:r>
            <a:r>
              <a:rPr lang="en-US" sz="3700" b="1" i="1" dirty="0">
                <a:solidFill>
                  <a:srgbClr val="0000FF"/>
                </a:solidFill>
              </a:rPr>
              <a:t>but</a:t>
            </a:r>
            <a:r>
              <a:rPr lang="en-US" sz="3700" b="1" dirty="0">
                <a:solidFill>
                  <a:srgbClr val="0000FF"/>
                </a:solidFill>
              </a:rPr>
              <a:t> grace and truth came by Jesus Christ.</a:t>
            </a:r>
            <a:endParaRPr lang="en-US" altLang="zh-CN" sz="37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10206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47700"/>
            <a:ext cx="7010400" cy="3477683"/>
          </a:xfrm>
          <a:prstGeom prst="rect">
            <a:avLst/>
          </a:prstGeom>
          <a:noFill/>
        </p:spPr>
        <p:txBody>
          <a:bodyPr wrap="square" rtlCol="0">
            <a:spAutoFit/>
          </a:bodyPr>
          <a:lstStyle/>
          <a:p>
            <a:pPr algn="ctr"/>
            <a:r>
              <a:rPr lang="zh-CN" altLang="en-US" sz="7333" b="1" dirty="0" smtClean="0">
                <a:solidFill>
                  <a:srgbClr val="FF0000"/>
                </a:solidFill>
                <a:latin typeface="黑体" pitchFamily="49" charset="-122"/>
                <a:ea typeface="黑体" pitchFamily="49" charset="-122"/>
              </a:rPr>
              <a:t>最后，</a:t>
            </a:r>
            <a:r>
              <a:rPr lang="zh-CN" altLang="en-US" sz="7333" b="1" dirty="0">
                <a:solidFill>
                  <a:srgbClr val="FF0000"/>
                </a:solidFill>
                <a:latin typeface="黑体" pitchFamily="49" charset="-122"/>
                <a:ea typeface="黑体" pitchFamily="49" charset="-122"/>
              </a:rPr>
              <a:t>神</a:t>
            </a:r>
            <a:r>
              <a:rPr lang="zh-CN" altLang="en-US" sz="7333" b="1" dirty="0" smtClean="0">
                <a:solidFill>
                  <a:srgbClr val="FF0000"/>
                </a:solidFill>
                <a:latin typeface="黑体" pitchFamily="49" charset="-122"/>
                <a:ea typeface="黑体" pitchFamily="49" charset="-122"/>
              </a:rPr>
              <a:t>为什么不用担心</a:t>
            </a:r>
            <a:endParaRPr lang="en-US" altLang="zh-CN" sz="7333" b="1" dirty="0" smtClean="0">
              <a:solidFill>
                <a:srgbClr val="FF0000"/>
              </a:solidFill>
              <a:latin typeface="黑体" pitchFamily="49" charset="-122"/>
              <a:ea typeface="黑体" pitchFamily="49" charset="-122"/>
            </a:endParaRPr>
          </a:p>
          <a:p>
            <a:pPr algn="ctr"/>
            <a:r>
              <a:rPr lang="zh-CN" altLang="en-US" sz="7333" b="1" dirty="0" smtClean="0">
                <a:solidFill>
                  <a:srgbClr val="FF0000"/>
                </a:solidFill>
                <a:latin typeface="黑体" pitchFamily="49" charset="-122"/>
                <a:ea typeface="黑体" pitchFamily="49" charset="-122"/>
              </a:rPr>
              <a:t>人会投机？</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511464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6723" y="822639"/>
            <a:ext cx="7556500" cy="3143030"/>
          </a:xfrm>
          <a:prstGeom prst="rect">
            <a:avLst/>
          </a:prstGeom>
        </p:spPr>
        <p:txBody>
          <a:bodyPr vert="horz" lIns="76200" tIns="38100" rIns="76200" bIns="38100" rtlCol="0">
            <a:noAutofit/>
          </a:bodyPr>
          <a:lstStyle/>
          <a:p>
            <a:r>
              <a:rPr lang="zh-TW" altLang="en-US" sz="3600" b="1" dirty="0">
                <a:solidFill>
                  <a:srgbClr val="0000FF"/>
                </a:solidFill>
                <a:latin typeface="微软雅黑" pitchFamily="34" charset="-122"/>
                <a:ea typeface="微软雅黑" pitchFamily="34" charset="-122"/>
              </a:rPr>
              <a:t>因著基督徒與基督聯合同為神的後嗣，神</a:t>
            </a:r>
            <a:r>
              <a:rPr lang="zh-TW" altLang="en-US" sz="9600" b="1" dirty="0">
                <a:solidFill>
                  <a:srgbClr val="FF0000"/>
                </a:solidFill>
                <a:latin typeface="微软雅黑" pitchFamily="34" charset="-122"/>
                <a:ea typeface="微软雅黑" pitchFamily="34" charset="-122"/>
              </a:rPr>
              <a:t>在基督里</a:t>
            </a:r>
            <a:r>
              <a:rPr lang="zh-TW" altLang="en-US" sz="3600" b="1" dirty="0">
                <a:solidFill>
                  <a:srgbClr val="0000FF"/>
                </a:solidFill>
                <a:latin typeface="微软雅黑" pitchFamily="34" charset="-122"/>
                <a:ea typeface="微软雅黑" pitchFamily="34" charset="-122"/>
              </a:rPr>
              <a:t>已經賜給他們一切恩典。</a:t>
            </a:r>
            <a:r>
              <a:rPr lang="en-US" altLang="zh-TW" sz="3600" b="1" dirty="0">
                <a:solidFill>
                  <a:srgbClr val="0000FF"/>
                </a:solidFill>
                <a:latin typeface="微软雅黑" pitchFamily="34" charset="-122"/>
                <a:ea typeface="微软雅黑" pitchFamily="34" charset="-122"/>
              </a:rPr>
              <a:t>Because Christians are joint-heirs with Christ, God has bestowed on them every spiritual blessing,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342211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42900"/>
            <a:ext cx="6794500" cy="1446550"/>
          </a:xfrm>
          <a:prstGeom prst="rect">
            <a:avLst/>
          </a:prstGeom>
          <a:noFill/>
        </p:spPr>
        <p:txBody>
          <a:bodyPr wrap="square" rtlCol="0">
            <a:spAutoFit/>
          </a:bodyPr>
          <a:lstStyle/>
          <a:p>
            <a:pPr algn="ctr"/>
            <a:r>
              <a:rPr lang="zh-CN" altLang="en-US" sz="8800" b="1" dirty="0">
                <a:solidFill>
                  <a:srgbClr val="FF0000"/>
                </a:solidFill>
                <a:latin typeface="黑体" pitchFamily="49" charset="-122"/>
                <a:ea typeface="黑体" pitchFamily="49" charset="-122"/>
              </a:rPr>
              <a:t>重生</a:t>
            </a:r>
            <a:endParaRPr lang="en-US" sz="88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508445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33656"/>
            <a:ext cx="76200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羅</a:t>
            </a:r>
            <a:r>
              <a:rPr lang="en-US" altLang="zh-TW" sz="4000" b="1" dirty="0">
                <a:solidFill>
                  <a:srgbClr val="FF0000"/>
                </a:solidFill>
                <a:latin typeface="微软雅黑" pitchFamily="34" charset="-122"/>
                <a:ea typeface="微软雅黑" pitchFamily="34" charset="-122"/>
              </a:rPr>
              <a:t>8:32</a:t>
            </a:r>
            <a:r>
              <a:rPr lang="zh-TW" altLang="en-US" sz="4000" b="1" dirty="0">
                <a:solidFill>
                  <a:srgbClr val="FF0000"/>
                </a:solidFill>
                <a:latin typeface="微软雅黑" pitchFamily="34" charset="-122"/>
                <a:ea typeface="微软雅黑" pitchFamily="34" charset="-122"/>
              </a:rPr>
              <a:t>神既不愛惜自己的兒子，為我們眾人捨了，豈不也</a:t>
            </a:r>
            <a:r>
              <a:rPr lang="zh-TW" altLang="en-US" sz="4000" b="1" u="sng" dirty="0">
                <a:solidFill>
                  <a:srgbClr val="FF0000"/>
                </a:solidFill>
                <a:latin typeface="微软雅黑" pitchFamily="34" charset="-122"/>
                <a:ea typeface="微软雅黑" pitchFamily="34" charset="-122"/>
              </a:rPr>
              <a:t>把萬物和他一同</a:t>
            </a:r>
            <a:r>
              <a:rPr lang="zh-TW" altLang="en-US" sz="4000" b="1" dirty="0">
                <a:solidFill>
                  <a:srgbClr val="FF0000"/>
                </a:solidFill>
                <a:latin typeface="微软雅黑" pitchFamily="34" charset="-122"/>
                <a:ea typeface="微软雅黑" pitchFamily="34" charset="-122"/>
              </a:rPr>
              <a:t>白白的賜給我們麼？</a:t>
            </a:r>
            <a:r>
              <a:rPr lang="en-US" sz="4000" b="1" dirty="0">
                <a:solidFill>
                  <a:srgbClr val="0000FF"/>
                </a:solidFill>
              </a:rPr>
              <a:t>Rom 8:32 He that spared not his own Son, but delivered him up for us all, how shall he not </a:t>
            </a:r>
            <a:r>
              <a:rPr lang="en-US" sz="4000" b="1" u="sng" dirty="0">
                <a:solidFill>
                  <a:srgbClr val="0000FF"/>
                </a:solidFill>
              </a:rPr>
              <a:t>with him also</a:t>
            </a:r>
            <a:r>
              <a:rPr lang="en-US" sz="4000" b="1" dirty="0">
                <a:solidFill>
                  <a:srgbClr val="0000FF"/>
                </a:solidFill>
              </a:rPr>
              <a:t> freely give us all things?</a:t>
            </a:r>
            <a:endParaRPr lang="en-US" altLang="zh-CN" sz="40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451683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如何进入救恩？</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20627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89000" y="1587500"/>
            <a:ext cx="4889500" cy="3651250"/>
          </a:xfrm>
          <a:prstGeom prst="rect">
            <a:avLst/>
          </a:prstGeom>
        </p:spPr>
        <p:txBody>
          <a:bodyPr vert="horz" lIns="76200" tIns="38100" rIns="76200" bIns="38100" rtlCol="0">
            <a:noAutofit/>
          </a:bodyPr>
          <a:lstStyle/>
          <a:p>
            <a:pPr>
              <a:spcAft>
                <a:spcPts val="1500"/>
              </a:spcAft>
            </a:pPr>
            <a:endParaRPr lang="en-US" sz="2000" b="1" dirty="0">
              <a:solidFill>
                <a:srgbClr val="3333FF"/>
              </a:solidFill>
              <a:latin typeface="Arial" pitchFamily="34" charset="0"/>
              <a:cs typeface="Arial" pitchFamily="34" charset="0"/>
            </a:endParaRPr>
          </a:p>
        </p:txBody>
      </p:sp>
      <p:sp>
        <p:nvSpPr>
          <p:cNvPr id="14" name="Rectangle 13"/>
          <p:cNvSpPr/>
          <p:nvPr/>
        </p:nvSpPr>
        <p:spPr>
          <a:xfrm>
            <a:off x="0" y="27083"/>
            <a:ext cx="7620000" cy="1508105"/>
          </a:xfrm>
          <a:prstGeom prst="rect">
            <a:avLst/>
          </a:prstGeom>
        </p:spPr>
        <p:txBody>
          <a:bodyPr wrap="square">
            <a:spAutoFit/>
          </a:bodyPr>
          <a:lstStyle/>
          <a:p>
            <a:pPr algn="ctr"/>
            <a:r>
              <a:rPr lang="en-US" altLang="zh-TW" sz="460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460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460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14688" y="1525242"/>
            <a:ext cx="7605312" cy="4278094"/>
          </a:xfrm>
          <a:prstGeom prst="rect">
            <a:avLst/>
          </a:prstGeom>
        </p:spPr>
        <p:txBody>
          <a:bodyPr wrap="square">
            <a:spAutoFit/>
          </a:bodyPr>
          <a:lstStyle/>
          <a:p>
            <a:r>
              <a:rPr lang="zh-TW" altLang="en-US" sz="3400" b="1" dirty="0">
                <a:solidFill>
                  <a:srgbClr val="FF0000"/>
                </a:solidFill>
                <a:latin typeface="微软雅黑" pitchFamily="34" charset="-122"/>
                <a:ea typeface="微软雅黑" pitchFamily="34" charset="-122"/>
              </a:rPr>
              <a:t>林后 </a:t>
            </a:r>
            <a:r>
              <a:rPr lang="en-US" altLang="zh-TW" sz="3400" b="1" dirty="0" smtClean="0">
                <a:solidFill>
                  <a:srgbClr val="FF0000"/>
                </a:solidFill>
                <a:latin typeface="微软雅黑" pitchFamily="34" charset="-122"/>
                <a:ea typeface="微软雅黑" pitchFamily="34" charset="-122"/>
              </a:rPr>
              <a:t>8:9 </a:t>
            </a:r>
            <a:r>
              <a:rPr lang="zh-TW" altLang="en-US" sz="3400" b="1" dirty="0" smtClean="0">
                <a:solidFill>
                  <a:srgbClr val="FF0000"/>
                </a:solidFill>
                <a:latin typeface="微软雅黑" pitchFamily="34" charset="-122"/>
                <a:ea typeface="微软雅黑" pitchFamily="34" charset="-122"/>
              </a:rPr>
              <a:t>你</a:t>
            </a:r>
            <a:r>
              <a:rPr lang="zh-TW" altLang="en-US" sz="3400" b="1" dirty="0">
                <a:solidFill>
                  <a:srgbClr val="FF0000"/>
                </a:solidFill>
                <a:latin typeface="微软雅黑" pitchFamily="34" charset="-122"/>
                <a:ea typeface="微软雅黑" pitchFamily="34" charset="-122"/>
              </a:rPr>
              <a:t>們知道我們主耶穌基督的恩典：他本來富足，卻為你們成了貧窮，叫你們因他的貧窮，可以成為富足。</a:t>
            </a:r>
            <a:r>
              <a:rPr lang="en-US" sz="3400" b="1" dirty="0">
                <a:solidFill>
                  <a:srgbClr val="FFFF00"/>
                </a:solidFill>
              </a:rPr>
              <a:t>2Cor 8:9 For ye know the grace of our Lord Jesus Christ, that, though he was rich, yet for your sakes he became poor, that ye through his poverty might be rich.</a:t>
            </a:r>
            <a:endParaRPr lang="en-US" altLang="zh-CN" sz="34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89665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42900"/>
            <a:ext cx="6794500" cy="1446550"/>
          </a:xfrm>
          <a:prstGeom prst="rect">
            <a:avLst/>
          </a:prstGeom>
          <a:noFill/>
        </p:spPr>
        <p:txBody>
          <a:bodyPr wrap="square" rtlCol="0">
            <a:spAutoFit/>
          </a:bodyPr>
          <a:lstStyle/>
          <a:p>
            <a:pPr algn="ctr"/>
            <a:r>
              <a:rPr lang="zh-CN" altLang="en-US" sz="8800" b="1" dirty="0">
                <a:solidFill>
                  <a:srgbClr val="FF0000"/>
                </a:solidFill>
                <a:latin typeface="黑体" pitchFamily="49" charset="-122"/>
                <a:ea typeface="黑体" pitchFamily="49" charset="-122"/>
              </a:rPr>
              <a:t>重生</a:t>
            </a:r>
            <a:endParaRPr lang="en-US" sz="88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86153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8900" y="781270"/>
            <a:ext cx="7683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個人進入此救恩必須通過聖靈的光照啟示，也因著人願意完全放棄在亞當里墮落的、以自我為中心的生命，通過內心領受神的話語（福音）而重生。</a:t>
            </a:r>
            <a:r>
              <a:rPr lang="en-US" altLang="zh-TW" sz="2700" b="1" dirty="0">
                <a:solidFill>
                  <a:srgbClr val="0000FF"/>
                </a:solidFill>
                <a:latin typeface="微软雅黑" pitchFamily="34" charset="-122"/>
                <a:ea typeface="微软雅黑" pitchFamily="34" charset="-122"/>
              </a:rPr>
              <a:t>To receive such salvation, man has to be enlightened by the Holy Spirit; he/she also must be willing to forsake the fallen, self-centered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Spiritual regeneration or rebirth happens when a person (who is willing to forsake the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receives God’s Word (i.e., the Gospel) by heart (not just intellectually). </a:t>
            </a:r>
            <a:endParaRPr lang="en-US" altLang="zh-CN" sz="27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8051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3771" y="1028700"/>
            <a:ext cx="7683500" cy="3143030"/>
          </a:xfrm>
          <a:prstGeom prst="rect">
            <a:avLst/>
          </a:prstGeom>
        </p:spPr>
        <p:txBody>
          <a:bodyPr vert="horz" lIns="76200" tIns="38100" rIns="76200" bIns="38100" rtlCol="0">
            <a:noAutofit/>
          </a:bodyPr>
          <a:lstStyle/>
          <a:p>
            <a:r>
              <a:rPr lang="zh-TW" altLang="en-US" sz="3333" b="1" dirty="0">
                <a:solidFill>
                  <a:srgbClr val="FF0000"/>
                </a:solidFill>
                <a:latin typeface="微软雅黑" pitchFamily="34" charset="-122"/>
                <a:ea typeface="微软雅黑" pitchFamily="34" charset="-122"/>
              </a:rPr>
              <a:t>真正重生的人必然不願犯罪，反而羡慕神的生命、話語。</a:t>
            </a:r>
            <a:r>
              <a:rPr lang="en-US" altLang="zh-TW" sz="3333" b="1" dirty="0">
                <a:solidFill>
                  <a:srgbClr val="0000FF"/>
                </a:solidFill>
                <a:latin typeface="微软雅黑" pitchFamily="34" charset="-122"/>
                <a:ea typeface="微软雅黑" pitchFamily="34" charset="-122"/>
              </a:rPr>
              <a:t>A born-again Christian does not desire (like) to live a sinful life but instead a life filled with God’s Word and Spirit. </a:t>
            </a:r>
            <a:r>
              <a:rPr lang="zh-CN" altLang="en-US" sz="3333" b="1" dirty="0">
                <a:solidFill>
                  <a:srgbClr val="0000FF"/>
                </a:solidFill>
                <a:latin typeface="微软雅黑" pitchFamily="34" charset="-122"/>
                <a:ea typeface="微软雅黑" pitchFamily="34" charset="-122"/>
              </a:rPr>
              <a:t> </a:t>
            </a:r>
            <a:endParaRPr lang="en-US" altLang="zh-CN" sz="3333"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87069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3348</Words>
  <Application>Microsoft Office PowerPoint</Application>
  <PresentationFormat>Custom</PresentationFormat>
  <Paragraphs>112</Paragraphs>
  <Slides>46</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宋体</vt:lpstr>
      <vt:lpstr>微软雅黑</vt:lpstr>
      <vt:lpstr>楷体</vt:lpstr>
      <vt:lpstr>黑体</vt:lpstr>
      <vt:lpstr>Arial</vt:lpstr>
      <vt:lpstr>Calibri</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309</cp:revision>
  <dcterms:created xsi:type="dcterms:W3CDTF">2012-03-04T20:46:38Z</dcterms:created>
  <dcterms:modified xsi:type="dcterms:W3CDTF">2014-04-27T12:27:30Z</dcterms:modified>
</cp:coreProperties>
</file>