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701" r:id="rId4"/>
    <p:sldId id="841" r:id="rId5"/>
    <p:sldId id="859" r:id="rId6"/>
    <p:sldId id="870" r:id="rId7"/>
    <p:sldId id="858" r:id="rId8"/>
    <p:sldId id="827" r:id="rId9"/>
    <p:sldId id="871" r:id="rId10"/>
    <p:sldId id="872" r:id="rId11"/>
    <p:sldId id="865" r:id="rId12"/>
    <p:sldId id="873" r:id="rId13"/>
    <p:sldId id="874" r:id="rId14"/>
    <p:sldId id="869" r:id="rId15"/>
    <p:sldId id="842" r:id="rId16"/>
    <p:sldId id="861" r:id="rId17"/>
    <p:sldId id="862" r:id="rId18"/>
    <p:sldId id="840" r:id="rId19"/>
    <p:sldId id="866" r:id="rId20"/>
    <p:sldId id="843" r:id="rId21"/>
    <p:sldId id="864" r:id="rId22"/>
    <p:sldId id="863" r:id="rId23"/>
    <p:sldId id="867" r:id="rId24"/>
    <p:sldId id="844" r:id="rId25"/>
    <p:sldId id="855" r:id="rId26"/>
    <p:sldId id="856" r:id="rId27"/>
    <p:sldId id="845" r:id="rId28"/>
    <p:sldId id="846" r:id="rId29"/>
    <p:sldId id="857" r:id="rId30"/>
    <p:sldId id="847" r:id="rId31"/>
    <p:sldId id="849" r:id="rId32"/>
    <p:sldId id="848" r:id="rId33"/>
    <p:sldId id="868" r:id="rId34"/>
    <p:sldId id="850" r:id="rId35"/>
    <p:sldId id="851" r:id="rId36"/>
    <p:sldId id="852" r:id="rId37"/>
  </p:sldIdLst>
  <p:sldSz cx="7620000" cy="5715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4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2922" autoAdjust="0"/>
  </p:normalViewPr>
  <p:slideViewPr>
    <p:cSldViewPr>
      <p:cViewPr varScale="1">
        <p:scale>
          <a:sx n="87" d="100"/>
          <a:sy n="87" d="100"/>
        </p:scale>
        <p:origin x="1164" y="84"/>
      </p:cViewPr>
      <p:guideLst>
        <p:guide orient="horz" pos="1800"/>
        <p:guide pos="240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B4326D-CC68-4B43-BCE3-B8066B58E941}" type="datetimeFigureOut">
              <a:rPr lang="en-US" smtClean="0"/>
              <a:pPr/>
              <a:t>4/12/2014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B6E9D-CD08-4417-9E81-65D5DD475A4A}" type="slidenum">
              <a:rPr lang="en-US" smtClean="0"/>
              <a:pPr/>
              <a:t>‹#›</a:t>
            </a:fld>
            <a:endParaRPr lang="en-US"/>
          </a:p>
        </p:txBody>
      </p:sp>
    </p:spTree>
    <p:extLst>
      <p:ext uri="{BB962C8B-B14F-4D97-AF65-F5344CB8AC3E}">
        <p14:creationId xmlns:p14="http://schemas.microsoft.com/office/powerpoint/2010/main" val="3110743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a:t>
            </a:fld>
            <a:endParaRPr lang="en-US"/>
          </a:p>
        </p:txBody>
      </p:sp>
    </p:spTree>
    <p:extLst>
      <p:ext uri="{BB962C8B-B14F-4D97-AF65-F5344CB8AC3E}">
        <p14:creationId xmlns:p14="http://schemas.microsoft.com/office/powerpoint/2010/main" val="68340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23</a:t>
            </a:fld>
            <a:endParaRPr lang="en-US"/>
          </a:p>
        </p:txBody>
      </p:sp>
    </p:spTree>
    <p:extLst>
      <p:ext uri="{BB962C8B-B14F-4D97-AF65-F5344CB8AC3E}">
        <p14:creationId xmlns:p14="http://schemas.microsoft.com/office/powerpoint/2010/main" val="25506964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24</a:t>
            </a:fld>
            <a:endParaRPr lang="en-US"/>
          </a:p>
        </p:txBody>
      </p:sp>
    </p:spTree>
    <p:extLst>
      <p:ext uri="{BB962C8B-B14F-4D97-AF65-F5344CB8AC3E}">
        <p14:creationId xmlns:p14="http://schemas.microsoft.com/office/powerpoint/2010/main" val="454982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25</a:t>
            </a:fld>
            <a:endParaRPr lang="en-US"/>
          </a:p>
        </p:txBody>
      </p:sp>
    </p:spTree>
    <p:extLst>
      <p:ext uri="{BB962C8B-B14F-4D97-AF65-F5344CB8AC3E}">
        <p14:creationId xmlns:p14="http://schemas.microsoft.com/office/powerpoint/2010/main" val="2834906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26</a:t>
            </a:fld>
            <a:endParaRPr lang="en-US"/>
          </a:p>
        </p:txBody>
      </p:sp>
    </p:spTree>
    <p:extLst>
      <p:ext uri="{BB962C8B-B14F-4D97-AF65-F5344CB8AC3E}">
        <p14:creationId xmlns:p14="http://schemas.microsoft.com/office/powerpoint/2010/main" val="308476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27</a:t>
            </a:fld>
            <a:endParaRPr lang="en-US"/>
          </a:p>
        </p:txBody>
      </p:sp>
    </p:spTree>
    <p:extLst>
      <p:ext uri="{BB962C8B-B14F-4D97-AF65-F5344CB8AC3E}">
        <p14:creationId xmlns:p14="http://schemas.microsoft.com/office/powerpoint/2010/main" val="760658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28</a:t>
            </a:fld>
            <a:endParaRPr lang="en-US"/>
          </a:p>
        </p:txBody>
      </p:sp>
    </p:spTree>
    <p:extLst>
      <p:ext uri="{BB962C8B-B14F-4D97-AF65-F5344CB8AC3E}">
        <p14:creationId xmlns:p14="http://schemas.microsoft.com/office/powerpoint/2010/main" val="654905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29</a:t>
            </a:fld>
            <a:endParaRPr lang="en-US"/>
          </a:p>
        </p:txBody>
      </p:sp>
    </p:spTree>
    <p:extLst>
      <p:ext uri="{BB962C8B-B14F-4D97-AF65-F5344CB8AC3E}">
        <p14:creationId xmlns:p14="http://schemas.microsoft.com/office/powerpoint/2010/main" val="1894071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30</a:t>
            </a:fld>
            <a:endParaRPr lang="en-US"/>
          </a:p>
        </p:txBody>
      </p:sp>
    </p:spTree>
    <p:extLst>
      <p:ext uri="{BB962C8B-B14F-4D97-AF65-F5344CB8AC3E}">
        <p14:creationId xmlns:p14="http://schemas.microsoft.com/office/powerpoint/2010/main" val="333552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32</a:t>
            </a:fld>
            <a:endParaRPr lang="en-US"/>
          </a:p>
        </p:txBody>
      </p:sp>
    </p:spTree>
    <p:extLst>
      <p:ext uri="{BB962C8B-B14F-4D97-AF65-F5344CB8AC3E}">
        <p14:creationId xmlns:p14="http://schemas.microsoft.com/office/powerpoint/2010/main" val="2085141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33</a:t>
            </a:fld>
            <a:endParaRPr lang="en-US"/>
          </a:p>
        </p:txBody>
      </p:sp>
    </p:spTree>
    <p:extLst>
      <p:ext uri="{BB962C8B-B14F-4D97-AF65-F5344CB8AC3E}">
        <p14:creationId xmlns:p14="http://schemas.microsoft.com/office/powerpoint/2010/main" val="3286921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13</a:t>
            </a:fld>
            <a:endParaRPr lang="en-US"/>
          </a:p>
        </p:txBody>
      </p:sp>
    </p:spTree>
    <p:extLst>
      <p:ext uri="{BB962C8B-B14F-4D97-AF65-F5344CB8AC3E}">
        <p14:creationId xmlns:p14="http://schemas.microsoft.com/office/powerpoint/2010/main" val="2633404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34</a:t>
            </a:fld>
            <a:endParaRPr lang="en-US"/>
          </a:p>
        </p:txBody>
      </p:sp>
    </p:spTree>
    <p:extLst>
      <p:ext uri="{BB962C8B-B14F-4D97-AF65-F5344CB8AC3E}">
        <p14:creationId xmlns:p14="http://schemas.microsoft.com/office/powerpoint/2010/main" val="209488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14</a:t>
            </a:fld>
            <a:endParaRPr lang="en-US"/>
          </a:p>
        </p:txBody>
      </p:sp>
    </p:spTree>
    <p:extLst>
      <p:ext uri="{BB962C8B-B14F-4D97-AF65-F5344CB8AC3E}">
        <p14:creationId xmlns:p14="http://schemas.microsoft.com/office/powerpoint/2010/main" val="389881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15</a:t>
            </a:fld>
            <a:endParaRPr lang="en-US"/>
          </a:p>
        </p:txBody>
      </p:sp>
    </p:spTree>
    <p:extLst>
      <p:ext uri="{BB962C8B-B14F-4D97-AF65-F5344CB8AC3E}">
        <p14:creationId xmlns:p14="http://schemas.microsoft.com/office/powerpoint/2010/main" val="140407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16</a:t>
            </a:fld>
            <a:endParaRPr lang="en-US"/>
          </a:p>
        </p:txBody>
      </p:sp>
    </p:spTree>
    <p:extLst>
      <p:ext uri="{BB962C8B-B14F-4D97-AF65-F5344CB8AC3E}">
        <p14:creationId xmlns:p14="http://schemas.microsoft.com/office/powerpoint/2010/main" val="2422052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18</a:t>
            </a:fld>
            <a:endParaRPr lang="en-US"/>
          </a:p>
        </p:txBody>
      </p:sp>
    </p:spTree>
    <p:extLst>
      <p:ext uri="{BB962C8B-B14F-4D97-AF65-F5344CB8AC3E}">
        <p14:creationId xmlns:p14="http://schemas.microsoft.com/office/powerpoint/2010/main" val="318771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19</a:t>
            </a:fld>
            <a:endParaRPr lang="en-US"/>
          </a:p>
        </p:txBody>
      </p:sp>
    </p:spTree>
    <p:extLst>
      <p:ext uri="{BB962C8B-B14F-4D97-AF65-F5344CB8AC3E}">
        <p14:creationId xmlns:p14="http://schemas.microsoft.com/office/powerpoint/2010/main" val="3029246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20</a:t>
            </a:fld>
            <a:endParaRPr lang="en-US"/>
          </a:p>
        </p:txBody>
      </p:sp>
    </p:spTree>
    <p:extLst>
      <p:ext uri="{BB962C8B-B14F-4D97-AF65-F5344CB8AC3E}">
        <p14:creationId xmlns:p14="http://schemas.microsoft.com/office/powerpoint/2010/main" val="1583103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BB6E9D-CD08-4417-9E81-65D5DD475A4A}" type="slidenum">
              <a:rPr lang="en-US" smtClean="0"/>
              <a:pPr/>
              <a:t>22</a:t>
            </a:fld>
            <a:endParaRPr lang="en-US"/>
          </a:p>
        </p:txBody>
      </p:sp>
    </p:spTree>
    <p:extLst>
      <p:ext uri="{BB962C8B-B14F-4D97-AF65-F5344CB8AC3E}">
        <p14:creationId xmlns:p14="http://schemas.microsoft.com/office/powerpoint/2010/main" val="3377740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7"/>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7"/>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7"/>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7"/>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246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224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9"/>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0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80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168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086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4"/>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7572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8120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0483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7"/>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7"/>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257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71500" y="1775357"/>
            <a:ext cx="64770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143000" y="3238500"/>
            <a:ext cx="53340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970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137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9"/>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332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691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2285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95493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50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1928" y="3672419"/>
            <a:ext cx="6477000" cy="1135063"/>
          </a:xfrm>
        </p:spPr>
        <p:txBody>
          <a:bodyPr anchor="t"/>
          <a:lstStyle>
            <a:lvl1pPr algn="l">
              <a:defRPr sz="3333" b="1" cap="all"/>
            </a:lvl1pPr>
          </a:lstStyle>
          <a:p>
            <a:r>
              <a:rPr lang="en-US" smtClean="0"/>
              <a:t>Click to edit Master title style</a:t>
            </a:r>
            <a:endParaRPr lang="en-US"/>
          </a:p>
        </p:txBody>
      </p:sp>
      <p:sp>
        <p:nvSpPr>
          <p:cNvPr id="3" name="Text Placeholder 2"/>
          <p:cNvSpPr>
            <a:spLocks noGrp="1"/>
          </p:cNvSpPr>
          <p:nvPr>
            <p:ph type="body" idx="1"/>
          </p:nvPr>
        </p:nvSpPr>
        <p:spPr>
          <a:xfrm>
            <a:off x="601928" y="2422261"/>
            <a:ext cx="64770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4/12/2014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4"/>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358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204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707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24500" y="228867"/>
            <a:ext cx="17145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228867"/>
            <a:ext cx="50165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379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73500" y="1333500"/>
            <a:ext cx="33655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564F-B806-4D89-BA12-F9F17827150A}"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1000" y="1279263"/>
            <a:ext cx="336682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4" name="Content Placeholder 3"/>
          <p:cNvSpPr>
            <a:spLocks noGrp="1"/>
          </p:cNvSpPr>
          <p:nvPr>
            <p:ph sz="half" idx="2"/>
          </p:nvPr>
        </p:nvSpPr>
        <p:spPr>
          <a:xfrm>
            <a:off x="381000" y="1812396"/>
            <a:ext cx="336682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70857" y="1279263"/>
            <a:ext cx="3368146"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smtClean="0"/>
              <a:t>Click to edit Master text styles</a:t>
            </a:r>
          </a:p>
        </p:txBody>
      </p:sp>
      <p:sp>
        <p:nvSpPr>
          <p:cNvPr id="6" name="Content Placeholder 5"/>
          <p:cNvSpPr>
            <a:spLocks noGrp="1"/>
          </p:cNvSpPr>
          <p:nvPr>
            <p:ph sz="quarter" idx="4"/>
          </p:nvPr>
        </p:nvSpPr>
        <p:spPr>
          <a:xfrm>
            <a:off x="3870857" y="1812396"/>
            <a:ext cx="3368146"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DEA564F-B806-4D89-BA12-F9F17827150A}" type="datetimeFigureOut">
              <a:rPr lang="en-US" smtClean="0"/>
              <a:pPr/>
              <a:t>4/12/2014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EA564F-B806-4D89-BA12-F9F17827150A}" type="datetimeFigureOut">
              <a:rPr lang="en-US" smtClean="0"/>
              <a:pPr/>
              <a:t>4/12/2014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4/12/2014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3" y="227544"/>
            <a:ext cx="2506928" cy="968375"/>
          </a:xfrm>
        </p:spPr>
        <p:txBody>
          <a:bodyPr anchor="b"/>
          <a:lstStyle>
            <a:lvl1pPr algn="l">
              <a:defRPr sz="1667" b="1"/>
            </a:lvl1pPr>
          </a:lstStyle>
          <a:p>
            <a:r>
              <a:rPr lang="en-US" smtClean="0"/>
              <a:t>Click to edit Master title style</a:t>
            </a:r>
            <a:endParaRPr lang="en-US"/>
          </a:p>
        </p:txBody>
      </p:sp>
      <p:sp>
        <p:nvSpPr>
          <p:cNvPr id="3" name="Content Placeholder 2"/>
          <p:cNvSpPr>
            <a:spLocks noGrp="1"/>
          </p:cNvSpPr>
          <p:nvPr>
            <p:ph idx="1"/>
          </p:nvPr>
        </p:nvSpPr>
        <p:spPr>
          <a:xfrm>
            <a:off x="2979208" y="227542"/>
            <a:ext cx="425979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1003" y="1195919"/>
            <a:ext cx="2506928"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93573" y="4000500"/>
            <a:ext cx="4572000" cy="472282"/>
          </a:xfrm>
        </p:spPr>
        <p:txBody>
          <a:bodyPr anchor="b"/>
          <a:lstStyle>
            <a:lvl1pPr algn="l">
              <a:defRPr sz="1667" b="1"/>
            </a:lvl1pPr>
          </a:lstStyle>
          <a:p>
            <a:r>
              <a:rPr lang="en-US" smtClean="0"/>
              <a:t>Click to edit Master title style</a:t>
            </a:r>
            <a:endParaRPr lang="en-US"/>
          </a:p>
        </p:txBody>
      </p:sp>
      <p:sp>
        <p:nvSpPr>
          <p:cNvPr id="3" name="Picture Placeholder 2"/>
          <p:cNvSpPr>
            <a:spLocks noGrp="1"/>
          </p:cNvSpPr>
          <p:nvPr>
            <p:ph type="pic" idx="1"/>
          </p:nvPr>
        </p:nvSpPr>
        <p:spPr>
          <a:xfrm>
            <a:off x="1493573" y="510646"/>
            <a:ext cx="4572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493573" y="4472782"/>
            <a:ext cx="4572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4/12/2014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9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1"/>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pPr/>
              <a:t>4/12/2014</a:t>
            </a:fld>
            <a:endParaRPr lang="en-US"/>
          </a:p>
        </p:txBody>
      </p:sp>
      <p:sp>
        <p:nvSpPr>
          <p:cNvPr id="5" name="Footer Placeholder 4"/>
          <p:cNvSpPr>
            <a:spLocks noGrp="1"/>
          </p:cNvSpPr>
          <p:nvPr>
            <p:ph type="ftr" sz="quarter" idx="3"/>
          </p:nvPr>
        </p:nvSpPr>
        <p:spPr>
          <a:xfrm>
            <a:off x="2603500" y="5296961"/>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61000" y="5296961"/>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4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1"/>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3"/>
          </p:nvPr>
        </p:nvSpPr>
        <p:spPr>
          <a:xfrm>
            <a:off x="2603500" y="5296961"/>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461000" y="5296961"/>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240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4000"/>
            <a:lum/>
          </a:blip>
          <a:srcRect/>
          <a:stretch>
            <a:fillRect t="-16000" b="-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865"/>
            <a:ext cx="68580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1000" y="1333500"/>
            <a:ext cx="68580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1000" y="5296961"/>
            <a:ext cx="1778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DDEA564F-B806-4D89-BA12-F9F17827150A}" type="datetimeFigureOut">
              <a:rPr lang="en-US" smtClean="0">
                <a:solidFill>
                  <a:prstClr val="black">
                    <a:tint val="75000"/>
                  </a:prstClr>
                </a:solidFill>
              </a:rPr>
              <a:pPr/>
              <a:t>4/12/2014</a:t>
            </a:fld>
            <a:endParaRPr lang="en-US">
              <a:solidFill>
                <a:prstClr val="black">
                  <a:tint val="75000"/>
                </a:prstClr>
              </a:solidFill>
            </a:endParaRPr>
          </a:p>
        </p:txBody>
      </p:sp>
      <p:sp>
        <p:nvSpPr>
          <p:cNvPr id="5" name="Footer Placeholder 4"/>
          <p:cNvSpPr>
            <a:spLocks noGrp="1"/>
          </p:cNvSpPr>
          <p:nvPr>
            <p:ph type="ftr" sz="quarter" idx="3"/>
          </p:nvPr>
        </p:nvSpPr>
        <p:spPr>
          <a:xfrm>
            <a:off x="2603500" y="5296961"/>
            <a:ext cx="2413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5461000" y="5296961"/>
            <a:ext cx="1778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4EA53A40-B461-4794-B6DA-674FF3EC62A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0587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7000" y="1143001"/>
            <a:ext cx="7302500" cy="265700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本乎恩因着信</a:t>
            </a:r>
            <a:endPar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a:p>
            <a:pPr algn="ctr"/>
            <a:r>
              <a:rPr lang="zh-CN" alt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的福音</a:t>
            </a:r>
            <a:r>
              <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a:t>
            </a:r>
            <a:r>
              <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2</a:t>
            </a:r>
            <a:r>
              <a:rPr lang="en-US" altLang="zh-CN"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rPr>
              <a:t>)</a:t>
            </a:r>
            <a:endParaRPr lang="en-US" sz="8333"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3028485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88900" y="781270"/>
            <a:ext cx="7683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個人進入此救恩必須通過聖靈的光照啟示，也因著人願意完全放棄在亞當里墮落的、以自我為中心的生命，通過內心領受神的話語（福音）而重生。</a:t>
            </a:r>
            <a:r>
              <a:rPr lang="en-US" altLang="zh-TW" sz="2700" b="1" dirty="0">
                <a:solidFill>
                  <a:srgbClr val="0000FF"/>
                </a:solidFill>
                <a:latin typeface="微软雅黑" pitchFamily="34" charset="-122"/>
                <a:ea typeface="微软雅黑" pitchFamily="34" charset="-122"/>
              </a:rPr>
              <a:t>To receive such salvation, man has to be enlightened by the Holy Spirit; he/she also must be willing to forsake the fallen, self-centered </a:t>
            </a:r>
            <a:r>
              <a:rPr lang="en-US" altLang="zh-TW" sz="2700" b="1" dirty="0" err="1">
                <a:solidFill>
                  <a:srgbClr val="0000FF"/>
                </a:solidFill>
                <a:latin typeface="微软雅黑" pitchFamily="34" charset="-122"/>
                <a:ea typeface="微软雅黑" pitchFamily="34" charset="-122"/>
              </a:rPr>
              <a:t>adamic</a:t>
            </a:r>
            <a:r>
              <a:rPr lang="en-US" altLang="zh-TW" sz="2700" b="1" dirty="0">
                <a:solidFill>
                  <a:srgbClr val="0000FF"/>
                </a:solidFill>
                <a:latin typeface="微软雅黑" pitchFamily="34" charset="-122"/>
                <a:ea typeface="微软雅黑" pitchFamily="34" charset="-122"/>
              </a:rPr>
              <a:t> life. Spiritual regeneration or rebirth happens when a person (who is willing to forsake the </a:t>
            </a:r>
            <a:r>
              <a:rPr lang="en-US" altLang="zh-TW" sz="2700" b="1" dirty="0" err="1">
                <a:solidFill>
                  <a:srgbClr val="0000FF"/>
                </a:solidFill>
                <a:latin typeface="微软雅黑" pitchFamily="34" charset="-122"/>
                <a:ea typeface="微软雅黑" pitchFamily="34" charset="-122"/>
              </a:rPr>
              <a:t>adamic</a:t>
            </a:r>
            <a:r>
              <a:rPr lang="en-US" altLang="zh-TW" sz="2700" b="1" dirty="0">
                <a:solidFill>
                  <a:srgbClr val="0000FF"/>
                </a:solidFill>
                <a:latin typeface="微软雅黑" pitchFamily="34" charset="-122"/>
                <a:ea typeface="微软雅黑" pitchFamily="34" charset="-122"/>
              </a:rPr>
              <a:t> life) receives God’s Word (i.e., the Gospel) by heart (not just intellectually). </a:t>
            </a:r>
            <a:endParaRPr lang="en-US" altLang="zh-CN" sz="27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4866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3771" y="1028700"/>
            <a:ext cx="7683500" cy="3143030"/>
          </a:xfrm>
          <a:prstGeom prst="rect">
            <a:avLst/>
          </a:prstGeom>
        </p:spPr>
        <p:txBody>
          <a:bodyPr vert="horz" lIns="76200" tIns="38100" rIns="76200" bIns="38100" rtlCol="0">
            <a:noAutofit/>
          </a:bodyPr>
          <a:lstStyle/>
          <a:p>
            <a:r>
              <a:rPr lang="zh-TW" altLang="en-US" sz="3333" b="1" dirty="0">
                <a:solidFill>
                  <a:srgbClr val="FF0000"/>
                </a:solidFill>
                <a:latin typeface="微软雅黑" pitchFamily="34" charset="-122"/>
                <a:ea typeface="微软雅黑" pitchFamily="34" charset="-122"/>
              </a:rPr>
              <a:t>真正重生的人必然不願犯罪，反而羡慕神的生命、話語。</a:t>
            </a:r>
            <a:r>
              <a:rPr lang="en-US" altLang="zh-TW" sz="3333" b="1" dirty="0">
                <a:solidFill>
                  <a:srgbClr val="0000FF"/>
                </a:solidFill>
                <a:latin typeface="微软雅黑" pitchFamily="34" charset="-122"/>
                <a:ea typeface="微软雅黑" pitchFamily="34" charset="-122"/>
              </a:rPr>
              <a:t>A born-again Christian does not desire (like) to live a sinful life but instead a life filled with God’s Word and Spirit. </a:t>
            </a:r>
            <a:r>
              <a:rPr lang="zh-CN" altLang="en-US" sz="3333" b="1" dirty="0">
                <a:solidFill>
                  <a:srgbClr val="0000FF"/>
                </a:solidFill>
                <a:latin typeface="微软雅黑" pitchFamily="34" charset="-122"/>
                <a:ea typeface="微软雅黑" pitchFamily="34" charset="-122"/>
              </a:rPr>
              <a:t> </a:t>
            </a:r>
            <a:endParaRPr lang="en-US" altLang="zh-CN" sz="3333"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930366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444500" y="1799167"/>
            <a:ext cx="6794500" cy="122078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神的工作</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42472998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36" y="781270"/>
            <a:ext cx="7618164"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林前 </a:t>
            </a:r>
            <a:r>
              <a:rPr lang="en-US" altLang="zh-TW" sz="3600" b="1" dirty="0">
                <a:solidFill>
                  <a:srgbClr val="FF0000"/>
                </a:solidFill>
                <a:latin typeface="微软雅黑" pitchFamily="34" charset="-122"/>
                <a:ea typeface="微软雅黑" pitchFamily="34" charset="-122"/>
              </a:rPr>
              <a:t>12:3 </a:t>
            </a:r>
            <a:r>
              <a:rPr lang="zh-TW" altLang="en-US" sz="3600" b="1" dirty="0">
                <a:solidFill>
                  <a:srgbClr val="FF0000"/>
                </a:solidFill>
                <a:latin typeface="微软雅黑" pitchFamily="34" charset="-122"/>
                <a:ea typeface="微软雅黑" pitchFamily="34" charset="-122"/>
              </a:rPr>
              <a:t>所</a:t>
            </a:r>
            <a:r>
              <a:rPr lang="zh-TW" altLang="en-US" sz="3600" b="1" dirty="0">
                <a:solidFill>
                  <a:srgbClr val="FF0000"/>
                </a:solidFill>
                <a:latin typeface="微软雅黑" pitchFamily="34" charset="-122"/>
                <a:ea typeface="微软雅黑" pitchFamily="34" charset="-122"/>
              </a:rPr>
              <a:t>以我告訴你們，被神的靈感動的，沒有說耶穌是可咒詛的；若不是被聖靈感動的，也沒有能說耶穌是主的</a:t>
            </a:r>
            <a:r>
              <a:rPr lang="zh-TW" altLang="en-US" sz="3600" b="1" dirty="0">
                <a:solidFill>
                  <a:srgbClr val="FF0000"/>
                </a:solidFill>
                <a:latin typeface="微软雅黑" pitchFamily="34" charset="-122"/>
                <a:ea typeface="微软雅黑" pitchFamily="34" charset="-122"/>
              </a:rPr>
              <a:t>。</a:t>
            </a:r>
            <a:r>
              <a:rPr lang="en-US" sz="3600" dirty="0"/>
              <a:t> </a:t>
            </a:r>
            <a:r>
              <a:rPr lang="en-US" sz="3600" b="1" dirty="0">
                <a:solidFill>
                  <a:srgbClr val="0000FF"/>
                </a:solidFill>
              </a:rPr>
              <a:t>1Cor 12:3 Wherefore I give you to understand, that no man speaking by the Spirit of God </a:t>
            </a:r>
            <a:r>
              <a:rPr lang="en-US" sz="3600" b="1" dirty="0" err="1">
                <a:solidFill>
                  <a:srgbClr val="0000FF"/>
                </a:solidFill>
              </a:rPr>
              <a:t>calleth</a:t>
            </a:r>
            <a:r>
              <a:rPr lang="en-US" sz="3600" b="1" dirty="0">
                <a:solidFill>
                  <a:srgbClr val="0000FF"/>
                </a:solidFill>
              </a:rPr>
              <a:t> Jesus accursed: and </a:t>
            </a:r>
            <a:r>
              <a:rPr lang="en-US" sz="3600" b="1" i="1" dirty="0">
                <a:solidFill>
                  <a:srgbClr val="0000FF"/>
                </a:solidFill>
              </a:rPr>
              <a:t>that</a:t>
            </a:r>
            <a:r>
              <a:rPr lang="en-US" sz="3600" b="1" dirty="0">
                <a:solidFill>
                  <a:srgbClr val="0000FF"/>
                </a:solidFill>
              </a:rPr>
              <a:t> no man can say that Jesus is the Lord, but by the Holy Ghost.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40143044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2952" y="876300"/>
            <a:ext cx="7597048" cy="3143030"/>
          </a:xfrm>
          <a:prstGeom prst="rect">
            <a:avLst/>
          </a:prstGeom>
        </p:spPr>
        <p:txBody>
          <a:bodyPr vert="horz" lIns="76200" tIns="38100" rIns="76200" bIns="38100" rtlCol="0">
            <a:noAutofit/>
          </a:bodyPr>
          <a:lstStyle/>
          <a:p>
            <a:r>
              <a:rPr lang="zh-CN" altLang="en-US" sz="4000" b="1" dirty="0">
                <a:solidFill>
                  <a:srgbClr val="FF0000"/>
                </a:solidFill>
                <a:latin typeface="微软雅黑" pitchFamily="34" charset="-122"/>
                <a:ea typeface="微软雅黑" pitchFamily="34" charset="-122"/>
              </a:rPr>
              <a:t>约 </a:t>
            </a:r>
            <a:r>
              <a:rPr lang="en-US" altLang="zh-CN" sz="4000" b="1" dirty="0">
                <a:solidFill>
                  <a:srgbClr val="FF0000"/>
                </a:solidFill>
                <a:latin typeface="微软雅黑" pitchFamily="34" charset="-122"/>
                <a:ea typeface="微软雅黑" pitchFamily="34" charset="-122"/>
              </a:rPr>
              <a:t>6:44 </a:t>
            </a:r>
            <a:r>
              <a:rPr lang="zh-CN" altLang="en-US" sz="4000" b="1" dirty="0">
                <a:solidFill>
                  <a:srgbClr val="FF0000"/>
                </a:solidFill>
                <a:latin typeface="微软雅黑" pitchFamily="34" charset="-122"/>
                <a:ea typeface="微软雅黑" pitchFamily="34" charset="-122"/>
              </a:rPr>
              <a:t>若</a:t>
            </a:r>
            <a:r>
              <a:rPr lang="zh-CN" altLang="en-US" sz="4000" b="1" dirty="0">
                <a:solidFill>
                  <a:srgbClr val="FF0000"/>
                </a:solidFill>
                <a:latin typeface="微软雅黑" pitchFamily="34" charset="-122"/>
                <a:ea typeface="微软雅黑" pitchFamily="34" charset="-122"/>
              </a:rPr>
              <a:t>不是差我来的父吸引人，就没有能到我这里来的；到我这里来的，在末日我要叫他复活。 </a:t>
            </a:r>
            <a:r>
              <a:rPr lang="en-US" sz="4000" b="1" dirty="0">
                <a:solidFill>
                  <a:srgbClr val="0000FF"/>
                </a:solidFill>
              </a:rPr>
              <a:t>John 6:44 </a:t>
            </a:r>
            <a:r>
              <a:rPr lang="en-US" sz="4000" b="1" dirty="0">
                <a:solidFill>
                  <a:srgbClr val="0000FF"/>
                </a:solidFill>
              </a:rPr>
              <a:t>No man can come to me, except the Father which hath sent me draw him: and I will raise him up at the last day.</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787515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5607" y="822639"/>
            <a:ext cx="7604393"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约 </a:t>
            </a:r>
            <a:r>
              <a:rPr lang="en-US" altLang="zh-TW" sz="3600" b="1" dirty="0">
                <a:solidFill>
                  <a:srgbClr val="FF0000"/>
                </a:solidFill>
                <a:latin typeface="微软雅黑" pitchFamily="34" charset="-122"/>
                <a:ea typeface="微软雅黑" pitchFamily="34" charset="-122"/>
              </a:rPr>
              <a:t>16:7 </a:t>
            </a:r>
            <a:r>
              <a:rPr lang="zh-TW" altLang="en-US" sz="3600" b="1" dirty="0">
                <a:solidFill>
                  <a:srgbClr val="FF0000"/>
                </a:solidFill>
                <a:latin typeface="微软雅黑" pitchFamily="34" charset="-122"/>
                <a:ea typeface="微软雅黑" pitchFamily="34" charset="-122"/>
              </a:rPr>
              <a:t>然</a:t>
            </a:r>
            <a:r>
              <a:rPr lang="zh-TW" altLang="en-US" sz="3600" b="1" dirty="0">
                <a:solidFill>
                  <a:srgbClr val="FF0000"/>
                </a:solidFill>
                <a:latin typeface="微软雅黑" pitchFamily="34" charset="-122"/>
                <a:ea typeface="微软雅黑" pitchFamily="34" charset="-122"/>
              </a:rPr>
              <a:t>而，我將真情告訴你們，我去是與你們有益的；我若不去，保惠師就不到你們這裡來；我若去，就差他</a:t>
            </a:r>
            <a:r>
              <a:rPr lang="zh-TW" altLang="en-US" sz="3600" b="1" dirty="0">
                <a:solidFill>
                  <a:srgbClr val="FF0000"/>
                </a:solidFill>
                <a:latin typeface="微软雅黑" pitchFamily="34" charset="-122"/>
                <a:ea typeface="微软雅黑" pitchFamily="34" charset="-122"/>
              </a:rPr>
              <a:t>來</a:t>
            </a:r>
            <a:r>
              <a:rPr lang="zh-TW" altLang="en-US" sz="3600" b="1" dirty="0">
                <a:solidFill>
                  <a:srgbClr val="FF0000"/>
                </a:solidFill>
                <a:latin typeface="微软雅黑" pitchFamily="34" charset="-122"/>
                <a:ea typeface="微软雅黑" pitchFamily="34" charset="-122"/>
              </a:rPr>
              <a:t>。</a:t>
            </a:r>
            <a:r>
              <a:rPr lang="zh-TW" altLang="en-US" sz="3600" b="1" dirty="0">
                <a:solidFill>
                  <a:srgbClr val="FF0000"/>
                </a:solidFill>
                <a:latin typeface="微软雅黑" pitchFamily="34" charset="-122"/>
                <a:ea typeface="微软雅黑" pitchFamily="34" charset="-122"/>
              </a:rPr>
              <a:t> </a:t>
            </a:r>
            <a:r>
              <a:rPr lang="en-US" sz="3600" b="1" dirty="0">
                <a:solidFill>
                  <a:srgbClr val="0000FF"/>
                </a:solidFill>
              </a:rPr>
              <a:t>John 16:7 Nevertheless </a:t>
            </a:r>
            <a:r>
              <a:rPr lang="en-US" sz="3600" b="1" dirty="0">
                <a:solidFill>
                  <a:srgbClr val="0000FF"/>
                </a:solidFill>
              </a:rPr>
              <a:t>I tell you the truth; It is expedient for you that I go away: for if I go not away, the Comforter will not come unto you; but if I depart, I will send him unto you.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9270844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6525" y="833656"/>
            <a:ext cx="7603475"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约 </a:t>
            </a:r>
            <a:r>
              <a:rPr lang="en-US" altLang="zh-TW" sz="4000" b="1" dirty="0">
                <a:solidFill>
                  <a:srgbClr val="FF0000"/>
                </a:solidFill>
                <a:latin typeface="微软雅黑" pitchFamily="34" charset="-122"/>
                <a:ea typeface="微软雅黑" pitchFamily="34" charset="-122"/>
              </a:rPr>
              <a:t>16:8 </a:t>
            </a:r>
            <a:r>
              <a:rPr lang="zh-TW" altLang="en-US" sz="4000" b="1" dirty="0">
                <a:solidFill>
                  <a:srgbClr val="FF0000"/>
                </a:solidFill>
                <a:latin typeface="微软雅黑" pitchFamily="34" charset="-122"/>
                <a:ea typeface="微软雅黑" pitchFamily="34" charset="-122"/>
              </a:rPr>
              <a:t>他</a:t>
            </a:r>
            <a:r>
              <a:rPr lang="zh-TW" altLang="en-US" sz="4000" b="1" dirty="0">
                <a:solidFill>
                  <a:srgbClr val="FF0000"/>
                </a:solidFill>
                <a:latin typeface="微软雅黑" pitchFamily="34" charset="-122"/>
                <a:ea typeface="微软雅黑" pitchFamily="34" charset="-122"/>
              </a:rPr>
              <a:t>既來了，就要叫世人為罪、為義、為審判，自己責備自己</a:t>
            </a:r>
            <a:r>
              <a:rPr lang="zh-TW" altLang="en-US" sz="4000" b="1" dirty="0">
                <a:solidFill>
                  <a:srgbClr val="FF0000"/>
                </a:solidFill>
                <a:latin typeface="微软雅黑" pitchFamily="34" charset="-122"/>
                <a:ea typeface="微软雅黑" pitchFamily="34" charset="-122"/>
              </a:rPr>
              <a:t>。</a:t>
            </a:r>
            <a:r>
              <a:rPr lang="en-US" sz="4000" b="1" dirty="0"/>
              <a:t> </a:t>
            </a:r>
            <a:r>
              <a:rPr lang="en-US" sz="4000" b="1" dirty="0">
                <a:solidFill>
                  <a:srgbClr val="0000FF"/>
                </a:solidFill>
              </a:rPr>
              <a:t>John </a:t>
            </a:r>
            <a:r>
              <a:rPr lang="en-US" sz="4000" b="1" dirty="0">
                <a:solidFill>
                  <a:srgbClr val="0000FF"/>
                </a:solidFill>
              </a:rPr>
              <a:t>16:8 And </a:t>
            </a:r>
            <a:r>
              <a:rPr lang="en-US" sz="4000" b="1" dirty="0">
                <a:solidFill>
                  <a:srgbClr val="0000FF"/>
                </a:solidFill>
              </a:rPr>
              <a:t>when he is come, he will reprove the world of sin, and of righteousness, and of judgment.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215944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444500" y="1799167"/>
            <a:ext cx="6794500" cy="122078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人要做什么？</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35053410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8460" y="811622"/>
            <a:ext cx="7591540" cy="3143030"/>
          </a:xfrm>
          <a:prstGeom prst="rect">
            <a:avLst/>
          </a:prstGeom>
        </p:spPr>
        <p:txBody>
          <a:bodyPr vert="horz" lIns="76200" tIns="38100" rIns="76200" bIns="38100" rtlCol="0">
            <a:noAutofit/>
          </a:bodyPr>
          <a:lstStyle/>
          <a:p>
            <a:r>
              <a:rPr lang="zh-CN" altLang="en-US" sz="4000" b="1" dirty="0">
                <a:solidFill>
                  <a:srgbClr val="FF0000"/>
                </a:solidFill>
                <a:latin typeface="微软雅黑" pitchFamily="34" charset="-122"/>
                <a:ea typeface="微软雅黑" pitchFamily="34" charset="-122"/>
              </a:rPr>
              <a:t>太 </a:t>
            </a:r>
            <a:r>
              <a:rPr lang="en-US" altLang="zh-CN" sz="4000" b="1" dirty="0">
                <a:solidFill>
                  <a:srgbClr val="FF0000"/>
                </a:solidFill>
                <a:latin typeface="微软雅黑" pitchFamily="34" charset="-122"/>
                <a:ea typeface="微软雅黑" pitchFamily="34" charset="-122"/>
              </a:rPr>
              <a:t>3:1-2</a:t>
            </a:r>
            <a:r>
              <a:rPr lang="zh-CN" altLang="en-US" sz="4000" b="1" dirty="0">
                <a:solidFill>
                  <a:srgbClr val="FF0000"/>
                </a:solidFill>
                <a:latin typeface="微软雅黑" pitchFamily="34" charset="-122"/>
                <a:ea typeface="微软雅黑" pitchFamily="34" charset="-122"/>
              </a:rPr>
              <a:t>那时，有施洗的约翰出来，在犹太的旷野传道，说： 天国近了，你们应当悔改！ </a:t>
            </a:r>
            <a:r>
              <a:rPr lang="en-US" sz="4000" b="1" dirty="0">
                <a:solidFill>
                  <a:srgbClr val="0000FF"/>
                </a:solidFill>
              </a:rPr>
              <a:t>Matt 3:1-2  </a:t>
            </a:r>
            <a:r>
              <a:rPr lang="en-US" sz="4000" b="1" dirty="0">
                <a:solidFill>
                  <a:srgbClr val="0000FF"/>
                </a:solidFill>
              </a:rPr>
              <a:t>In those days came John the Baptist, preaching in the wilderness of Judaea</a:t>
            </a:r>
            <a:r>
              <a:rPr lang="en-US" sz="4000" b="1" dirty="0">
                <a:solidFill>
                  <a:srgbClr val="0000FF"/>
                </a:solidFill>
              </a:rPr>
              <a:t>,  </a:t>
            </a:r>
            <a:r>
              <a:rPr lang="en-US" sz="4000" b="1" dirty="0">
                <a:solidFill>
                  <a:srgbClr val="0000FF"/>
                </a:solidFill>
              </a:rPr>
              <a:t>And saying, Repent ye: for the kingdom of heaven is at hand.</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986875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00605"/>
            <a:ext cx="7620000" cy="3143030"/>
          </a:xfrm>
          <a:prstGeom prst="rect">
            <a:avLst/>
          </a:prstGeom>
        </p:spPr>
        <p:txBody>
          <a:bodyPr vert="horz" lIns="76200" tIns="38100" rIns="76200" bIns="38100" rtlCol="0">
            <a:noAutofit/>
          </a:bodyPr>
          <a:lstStyle/>
          <a:p>
            <a:r>
              <a:rPr lang="zh-CN" altLang="en-US" sz="3800" b="1" dirty="0">
                <a:solidFill>
                  <a:srgbClr val="FF0000"/>
                </a:solidFill>
                <a:latin typeface="微软雅黑" pitchFamily="34" charset="-122"/>
                <a:ea typeface="微软雅黑" pitchFamily="34" charset="-122"/>
              </a:rPr>
              <a:t>太 </a:t>
            </a:r>
            <a:r>
              <a:rPr lang="en-US" altLang="zh-CN" sz="3800" b="1" dirty="0">
                <a:solidFill>
                  <a:srgbClr val="FF0000"/>
                </a:solidFill>
                <a:latin typeface="微软雅黑" pitchFamily="34" charset="-122"/>
                <a:ea typeface="微软雅黑" pitchFamily="34" charset="-122"/>
              </a:rPr>
              <a:t>3:3 </a:t>
            </a:r>
            <a:r>
              <a:rPr lang="zh-CN" altLang="en-US" sz="3800" b="1" dirty="0">
                <a:solidFill>
                  <a:srgbClr val="FF0000"/>
                </a:solidFill>
                <a:latin typeface="微软雅黑" pitchFamily="34" charset="-122"/>
                <a:ea typeface="微软雅黑" pitchFamily="34" charset="-122"/>
              </a:rPr>
              <a:t>这</a:t>
            </a:r>
            <a:r>
              <a:rPr lang="zh-CN" altLang="en-US" sz="3800" b="1" dirty="0">
                <a:solidFill>
                  <a:srgbClr val="FF0000"/>
                </a:solidFill>
                <a:latin typeface="微软雅黑" pitchFamily="34" charset="-122"/>
                <a:ea typeface="微软雅黑" pitchFamily="34" charset="-122"/>
              </a:rPr>
              <a:t>人就是先知以赛亚所说的。他说：在旷野有人声喊着说：预备主的道，修直他的路！ </a:t>
            </a:r>
            <a:r>
              <a:rPr lang="en-US" sz="3800" b="1" dirty="0">
                <a:solidFill>
                  <a:srgbClr val="0000FF"/>
                </a:solidFill>
              </a:rPr>
              <a:t>Matt 3:3  </a:t>
            </a:r>
            <a:r>
              <a:rPr lang="en-US" sz="3800" b="1" dirty="0">
                <a:solidFill>
                  <a:srgbClr val="0000FF"/>
                </a:solidFill>
              </a:rPr>
              <a:t>For this is he that was spoken of by the prophet </a:t>
            </a:r>
            <a:r>
              <a:rPr lang="en-US" sz="3800" b="1" dirty="0" err="1">
                <a:solidFill>
                  <a:srgbClr val="0000FF"/>
                </a:solidFill>
              </a:rPr>
              <a:t>Esaias</a:t>
            </a:r>
            <a:r>
              <a:rPr lang="en-US" sz="3800" b="1" dirty="0">
                <a:solidFill>
                  <a:srgbClr val="0000FF"/>
                </a:solidFill>
              </a:rPr>
              <a:t>, saying, The voice of one crying in the wilderness, Prepare ye the way of the Lord, make his paths straight.</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219842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ndrewannenberg.com/Portfolio/Garden_of_Eden/Garden_of_Eden_large/GardenOfEd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270621"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45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33656"/>
            <a:ext cx="7543800"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太 </a:t>
            </a:r>
            <a:r>
              <a:rPr lang="en-US" altLang="zh-TW" sz="4000" b="1" dirty="0">
                <a:solidFill>
                  <a:srgbClr val="FF0000"/>
                </a:solidFill>
                <a:latin typeface="微软雅黑" pitchFamily="34" charset="-122"/>
                <a:ea typeface="微软雅黑" pitchFamily="34" charset="-122"/>
              </a:rPr>
              <a:t>4:17</a:t>
            </a:r>
            <a:r>
              <a:rPr lang="zh-TW" altLang="en-US" sz="4000" b="1" dirty="0">
                <a:solidFill>
                  <a:srgbClr val="FF0000"/>
                </a:solidFill>
                <a:latin typeface="微软雅黑" pitchFamily="34" charset="-122"/>
                <a:ea typeface="微软雅黑" pitchFamily="34" charset="-122"/>
              </a:rPr>
              <a:t>從那時候，耶穌就傳起道來，說：天國近了，你們應當悔改！</a:t>
            </a:r>
            <a:r>
              <a:rPr lang="en-US" sz="4000" dirty="0"/>
              <a:t> </a:t>
            </a:r>
            <a:r>
              <a:rPr lang="en-US" sz="4000" b="1" dirty="0">
                <a:solidFill>
                  <a:srgbClr val="0000FF"/>
                </a:solidFill>
              </a:rPr>
              <a:t>Matt 4:17 From that time Jesus began to preach, and to say, </a:t>
            </a:r>
            <a:r>
              <a:rPr lang="en-US" sz="4000" b="1" u="sng" dirty="0">
                <a:solidFill>
                  <a:srgbClr val="0000FF"/>
                </a:solidFill>
              </a:rPr>
              <a:t>Repent</a:t>
            </a:r>
            <a:r>
              <a:rPr lang="en-US" sz="4000" b="1" dirty="0">
                <a:solidFill>
                  <a:srgbClr val="0000FF"/>
                </a:solidFill>
              </a:rPr>
              <a:t>: for the kingdom of heaven is at hand.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6678302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381000" y="1270001"/>
            <a:ext cx="6794500" cy="234923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为什么一定</a:t>
            </a:r>
            <a:endParaRPr lang="en-US" altLang="zh-CN" sz="7333" b="1" dirty="0">
              <a:solidFill>
                <a:srgbClr val="FF0000"/>
              </a:solidFill>
              <a:latin typeface="黑体" pitchFamily="49" charset="-122"/>
              <a:ea typeface="黑体" pitchFamily="49" charset="-122"/>
            </a:endParaRPr>
          </a:p>
          <a:p>
            <a:pPr algn="ctr"/>
            <a:r>
              <a:rPr lang="zh-CN" altLang="en-US" sz="7333" b="1" dirty="0">
                <a:solidFill>
                  <a:srgbClr val="FF0000"/>
                </a:solidFill>
                <a:latin typeface="黑体" pitchFamily="49" charset="-122"/>
                <a:ea typeface="黑体" pitchFamily="49" charset="-122"/>
              </a:rPr>
              <a:t>要悔改？</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265174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00100"/>
            <a:ext cx="754380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罗 </a:t>
            </a:r>
            <a:r>
              <a:rPr lang="en-US" altLang="zh-TW" sz="3600" b="1" dirty="0">
                <a:solidFill>
                  <a:srgbClr val="FF0000"/>
                </a:solidFill>
                <a:latin typeface="微软雅黑" pitchFamily="34" charset="-122"/>
                <a:ea typeface="微软雅黑" pitchFamily="34" charset="-122"/>
              </a:rPr>
              <a:t>3:19 </a:t>
            </a:r>
            <a:r>
              <a:rPr lang="zh-TW" altLang="en-US" sz="3600" b="1" dirty="0">
                <a:solidFill>
                  <a:srgbClr val="FF0000"/>
                </a:solidFill>
                <a:latin typeface="微软雅黑" pitchFamily="34" charset="-122"/>
                <a:ea typeface="微软雅黑" pitchFamily="34" charset="-122"/>
              </a:rPr>
              <a:t>我</a:t>
            </a:r>
            <a:r>
              <a:rPr lang="zh-TW" altLang="en-US" sz="3600" b="1" dirty="0">
                <a:solidFill>
                  <a:srgbClr val="FF0000"/>
                </a:solidFill>
                <a:latin typeface="微软雅黑" pitchFamily="34" charset="-122"/>
                <a:ea typeface="微软雅黑" pitchFamily="34" charset="-122"/>
              </a:rPr>
              <a:t>們曉得律法上的話都是對律法以下之人說的，好塞住各人的口，叫普世的人都伏在神審判之下。 </a:t>
            </a:r>
            <a:r>
              <a:rPr lang="en-US" sz="3600" b="1" dirty="0">
                <a:solidFill>
                  <a:srgbClr val="0000FF"/>
                </a:solidFill>
              </a:rPr>
              <a:t>Rom 3:19 </a:t>
            </a:r>
            <a:r>
              <a:rPr lang="en-US" sz="3600" b="1" dirty="0">
                <a:solidFill>
                  <a:srgbClr val="0000FF"/>
                </a:solidFill>
              </a:rPr>
              <a:t>Now we know that what things </a:t>
            </a:r>
            <a:r>
              <a:rPr lang="en-US" sz="3600" b="1" dirty="0" err="1">
                <a:solidFill>
                  <a:srgbClr val="0000FF"/>
                </a:solidFill>
              </a:rPr>
              <a:t>soever</a:t>
            </a:r>
            <a:r>
              <a:rPr lang="en-US" sz="3600" b="1" dirty="0">
                <a:solidFill>
                  <a:srgbClr val="0000FF"/>
                </a:solidFill>
              </a:rPr>
              <a:t> the law </a:t>
            </a:r>
            <a:r>
              <a:rPr lang="en-US" sz="3600" b="1" dirty="0" err="1">
                <a:solidFill>
                  <a:srgbClr val="0000FF"/>
                </a:solidFill>
              </a:rPr>
              <a:t>saith</a:t>
            </a:r>
            <a:r>
              <a:rPr lang="en-US" sz="3600" b="1" dirty="0">
                <a:solidFill>
                  <a:srgbClr val="0000FF"/>
                </a:solidFill>
              </a:rPr>
              <a:t>, it </a:t>
            </a:r>
            <a:r>
              <a:rPr lang="en-US" sz="3600" b="1" dirty="0" err="1">
                <a:solidFill>
                  <a:srgbClr val="0000FF"/>
                </a:solidFill>
              </a:rPr>
              <a:t>saith</a:t>
            </a:r>
            <a:r>
              <a:rPr lang="en-US" sz="3600" b="1" dirty="0">
                <a:solidFill>
                  <a:srgbClr val="0000FF"/>
                </a:solidFill>
              </a:rPr>
              <a:t> to them who are under the law: that every mouth may be stopped, and all the world may become guilty before God.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581787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796474"/>
            <a:ext cx="7543800"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罗 </a:t>
            </a:r>
            <a:r>
              <a:rPr lang="en-US" altLang="zh-TW" sz="4000" b="1" dirty="0">
                <a:solidFill>
                  <a:srgbClr val="FF0000"/>
                </a:solidFill>
                <a:latin typeface="微软雅黑" pitchFamily="34" charset="-122"/>
                <a:ea typeface="微软雅黑" pitchFamily="34" charset="-122"/>
              </a:rPr>
              <a:t>3:20 </a:t>
            </a:r>
            <a:r>
              <a:rPr lang="zh-TW" altLang="en-US" sz="4000" b="1" dirty="0">
                <a:solidFill>
                  <a:srgbClr val="FF0000"/>
                </a:solidFill>
                <a:latin typeface="微软雅黑" pitchFamily="34" charset="-122"/>
                <a:ea typeface="微软雅黑" pitchFamily="34" charset="-122"/>
              </a:rPr>
              <a:t>所</a:t>
            </a:r>
            <a:r>
              <a:rPr lang="zh-TW" altLang="en-US" sz="4000" b="1" dirty="0">
                <a:solidFill>
                  <a:srgbClr val="FF0000"/>
                </a:solidFill>
                <a:latin typeface="微软雅黑" pitchFamily="34" charset="-122"/>
                <a:ea typeface="微软雅黑" pitchFamily="34" charset="-122"/>
              </a:rPr>
              <a:t>以凡有血氣的，沒有一個因行律法能在神面前稱義，因為律法本是叫人知罪。 </a:t>
            </a:r>
            <a:r>
              <a:rPr lang="en-US" sz="4000" b="1" dirty="0">
                <a:solidFill>
                  <a:srgbClr val="0000FF"/>
                </a:solidFill>
              </a:rPr>
              <a:t>Rom 3:20 </a:t>
            </a:r>
            <a:r>
              <a:rPr lang="en-US" sz="4000" b="1" dirty="0">
                <a:solidFill>
                  <a:srgbClr val="0000FF"/>
                </a:solidFill>
              </a:rPr>
              <a:t>Therefore by the deeds of the law there shall no flesh be justified in his sight: for </a:t>
            </a:r>
            <a:r>
              <a:rPr lang="en-US" sz="4000" b="1" u="sng" dirty="0">
                <a:solidFill>
                  <a:srgbClr val="0000FF"/>
                </a:solidFill>
              </a:rPr>
              <a:t>by the law </a:t>
            </a:r>
            <a:r>
              <a:rPr lang="en-US" sz="4000" b="1" i="1" u="sng" dirty="0">
                <a:solidFill>
                  <a:srgbClr val="0000FF"/>
                </a:solidFill>
              </a:rPr>
              <a:t>is</a:t>
            </a:r>
            <a:r>
              <a:rPr lang="en-US" sz="4000" b="1" u="sng" dirty="0">
                <a:solidFill>
                  <a:srgbClr val="0000FF"/>
                </a:solidFill>
              </a:rPr>
              <a:t> the knowledge of sin</a:t>
            </a:r>
            <a:r>
              <a:rPr lang="en-US" sz="4000" b="1" dirty="0">
                <a:solidFill>
                  <a:srgbClr val="0000FF"/>
                </a:solidFill>
              </a:rPr>
              <a: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53158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22639"/>
            <a:ext cx="7543800" cy="3143030"/>
          </a:xfrm>
          <a:prstGeom prst="rect">
            <a:avLst/>
          </a:prstGeom>
        </p:spPr>
        <p:txBody>
          <a:bodyPr vert="horz" lIns="76200" tIns="38100" rIns="76200" bIns="38100" rtlCol="0">
            <a:noAutofit/>
          </a:bodyPr>
          <a:lstStyle/>
          <a:p>
            <a:r>
              <a:rPr lang="zh-TW" altLang="en-US" sz="3200" b="1" dirty="0">
                <a:solidFill>
                  <a:srgbClr val="FF0000"/>
                </a:solidFill>
                <a:latin typeface="微软雅黑" pitchFamily="34" charset="-122"/>
                <a:ea typeface="微软雅黑" pitchFamily="34" charset="-122"/>
              </a:rPr>
              <a:t>罗 </a:t>
            </a:r>
            <a:r>
              <a:rPr lang="en-US" altLang="zh-TW" sz="3200" b="1" dirty="0">
                <a:solidFill>
                  <a:srgbClr val="FF0000"/>
                </a:solidFill>
                <a:latin typeface="微软雅黑" pitchFamily="34" charset="-122"/>
                <a:ea typeface="微软雅黑" pitchFamily="34" charset="-122"/>
              </a:rPr>
              <a:t>3:21-22</a:t>
            </a:r>
            <a:r>
              <a:rPr lang="zh-TW" altLang="en-US" sz="3200" b="1" dirty="0">
                <a:solidFill>
                  <a:srgbClr val="FF0000"/>
                </a:solidFill>
                <a:latin typeface="微软雅黑" pitchFamily="34" charset="-122"/>
                <a:ea typeface="微软雅黑" pitchFamily="34" charset="-122"/>
              </a:rPr>
              <a:t>但</a:t>
            </a:r>
            <a:r>
              <a:rPr lang="zh-TW" altLang="en-US" sz="3200" b="1" dirty="0">
                <a:solidFill>
                  <a:srgbClr val="FF0000"/>
                </a:solidFill>
                <a:latin typeface="微软雅黑" pitchFamily="34" charset="-122"/>
                <a:ea typeface="微软雅黑" pitchFamily="34" charset="-122"/>
              </a:rPr>
              <a:t>如今，神的義在律法以外已經顯明出來，有律法和先知為證： 就是神的義，因信耶穌基督加給一切相信的人，並沒有分別</a:t>
            </a:r>
            <a:r>
              <a:rPr lang="zh-TW" altLang="en-US" sz="3200" b="1" dirty="0">
                <a:solidFill>
                  <a:srgbClr val="FF0000"/>
                </a:solidFill>
                <a:latin typeface="微软雅黑" pitchFamily="34" charset="-122"/>
                <a:ea typeface="微软雅黑" pitchFamily="34" charset="-122"/>
              </a:rPr>
              <a:t>。</a:t>
            </a:r>
            <a:r>
              <a:rPr lang="en-US" sz="3200" b="1" dirty="0"/>
              <a:t> </a:t>
            </a:r>
            <a:r>
              <a:rPr lang="en-US" sz="3200" b="1" dirty="0">
                <a:solidFill>
                  <a:srgbClr val="0000FF"/>
                </a:solidFill>
              </a:rPr>
              <a:t>Rom </a:t>
            </a:r>
            <a:r>
              <a:rPr lang="en-US" sz="3200" b="1" dirty="0">
                <a:solidFill>
                  <a:srgbClr val="0000FF"/>
                </a:solidFill>
              </a:rPr>
              <a:t>3:21-22 But </a:t>
            </a:r>
            <a:r>
              <a:rPr lang="en-US" sz="3200" b="1" dirty="0">
                <a:solidFill>
                  <a:srgbClr val="0000FF"/>
                </a:solidFill>
              </a:rPr>
              <a:t>now the righteousness of God without the law is manifested, being witnessed by the law and the prophets; Even the righteousness of God </a:t>
            </a:r>
            <a:r>
              <a:rPr lang="en-US" sz="3200" b="1" i="1" dirty="0">
                <a:solidFill>
                  <a:srgbClr val="0000FF"/>
                </a:solidFill>
              </a:rPr>
              <a:t>which is</a:t>
            </a:r>
            <a:r>
              <a:rPr lang="en-US" sz="3200" b="1" dirty="0">
                <a:solidFill>
                  <a:srgbClr val="0000FF"/>
                </a:solidFill>
              </a:rPr>
              <a:t> by faith of Jesus Christ unto all and upon all them that believe: for there is no difference.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048246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9378" y="822639"/>
            <a:ext cx="7590622" cy="3143030"/>
          </a:xfrm>
          <a:prstGeom prst="rect">
            <a:avLst/>
          </a:prstGeom>
        </p:spPr>
        <p:txBody>
          <a:bodyPr vert="horz" lIns="76200" tIns="38100" rIns="76200" bIns="38100" rtlCol="0">
            <a:noAutofit/>
          </a:bodyPr>
          <a:lstStyle/>
          <a:p>
            <a:r>
              <a:rPr lang="zh-TW" altLang="en-US" sz="3000" b="1" dirty="0">
                <a:solidFill>
                  <a:srgbClr val="FF0000"/>
                </a:solidFill>
                <a:latin typeface="微软雅黑" pitchFamily="34" charset="-122"/>
                <a:ea typeface="微软雅黑" pitchFamily="34" charset="-122"/>
              </a:rPr>
              <a:t>路 </a:t>
            </a:r>
            <a:r>
              <a:rPr lang="en-US" altLang="zh-TW" sz="3000" b="1" dirty="0">
                <a:solidFill>
                  <a:srgbClr val="FF0000"/>
                </a:solidFill>
                <a:latin typeface="微软雅黑" pitchFamily="34" charset="-122"/>
                <a:ea typeface="微软雅黑" pitchFamily="34" charset="-122"/>
              </a:rPr>
              <a:t>9:23-24 </a:t>
            </a:r>
            <a:r>
              <a:rPr lang="zh-TW" altLang="en-US" sz="3000" b="1" dirty="0">
                <a:solidFill>
                  <a:srgbClr val="FF0000"/>
                </a:solidFill>
                <a:latin typeface="微软雅黑" pitchFamily="34" charset="-122"/>
                <a:ea typeface="微软雅黑" pitchFamily="34" charset="-122"/>
              </a:rPr>
              <a:t>耶穌又對眾人說：若有人要跟從我，就當捨己，天天背起他的十字架來跟從我。 因為，凡要救自己生命（生命：或作靈魂；下同）的，必喪掉生命；凡為我喪掉生命的，必救了生命。</a:t>
            </a:r>
            <a:r>
              <a:rPr lang="en-US" sz="3000" b="1" dirty="0">
                <a:solidFill>
                  <a:srgbClr val="0000FF"/>
                </a:solidFill>
              </a:rPr>
              <a:t> Luke 9:23-24 And he said to </a:t>
            </a:r>
            <a:r>
              <a:rPr lang="en-US" sz="3000" b="1" i="1" dirty="0">
                <a:solidFill>
                  <a:srgbClr val="0000FF"/>
                </a:solidFill>
              </a:rPr>
              <a:t>them</a:t>
            </a:r>
            <a:r>
              <a:rPr lang="en-US" sz="3000" b="1" dirty="0">
                <a:solidFill>
                  <a:srgbClr val="0000FF"/>
                </a:solidFill>
              </a:rPr>
              <a:t> all, If any </a:t>
            </a:r>
            <a:r>
              <a:rPr lang="en-US" sz="3000" b="1" i="1" dirty="0">
                <a:solidFill>
                  <a:srgbClr val="0000FF"/>
                </a:solidFill>
              </a:rPr>
              <a:t>man</a:t>
            </a:r>
            <a:r>
              <a:rPr lang="en-US" sz="3000" b="1" dirty="0">
                <a:solidFill>
                  <a:srgbClr val="0000FF"/>
                </a:solidFill>
              </a:rPr>
              <a:t> will come after me, let him </a:t>
            </a:r>
            <a:r>
              <a:rPr lang="en-US" sz="3000" b="1" u="sng" dirty="0">
                <a:solidFill>
                  <a:srgbClr val="0000FF"/>
                </a:solidFill>
              </a:rPr>
              <a:t>deny himself</a:t>
            </a:r>
            <a:r>
              <a:rPr lang="en-US" sz="3000" b="1" dirty="0">
                <a:solidFill>
                  <a:srgbClr val="0000FF"/>
                </a:solidFill>
              </a:rPr>
              <a:t>, and take up his cross daily, and follow me. For </a:t>
            </a:r>
            <a:r>
              <a:rPr lang="en-US" sz="3000" b="1" u="sng" dirty="0">
                <a:solidFill>
                  <a:srgbClr val="0000FF"/>
                </a:solidFill>
              </a:rPr>
              <a:t>whosoever will save his life shall lose it</a:t>
            </a:r>
            <a:r>
              <a:rPr lang="en-US" sz="3000" b="1" dirty="0">
                <a:solidFill>
                  <a:srgbClr val="0000FF"/>
                </a:solidFill>
              </a:rPr>
              <a:t>: but whosoever will lose his life for my sake, the same shall save it. </a:t>
            </a:r>
            <a:endParaRPr lang="en-US" sz="3000" b="1" dirty="0">
              <a:solidFill>
                <a:srgbClr val="0000FF"/>
              </a:solidFill>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2408754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4590" y="796474"/>
            <a:ext cx="7615410" cy="3143030"/>
          </a:xfrm>
          <a:prstGeom prst="rect">
            <a:avLst/>
          </a:prstGeom>
        </p:spPr>
        <p:txBody>
          <a:bodyPr vert="horz" lIns="76200" tIns="38100" rIns="76200" bIns="38100" rtlCol="0">
            <a:noAutofit/>
          </a:bodyPr>
          <a:lstStyle/>
          <a:p>
            <a:r>
              <a:rPr lang="zh-TW" altLang="en-US" sz="3600" b="1" dirty="0">
                <a:solidFill>
                  <a:srgbClr val="FF0000"/>
                </a:solidFill>
                <a:latin typeface="微软雅黑" pitchFamily="34" charset="-122"/>
                <a:ea typeface="微软雅黑" pitchFamily="34" charset="-122"/>
              </a:rPr>
              <a:t>約 </a:t>
            </a:r>
            <a:r>
              <a:rPr lang="en-US" altLang="zh-TW" sz="3600" b="1" dirty="0">
                <a:solidFill>
                  <a:srgbClr val="FF0000"/>
                </a:solidFill>
                <a:latin typeface="微软雅黑" pitchFamily="34" charset="-122"/>
                <a:ea typeface="微软雅黑" pitchFamily="34" charset="-122"/>
              </a:rPr>
              <a:t>5:24   </a:t>
            </a:r>
            <a:r>
              <a:rPr lang="zh-TW" altLang="en-US" sz="3600" b="1" dirty="0">
                <a:solidFill>
                  <a:srgbClr val="FF0000"/>
                </a:solidFill>
                <a:latin typeface="微软雅黑" pitchFamily="34" charset="-122"/>
                <a:ea typeface="微软雅黑" pitchFamily="34" charset="-122"/>
              </a:rPr>
              <a:t>我實實在在的告訴你們，那聽我話、又信差我來者的，就有永生；不至於定罪，是已經出死入生了</a:t>
            </a:r>
            <a:r>
              <a:rPr lang="zh-TW" altLang="en-US" sz="3600" b="1" dirty="0">
                <a:solidFill>
                  <a:srgbClr val="FF0000"/>
                </a:solidFill>
                <a:latin typeface="微软雅黑" pitchFamily="34" charset="-122"/>
                <a:ea typeface="微软雅黑" pitchFamily="34" charset="-122"/>
              </a:rPr>
              <a:t>。</a:t>
            </a:r>
            <a:r>
              <a:rPr lang="en-US" sz="3600" b="1" dirty="0">
                <a:solidFill>
                  <a:srgbClr val="0000FF"/>
                </a:solidFill>
              </a:rPr>
              <a:t> </a:t>
            </a:r>
            <a:r>
              <a:rPr lang="en-US" sz="3600" b="1" dirty="0">
                <a:solidFill>
                  <a:srgbClr val="0000FF"/>
                </a:solidFill>
              </a:rPr>
              <a:t>John 5:24-25 Verily, verily, I say unto you, He that </a:t>
            </a:r>
            <a:r>
              <a:rPr lang="en-US" sz="3600" b="1" dirty="0" err="1">
                <a:solidFill>
                  <a:srgbClr val="0000FF"/>
                </a:solidFill>
              </a:rPr>
              <a:t>heareth</a:t>
            </a:r>
            <a:r>
              <a:rPr lang="en-US" sz="3600" b="1" dirty="0">
                <a:solidFill>
                  <a:srgbClr val="0000FF"/>
                </a:solidFill>
              </a:rPr>
              <a:t> my word, and believeth on him that sent me, hath everlasting life, and shall not come into condemnation; but is passed from death unto life.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280811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11622"/>
            <a:ext cx="7543800" cy="3143030"/>
          </a:xfrm>
          <a:prstGeom prst="rect">
            <a:avLst/>
          </a:prstGeom>
        </p:spPr>
        <p:txBody>
          <a:bodyPr vert="horz" lIns="76200" tIns="38100" rIns="76200" bIns="38100" rtlCol="0">
            <a:noAutofit/>
          </a:bodyPr>
          <a:lstStyle/>
          <a:p>
            <a:r>
              <a:rPr lang="zh-TW" altLang="en-US" sz="4000" b="1" dirty="0">
                <a:solidFill>
                  <a:srgbClr val="FF0000"/>
                </a:solidFill>
                <a:latin typeface="微软雅黑" pitchFamily="34" charset="-122"/>
                <a:ea typeface="微软雅黑" pitchFamily="34" charset="-122"/>
              </a:rPr>
              <a:t>約 </a:t>
            </a:r>
            <a:r>
              <a:rPr lang="en-US" altLang="zh-TW" sz="4000" b="1" dirty="0">
                <a:solidFill>
                  <a:srgbClr val="FF0000"/>
                </a:solidFill>
                <a:latin typeface="微软雅黑" pitchFamily="34" charset="-122"/>
                <a:ea typeface="微软雅黑" pitchFamily="34" charset="-122"/>
              </a:rPr>
              <a:t>5:25   </a:t>
            </a:r>
            <a:r>
              <a:rPr lang="zh-TW" altLang="en-US" sz="4000" b="1" dirty="0">
                <a:solidFill>
                  <a:srgbClr val="FF0000"/>
                </a:solidFill>
                <a:latin typeface="微软雅黑" pitchFamily="34" charset="-122"/>
                <a:ea typeface="微软雅黑" pitchFamily="34" charset="-122"/>
              </a:rPr>
              <a:t>我</a:t>
            </a:r>
            <a:r>
              <a:rPr lang="zh-TW" altLang="en-US" sz="4000" b="1" dirty="0">
                <a:solidFill>
                  <a:srgbClr val="FF0000"/>
                </a:solidFill>
                <a:latin typeface="微软雅黑" pitchFamily="34" charset="-122"/>
                <a:ea typeface="微软雅黑" pitchFamily="34" charset="-122"/>
              </a:rPr>
              <a:t>實實在在的告訴你們，時候將到，現在就是了，死人要聽見神兒子的聲音，聽見的人就要活了</a:t>
            </a:r>
            <a:r>
              <a:rPr lang="zh-TW" altLang="en-US" sz="4000" b="1" dirty="0">
                <a:solidFill>
                  <a:srgbClr val="FF0000"/>
                </a:solidFill>
                <a:latin typeface="微软雅黑" pitchFamily="34" charset="-122"/>
                <a:ea typeface="微软雅黑" pitchFamily="34" charset="-122"/>
              </a:rPr>
              <a:t>。</a:t>
            </a:r>
            <a:r>
              <a:rPr lang="en-US" sz="4000" b="1" dirty="0">
                <a:solidFill>
                  <a:srgbClr val="0000FF"/>
                </a:solidFill>
              </a:rPr>
              <a:t> John </a:t>
            </a:r>
            <a:r>
              <a:rPr lang="en-US" sz="4000" b="1" dirty="0">
                <a:solidFill>
                  <a:srgbClr val="0000FF"/>
                </a:solidFill>
              </a:rPr>
              <a:t>5:25 Verily</a:t>
            </a:r>
            <a:r>
              <a:rPr lang="en-US" sz="4000" b="1" dirty="0">
                <a:solidFill>
                  <a:srgbClr val="0000FF"/>
                </a:solidFill>
              </a:rPr>
              <a:t>, verily, I say unto you, The hour is coming, and now is, </a:t>
            </a:r>
            <a:r>
              <a:rPr lang="en-US" sz="4000" b="1" u="sng" dirty="0">
                <a:solidFill>
                  <a:srgbClr val="0000FF"/>
                </a:solidFill>
              </a:rPr>
              <a:t>when the dead shall hear the voice of the Son of God: and they that hear shall live</a:t>
            </a:r>
            <a:r>
              <a:rPr lang="en-US" sz="4000" b="1" dirty="0">
                <a:solidFill>
                  <a:srgbClr val="0000FF"/>
                </a:solidFill>
              </a:rPr>
              <a: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2999167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796474"/>
            <a:ext cx="7543800" cy="3143030"/>
          </a:xfrm>
          <a:prstGeom prst="rect">
            <a:avLst/>
          </a:prstGeom>
        </p:spPr>
        <p:txBody>
          <a:bodyPr vert="horz" lIns="76200" tIns="38100" rIns="76200" bIns="38100" rtlCol="0">
            <a:noAutofit/>
          </a:bodyPr>
          <a:lstStyle/>
          <a:p>
            <a:r>
              <a:rPr lang="zh-CN" altLang="en-US" sz="4000" b="1" dirty="0">
                <a:solidFill>
                  <a:srgbClr val="FF0000"/>
                </a:solidFill>
                <a:latin typeface="微软雅黑" pitchFamily="34" charset="-122"/>
                <a:ea typeface="微软雅黑" pitchFamily="34" charset="-122"/>
              </a:rPr>
              <a:t>彼前 </a:t>
            </a:r>
            <a:r>
              <a:rPr lang="en-US" altLang="zh-CN" sz="4000" b="1" dirty="0">
                <a:solidFill>
                  <a:srgbClr val="FF0000"/>
                </a:solidFill>
                <a:latin typeface="微软雅黑" pitchFamily="34" charset="-122"/>
                <a:ea typeface="微软雅黑" pitchFamily="34" charset="-122"/>
              </a:rPr>
              <a:t>1:23 </a:t>
            </a:r>
            <a:r>
              <a:rPr lang="zh-CN" altLang="en-US" sz="4000" b="1" dirty="0">
                <a:solidFill>
                  <a:srgbClr val="FF0000"/>
                </a:solidFill>
                <a:latin typeface="微软雅黑" pitchFamily="34" charset="-122"/>
                <a:ea typeface="微软雅黑" pitchFamily="34" charset="-122"/>
              </a:rPr>
              <a:t>你们蒙了重生，不是由于能坏的种子，乃是由于不能坏的种子，是藉着神活泼常存的道</a:t>
            </a:r>
            <a:r>
              <a:rPr lang="zh-CN" altLang="en-US" sz="4000" b="1" dirty="0">
                <a:solidFill>
                  <a:srgbClr val="FF0000"/>
                </a:solidFill>
                <a:latin typeface="微软雅黑" pitchFamily="34" charset="-122"/>
                <a:ea typeface="微软雅黑" pitchFamily="34" charset="-122"/>
              </a:rPr>
              <a:t>。</a:t>
            </a:r>
            <a:r>
              <a:rPr lang="en-US" sz="4000" b="1" dirty="0"/>
              <a:t> </a:t>
            </a:r>
            <a:r>
              <a:rPr lang="en-US" sz="4000" b="1" dirty="0">
                <a:solidFill>
                  <a:srgbClr val="0000FF"/>
                </a:solidFill>
              </a:rPr>
              <a:t>1Pet 1:23 Being born again, not of corruptible seed, but of incorruptible, by the word of God, which </a:t>
            </a:r>
            <a:r>
              <a:rPr lang="en-US" sz="4000" b="1" dirty="0" err="1">
                <a:solidFill>
                  <a:srgbClr val="0000FF"/>
                </a:solidFill>
              </a:rPr>
              <a:t>liveth</a:t>
            </a:r>
            <a:r>
              <a:rPr lang="en-US" sz="4000" b="1" dirty="0">
                <a:solidFill>
                  <a:srgbClr val="0000FF"/>
                </a:solidFill>
              </a:rPr>
              <a:t> and </a:t>
            </a:r>
            <a:r>
              <a:rPr lang="en-US" sz="4000" b="1" dirty="0" err="1">
                <a:solidFill>
                  <a:srgbClr val="0000FF"/>
                </a:solidFill>
              </a:rPr>
              <a:t>abideth</a:t>
            </a:r>
            <a:r>
              <a:rPr lang="en-US" sz="4000" b="1" dirty="0">
                <a:solidFill>
                  <a:srgbClr val="0000FF"/>
                </a:solidFill>
              </a:rPr>
              <a:t> for ever.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1682148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76200" y="800100"/>
            <a:ext cx="7543800" cy="3143030"/>
          </a:xfrm>
          <a:prstGeom prst="rect">
            <a:avLst/>
          </a:prstGeom>
        </p:spPr>
        <p:txBody>
          <a:bodyPr vert="horz" lIns="76200" tIns="38100" rIns="76200" bIns="38100" rtlCol="0">
            <a:noAutofit/>
          </a:bodyPr>
          <a:lstStyle/>
          <a:p>
            <a:r>
              <a:rPr lang="zh-CN" altLang="en-US" sz="3200" b="1" dirty="0">
                <a:solidFill>
                  <a:srgbClr val="FF0000"/>
                </a:solidFill>
                <a:latin typeface="微软雅黑" pitchFamily="34" charset="-122"/>
                <a:ea typeface="微软雅黑" pitchFamily="34" charset="-122"/>
              </a:rPr>
              <a:t>羅</a:t>
            </a:r>
            <a:r>
              <a:rPr lang="en-US" altLang="zh-CN" sz="3200" b="1" dirty="0">
                <a:solidFill>
                  <a:srgbClr val="FF0000"/>
                </a:solidFill>
                <a:latin typeface="微软雅黑" pitchFamily="34" charset="-122"/>
                <a:ea typeface="微软雅黑" pitchFamily="34" charset="-122"/>
              </a:rPr>
              <a:t>10:9-10 </a:t>
            </a:r>
            <a:r>
              <a:rPr lang="zh-CN" altLang="en-US" sz="3200" b="1" dirty="0">
                <a:solidFill>
                  <a:srgbClr val="FF0000"/>
                </a:solidFill>
                <a:latin typeface="微软雅黑" pitchFamily="34" charset="-122"/>
                <a:ea typeface="微软雅黑" pitchFamily="34" charset="-122"/>
              </a:rPr>
              <a:t>你</a:t>
            </a:r>
            <a:r>
              <a:rPr lang="zh-CN" altLang="en-US" sz="3200" b="1" dirty="0">
                <a:solidFill>
                  <a:srgbClr val="FF0000"/>
                </a:solidFill>
                <a:latin typeface="微软雅黑" pitchFamily="34" charset="-122"/>
                <a:ea typeface="微软雅黑" pitchFamily="34" charset="-122"/>
              </a:rPr>
              <a:t>若口裡認耶穌為主，心裡信神叫他從死裡復活，就必得救。 因為人心裡相</a:t>
            </a:r>
            <a:r>
              <a:rPr lang="zh-CN" altLang="en-US" sz="3200" b="1" dirty="0">
                <a:solidFill>
                  <a:srgbClr val="FF0000"/>
                </a:solidFill>
                <a:latin typeface="微软雅黑" pitchFamily="34" charset="-122"/>
                <a:ea typeface="微软雅黑" pitchFamily="34" charset="-122"/>
              </a:rPr>
              <a:t>信，</a:t>
            </a:r>
            <a:r>
              <a:rPr lang="zh-CN" altLang="en-US" sz="3200" b="1" dirty="0">
                <a:solidFill>
                  <a:srgbClr val="FF0000"/>
                </a:solidFill>
                <a:latin typeface="微软雅黑" pitchFamily="34" charset="-122"/>
                <a:ea typeface="微软雅黑" pitchFamily="34" charset="-122"/>
              </a:rPr>
              <a:t>就可以稱義；口裡承認，就可以得救</a:t>
            </a:r>
            <a:r>
              <a:rPr lang="zh-CN" altLang="en-US" sz="3200" b="1" dirty="0">
                <a:solidFill>
                  <a:srgbClr val="FF0000"/>
                </a:solidFill>
                <a:latin typeface="微软雅黑" pitchFamily="34" charset="-122"/>
                <a:ea typeface="微软雅黑" pitchFamily="34" charset="-122"/>
              </a:rPr>
              <a:t>。</a:t>
            </a:r>
            <a:r>
              <a:rPr lang="en-US" sz="3200" b="1" dirty="0"/>
              <a:t> </a:t>
            </a:r>
            <a:r>
              <a:rPr lang="en-US" sz="3200" b="1" dirty="0">
                <a:solidFill>
                  <a:srgbClr val="0000FF"/>
                </a:solidFill>
              </a:rPr>
              <a:t>Rom 10:9-10 That if thou shalt confess with thy mouth the Lord Jesus, and shalt believe in thine heart that God hath raised him from the dead, thou shalt be saved. For </a:t>
            </a:r>
            <a:r>
              <a:rPr lang="en-US" sz="3200" b="1" u="sng" dirty="0">
                <a:solidFill>
                  <a:srgbClr val="0000FF"/>
                </a:solidFill>
              </a:rPr>
              <a:t>with the heart man believeth</a:t>
            </a:r>
            <a:r>
              <a:rPr lang="en-US" sz="3200" b="1" dirty="0">
                <a:solidFill>
                  <a:srgbClr val="0000FF"/>
                </a:solidFill>
              </a:rPr>
              <a:t> unto righteousness; and with the mouth confession is made unto salvation.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9791298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7650" name="Picture 2" descr="http://2.bp.blogspot.com/_1bLiA2RdC7s/SwsbSmaOQvI/AAAAAAAABnQ/OLh7UxwEPGI/s1600/bridge+02.jpg"/>
          <p:cNvPicPr>
            <a:picLocks noChangeAspect="1" noChangeArrowheads="1"/>
          </p:cNvPicPr>
          <p:nvPr/>
        </p:nvPicPr>
        <p:blipFill>
          <a:blip r:embed="rId2" cstate="print">
            <a:grayscl/>
          </a:blip>
          <a:srcRect/>
          <a:stretch>
            <a:fillRect/>
          </a:stretch>
        </p:blipFill>
        <p:spPr bwMode="auto">
          <a:xfrm>
            <a:off x="-381000" y="0"/>
            <a:ext cx="8343062" cy="5715000"/>
          </a:xfrm>
          <a:prstGeom prst="rect">
            <a:avLst/>
          </a:prstGeom>
          <a:noFill/>
        </p:spPr>
      </p:pic>
      <p:sp>
        <p:nvSpPr>
          <p:cNvPr id="4" name="TextBox 3"/>
          <p:cNvSpPr txBox="1"/>
          <p:nvPr/>
        </p:nvSpPr>
        <p:spPr>
          <a:xfrm>
            <a:off x="156342" y="114300"/>
            <a:ext cx="3619500" cy="93871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zh-CN" altLang="en-US" sz="55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微软雅黑" pitchFamily="34" charset="-122"/>
                <a:ea typeface="微软雅黑" pitchFamily="34" charset="-122"/>
              </a:rPr>
              <a:t>人的光景</a:t>
            </a:r>
            <a:endParaRPr lang="en-US" sz="55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微软雅黑" pitchFamily="34" charset="-122"/>
              <a:ea typeface="微软雅黑" pitchFamily="34" charset="-122"/>
            </a:endParaRPr>
          </a:p>
        </p:txBody>
      </p:sp>
    </p:spTree>
    <p:extLst>
      <p:ext uri="{BB962C8B-B14F-4D97-AF65-F5344CB8AC3E}">
        <p14:creationId xmlns:p14="http://schemas.microsoft.com/office/powerpoint/2010/main" val="3826855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833656"/>
            <a:ext cx="7620000" cy="3143030"/>
          </a:xfrm>
          <a:prstGeom prst="rect">
            <a:avLst/>
          </a:prstGeom>
        </p:spPr>
        <p:txBody>
          <a:bodyPr vert="horz" lIns="76200" tIns="38100" rIns="76200" bIns="38100" rtlCol="0">
            <a:noAutofit/>
          </a:bodyPr>
          <a:lstStyle/>
          <a:p>
            <a:r>
              <a:rPr lang="zh-CN" altLang="en-US" sz="4500" b="1" dirty="0">
                <a:solidFill>
                  <a:srgbClr val="FF0000"/>
                </a:solidFill>
                <a:latin typeface="微软雅黑" pitchFamily="34" charset="-122"/>
                <a:ea typeface="微软雅黑" pitchFamily="34" charset="-122"/>
              </a:rPr>
              <a:t>羅 </a:t>
            </a:r>
            <a:r>
              <a:rPr lang="en-US" altLang="zh-CN" sz="4500" b="1" dirty="0">
                <a:solidFill>
                  <a:srgbClr val="FF0000"/>
                </a:solidFill>
                <a:latin typeface="微软雅黑" pitchFamily="34" charset="-122"/>
                <a:ea typeface="微软雅黑" pitchFamily="34" charset="-122"/>
              </a:rPr>
              <a:t>10:17 </a:t>
            </a:r>
            <a:r>
              <a:rPr lang="zh-CN" altLang="en-US" sz="4500" b="1" dirty="0">
                <a:solidFill>
                  <a:srgbClr val="FF0000"/>
                </a:solidFill>
                <a:latin typeface="微软雅黑" pitchFamily="34" charset="-122"/>
                <a:ea typeface="微软雅黑" pitchFamily="34" charset="-122"/>
              </a:rPr>
              <a:t>可</a:t>
            </a:r>
            <a:r>
              <a:rPr lang="zh-CN" altLang="en-US" sz="4500" b="1" dirty="0">
                <a:solidFill>
                  <a:srgbClr val="FF0000"/>
                </a:solidFill>
                <a:latin typeface="微软雅黑" pitchFamily="34" charset="-122"/>
                <a:ea typeface="微软雅黑" pitchFamily="34" charset="-122"/>
              </a:rPr>
              <a:t>見信道是從聽道來的，聽道是從基督的話來的</a:t>
            </a:r>
            <a:r>
              <a:rPr lang="zh-CN" altLang="en-US" sz="4500" b="1" dirty="0">
                <a:solidFill>
                  <a:srgbClr val="FF0000"/>
                </a:solidFill>
                <a:latin typeface="微软雅黑" pitchFamily="34" charset="-122"/>
                <a:ea typeface="微软雅黑" pitchFamily="34" charset="-122"/>
              </a:rPr>
              <a:t>。</a:t>
            </a:r>
            <a:r>
              <a:rPr lang="en-US" sz="4500" b="1" dirty="0"/>
              <a:t> </a:t>
            </a:r>
            <a:r>
              <a:rPr lang="en-US" sz="4500" b="1" dirty="0">
                <a:solidFill>
                  <a:srgbClr val="0000FF"/>
                </a:solidFill>
              </a:rPr>
              <a:t>Rom 10:17 So then </a:t>
            </a:r>
            <a:r>
              <a:rPr lang="en-US" sz="4500" b="1" u="sng" dirty="0">
                <a:solidFill>
                  <a:srgbClr val="0000FF"/>
                </a:solidFill>
              </a:rPr>
              <a:t>faith </a:t>
            </a:r>
            <a:r>
              <a:rPr lang="en-US" sz="4500" b="1" i="1" u="sng" dirty="0">
                <a:solidFill>
                  <a:srgbClr val="0000FF"/>
                </a:solidFill>
              </a:rPr>
              <a:t>cometh</a:t>
            </a:r>
            <a:r>
              <a:rPr lang="en-US" sz="4500" b="1" u="sng" dirty="0">
                <a:solidFill>
                  <a:srgbClr val="0000FF"/>
                </a:solidFill>
              </a:rPr>
              <a:t> by hearing</a:t>
            </a:r>
            <a:r>
              <a:rPr lang="en-US" sz="4500" b="1" dirty="0">
                <a:solidFill>
                  <a:srgbClr val="0000FF"/>
                </a:solidFill>
              </a:rPr>
              <a:t>, and hearing by </a:t>
            </a:r>
            <a:r>
              <a:rPr lang="en-US" sz="4500" b="1" u="sng" dirty="0">
                <a:solidFill>
                  <a:srgbClr val="0000FF"/>
                </a:solidFill>
              </a:rPr>
              <a:t>the word of God</a:t>
            </a:r>
            <a:r>
              <a:rPr lang="en-US" sz="4500" b="1" dirty="0">
                <a:solidFill>
                  <a:srgbClr val="0000FF"/>
                </a:solidFill>
              </a:rPr>
              <a: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580053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t="-10000" b="-10000"/>
          </a:stretch>
        </a:blipFill>
        <a:effectLst/>
      </p:bgPr>
    </p:bg>
    <p:spTree>
      <p:nvGrpSpPr>
        <p:cNvPr id="1" name=""/>
        <p:cNvGrpSpPr/>
        <p:nvPr/>
      </p:nvGrpSpPr>
      <p:grpSpPr>
        <a:xfrm>
          <a:off x="0" y="0"/>
          <a:ext cx="0" cy="0"/>
          <a:chOff x="0" y="0"/>
          <a:chExt cx="0" cy="0"/>
        </a:xfrm>
      </p:grpSpPr>
      <p:sp>
        <p:nvSpPr>
          <p:cNvPr id="2" name="TextBox 1"/>
          <p:cNvSpPr txBox="1"/>
          <p:nvPr/>
        </p:nvSpPr>
        <p:spPr>
          <a:xfrm>
            <a:off x="444500" y="1799167"/>
            <a:ext cx="6794500" cy="122078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重生的重要性</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6424257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29378" y="833656"/>
            <a:ext cx="7590622" cy="3143030"/>
          </a:xfrm>
          <a:prstGeom prst="rect">
            <a:avLst/>
          </a:prstGeom>
        </p:spPr>
        <p:txBody>
          <a:bodyPr vert="horz" lIns="76200" tIns="38100" rIns="76200" bIns="38100" rtlCol="0">
            <a:noAutofit/>
          </a:bodyPr>
          <a:lstStyle/>
          <a:p>
            <a:r>
              <a:rPr lang="zh-CN" altLang="en-US" sz="3200" b="1" dirty="0">
                <a:solidFill>
                  <a:srgbClr val="FF0000"/>
                </a:solidFill>
                <a:latin typeface="微软雅黑" pitchFamily="34" charset="-122"/>
                <a:ea typeface="微软雅黑" pitchFamily="34" charset="-122"/>
              </a:rPr>
              <a:t>約 </a:t>
            </a:r>
            <a:r>
              <a:rPr lang="en-US" altLang="zh-CN" sz="3200" b="1" dirty="0">
                <a:solidFill>
                  <a:srgbClr val="FF0000"/>
                </a:solidFill>
                <a:latin typeface="微软雅黑" pitchFamily="34" charset="-122"/>
                <a:ea typeface="微软雅黑" pitchFamily="34" charset="-122"/>
              </a:rPr>
              <a:t>1:12-13</a:t>
            </a:r>
            <a:r>
              <a:rPr lang="zh-CN" altLang="en-US" sz="3200" b="1" dirty="0">
                <a:solidFill>
                  <a:srgbClr val="FF0000"/>
                </a:solidFill>
                <a:latin typeface="微软雅黑" pitchFamily="34" charset="-122"/>
                <a:ea typeface="微软雅黑" pitchFamily="34" charset="-122"/>
              </a:rPr>
              <a:t>凡接待他的，就是信他名的人，他就赐他们权柄，作神的儿女。这等人不是从血气生的，不是从情慾生的，也不是从人意生的，乃是从神生的</a:t>
            </a:r>
            <a:r>
              <a:rPr lang="zh-CN" altLang="en-US" sz="3200" b="1" dirty="0">
                <a:solidFill>
                  <a:srgbClr val="FF0000"/>
                </a:solidFill>
                <a:latin typeface="微软雅黑" pitchFamily="34" charset="-122"/>
                <a:ea typeface="微软雅黑" pitchFamily="34" charset="-122"/>
              </a:rPr>
              <a:t>。</a:t>
            </a:r>
            <a:r>
              <a:rPr lang="en-US" sz="3200" b="1" dirty="0"/>
              <a:t> </a:t>
            </a:r>
            <a:r>
              <a:rPr lang="en-US" sz="3200" b="1" dirty="0">
                <a:solidFill>
                  <a:srgbClr val="0000FF"/>
                </a:solidFill>
              </a:rPr>
              <a:t>John 1:12-13 But as many as received him, to them gave he power to become the sons of God, even to them that believe on his name: </a:t>
            </a:r>
            <a:r>
              <a:rPr lang="en-US" sz="3200" b="1" u="sng" dirty="0">
                <a:solidFill>
                  <a:srgbClr val="0000FF"/>
                </a:solidFill>
              </a:rPr>
              <a:t>Which were born</a:t>
            </a:r>
            <a:r>
              <a:rPr lang="en-US" sz="3200" b="1" dirty="0">
                <a:solidFill>
                  <a:srgbClr val="0000FF"/>
                </a:solidFill>
              </a:rPr>
              <a:t>, not of blood, nor of the will of the flesh, nor of the will of man, but </a:t>
            </a:r>
            <a:r>
              <a:rPr lang="en-US" sz="3200" b="1" u="sng" dirty="0">
                <a:solidFill>
                  <a:srgbClr val="0000FF"/>
                </a:solidFill>
              </a:rPr>
              <a:t>of God</a:t>
            </a:r>
            <a:r>
              <a:rPr lang="en-US" sz="3200" b="1" dirty="0">
                <a:solidFill>
                  <a:srgbClr val="0000FF"/>
                </a:solidFill>
              </a:rPr>
              <a: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7226787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8361" y="952500"/>
            <a:ext cx="7683500" cy="3143030"/>
          </a:xfrm>
          <a:prstGeom prst="rect">
            <a:avLst/>
          </a:prstGeom>
        </p:spPr>
        <p:txBody>
          <a:bodyPr vert="horz" lIns="76200" tIns="38100" rIns="76200" bIns="38100" rtlCol="0">
            <a:noAutofit/>
          </a:bodyPr>
          <a:lstStyle/>
          <a:p>
            <a:r>
              <a:rPr lang="zh-TW" altLang="en-US" sz="3800" b="1" dirty="0">
                <a:solidFill>
                  <a:srgbClr val="FF0000"/>
                </a:solidFill>
                <a:latin typeface="微软雅黑" pitchFamily="34" charset="-122"/>
                <a:ea typeface="微软雅黑" pitchFamily="34" charset="-122"/>
              </a:rPr>
              <a:t>约一 </a:t>
            </a:r>
            <a:r>
              <a:rPr lang="en-US" altLang="zh-TW" sz="3800" b="1" dirty="0">
                <a:solidFill>
                  <a:srgbClr val="FF0000"/>
                </a:solidFill>
                <a:latin typeface="微软雅黑" pitchFamily="34" charset="-122"/>
                <a:ea typeface="微软雅黑" pitchFamily="34" charset="-122"/>
              </a:rPr>
              <a:t>5:18 </a:t>
            </a:r>
            <a:r>
              <a:rPr lang="zh-TW" altLang="en-US" sz="3800" b="1" dirty="0">
                <a:solidFill>
                  <a:srgbClr val="FF0000"/>
                </a:solidFill>
                <a:latin typeface="微软雅黑" pitchFamily="34" charset="-122"/>
                <a:ea typeface="微软雅黑" pitchFamily="34" charset="-122"/>
              </a:rPr>
              <a:t>我</a:t>
            </a:r>
            <a:r>
              <a:rPr lang="zh-TW" altLang="en-US" sz="3800" b="1" dirty="0">
                <a:solidFill>
                  <a:srgbClr val="FF0000"/>
                </a:solidFill>
                <a:latin typeface="微软雅黑" pitchFamily="34" charset="-122"/>
                <a:ea typeface="微软雅黑" pitchFamily="34" charset="-122"/>
              </a:rPr>
              <a:t>們知道凡從神生的，必不犯罪，從神生的，必保守自己，那惡者也就無法害他。</a:t>
            </a:r>
            <a:r>
              <a:rPr lang="en-US" sz="3800" b="1" dirty="0"/>
              <a:t> </a:t>
            </a:r>
            <a:r>
              <a:rPr lang="en-US" sz="3800" b="1" dirty="0">
                <a:solidFill>
                  <a:srgbClr val="0000FF"/>
                </a:solidFill>
              </a:rPr>
              <a:t>1John 5:18 We know that whosoever is born of God </a:t>
            </a:r>
            <a:r>
              <a:rPr lang="en-US" sz="3800" b="1" dirty="0" err="1">
                <a:solidFill>
                  <a:srgbClr val="0000FF"/>
                </a:solidFill>
              </a:rPr>
              <a:t>sinneth</a:t>
            </a:r>
            <a:r>
              <a:rPr lang="en-US" sz="3800" b="1" dirty="0">
                <a:solidFill>
                  <a:srgbClr val="0000FF"/>
                </a:solidFill>
              </a:rPr>
              <a:t> not; but he that is begotten of God </a:t>
            </a:r>
            <a:r>
              <a:rPr lang="en-US" sz="3800" b="1" dirty="0" err="1">
                <a:solidFill>
                  <a:srgbClr val="0000FF"/>
                </a:solidFill>
              </a:rPr>
              <a:t>keepeth</a:t>
            </a:r>
            <a:r>
              <a:rPr lang="en-US" sz="3800" b="1" dirty="0">
                <a:solidFill>
                  <a:srgbClr val="0000FF"/>
                </a:solidFill>
              </a:rPr>
              <a:t> himself, and that wicked one </a:t>
            </a:r>
            <a:r>
              <a:rPr lang="en-US" sz="3800" b="1" dirty="0" err="1">
                <a:solidFill>
                  <a:srgbClr val="0000FF"/>
                </a:solidFill>
              </a:rPr>
              <a:t>toucheth</a:t>
            </a:r>
            <a:r>
              <a:rPr lang="en-US" sz="3800" b="1" dirty="0">
                <a:solidFill>
                  <a:srgbClr val="0000FF"/>
                </a:solidFill>
              </a:rPr>
              <a:t> him not. </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7591278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0" y="952500"/>
            <a:ext cx="7620000" cy="3143030"/>
          </a:xfrm>
          <a:prstGeom prst="rect">
            <a:avLst/>
          </a:prstGeom>
        </p:spPr>
        <p:txBody>
          <a:bodyPr vert="horz" lIns="76200" tIns="38100" rIns="76200" bIns="38100" rtlCol="0">
            <a:noAutofit/>
          </a:bodyPr>
          <a:lstStyle/>
          <a:p>
            <a:r>
              <a:rPr lang="zh-TW" altLang="en-US" sz="4500" b="1" dirty="0">
                <a:solidFill>
                  <a:srgbClr val="FF0000"/>
                </a:solidFill>
                <a:latin typeface="微软雅黑" pitchFamily="34" charset="-122"/>
                <a:ea typeface="微软雅黑" pitchFamily="34" charset="-122"/>
              </a:rPr>
              <a:t>约 </a:t>
            </a:r>
            <a:r>
              <a:rPr lang="en-US" altLang="zh-TW" sz="4500" b="1" dirty="0">
                <a:solidFill>
                  <a:srgbClr val="FF0000"/>
                </a:solidFill>
                <a:latin typeface="微软雅黑" pitchFamily="34" charset="-122"/>
                <a:ea typeface="微软雅黑" pitchFamily="34" charset="-122"/>
              </a:rPr>
              <a:t>10:27 </a:t>
            </a:r>
            <a:r>
              <a:rPr lang="zh-TW" altLang="en-US" sz="4500" b="1" dirty="0">
                <a:solidFill>
                  <a:srgbClr val="FF0000"/>
                </a:solidFill>
                <a:latin typeface="微软雅黑" pitchFamily="34" charset="-122"/>
                <a:ea typeface="微软雅黑" pitchFamily="34" charset="-122"/>
              </a:rPr>
              <a:t>我</a:t>
            </a:r>
            <a:r>
              <a:rPr lang="zh-TW" altLang="en-US" sz="4500" b="1" dirty="0">
                <a:solidFill>
                  <a:srgbClr val="FF0000"/>
                </a:solidFill>
                <a:latin typeface="微软雅黑" pitchFamily="34" charset="-122"/>
                <a:ea typeface="微软雅黑" pitchFamily="34" charset="-122"/>
              </a:rPr>
              <a:t>的羊聽我的聲音，我也認識他們，他們也跟著我</a:t>
            </a:r>
            <a:r>
              <a:rPr lang="zh-TW" altLang="en-US" sz="4500" b="1" dirty="0">
                <a:solidFill>
                  <a:srgbClr val="FF0000"/>
                </a:solidFill>
                <a:latin typeface="微软雅黑" pitchFamily="34" charset="-122"/>
                <a:ea typeface="微软雅黑" pitchFamily="34" charset="-122"/>
              </a:rPr>
              <a:t>。</a:t>
            </a:r>
            <a:r>
              <a:rPr lang="en-US" sz="4500" b="1" dirty="0">
                <a:solidFill>
                  <a:srgbClr val="0000FF"/>
                </a:solidFill>
              </a:rPr>
              <a:t> John 10:27 My sheep hear my voice, and I know them, and they follow me:</a:t>
            </a: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r>
              <a:rPr lang="en-US" altLang="zh-CN"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2</a:t>
            </a:r>
            <a:r>
              <a:rPr lang="zh-CN" altLang="en-US" sz="3833" b="1" spc="42" dirty="0" smtClean="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663870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st-luke-church.org/images/bridge3.jpg"/>
          <p:cNvPicPr>
            <a:picLocks noChangeAspect="1" noChangeArrowheads="1"/>
          </p:cNvPicPr>
          <p:nvPr/>
        </p:nvPicPr>
        <p:blipFill>
          <a:blip r:embed="rId2" cstate="print">
            <a:duotone>
              <a:prstClr val="black"/>
              <a:schemeClr val="tx2">
                <a:tint val="45000"/>
                <a:satMod val="400000"/>
              </a:schemeClr>
            </a:duotone>
          </a:blip>
          <a:srcRect/>
          <a:stretch>
            <a:fillRect/>
          </a:stretch>
        </p:blipFill>
        <p:spPr bwMode="auto">
          <a:xfrm>
            <a:off x="-41395" y="-27083"/>
            <a:ext cx="7839021" cy="5742083"/>
          </a:xfrm>
          <a:prstGeom prst="rect">
            <a:avLst/>
          </a:prstGeom>
          <a:noFill/>
        </p:spPr>
      </p:pic>
      <p:sp>
        <p:nvSpPr>
          <p:cNvPr id="3" name="TextBox 2"/>
          <p:cNvSpPr txBox="1"/>
          <p:nvPr/>
        </p:nvSpPr>
        <p:spPr>
          <a:xfrm>
            <a:off x="-630385" y="114300"/>
            <a:ext cx="4508500" cy="938719"/>
          </a:xfrm>
          <a:prstGeom prst="rect">
            <a:avLst/>
          </a:prstGeom>
          <a:noFill/>
        </p:spPr>
        <p:txBody>
          <a:bodyPr wrap="square" rtlCol="0">
            <a:spAutoFit/>
          </a:bodyPr>
          <a:lstStyle/>
          <a:p>
            <a:pPr algn="ctr"/>
            <a:r>
              <a:rPr lang="zh-CN" altLang="en-US" sz="55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微软雅黑" pitchFamily="34" charset="-122"/>
                <a:ea typeface="微软雅黑" pitchFamily="34" charset="-122"/>
              </a:rPr>
              <a:t>人的方法</a:t>
            </a:r>
            <a:endParaRPr lang="en-US" sz="5500" b="1" cap="all" dirty="0">
              <a:ln w="9000" cmpd="sng">
                <a:solidFill>
                  <a:srgbClr val="8064A2">
                    <a:shade val="50000"/>
                    <a:satMod val="120000"/>
                  </a:srgbClr>
                </a:solidFill>
                <a:prstDash val="solid"/>
              </a:ln>
              <a:solidFill>
                <a:prstClr val="black"/>
              </a:solidFill>
              <a:effectLst>
                <a:reflection blurRad="12700" stA="28000" endPos="45000" dist="1000" dir="5400000" sy="-100000" algn="bl" rotWithShape="0"/>
              </a:effectLst>
              <a:latin typeface="微软雅黑" pitchFamily="34" charset="-122"/>
              <a:ea typeface="微软雅黑" pitchFamily="34" charset="-122"/>
            </a:endParaRPr>
          </a:p>
        </p:txBody>
      </p:sp>
      <p:sp>
        <p:nvSpPr>
          <p:cNvPr id="2" name="Rectangle 1"/>
          <p:cNvSpPr/>
          <p:nvPr/>
        </p:nvSpPr>
        <p:spPr>
          <a:xfrm>
            <a:off x="0" y="3695700"/>
            <a:ext cx="7797626" cy="2062103"/>
          </a:xfrm>
          <a:prstGeom prst="rect">
            <a:avLst/>
          </a:prstGeom>
        </p:spPr>
        <p:txBody>
          <a:bodyPr wrap="square">
            <a:spAutoFit/>
          </a:bodyPr>
          <a:lstStyle/>
          <a:p>
            <a:r>
              <a:rPr lang="en-US" sz="3200" b="1" dirty="0">
                <a:solidFill>
                  <a:srgbClr val="FF0000"/>
                </a:solidFill>
                <a:latin typeface="楷体" panose="02010609060101010101" pitchFamily="49" charset="-122"/>
                <a:ea typeface="楷体" panose="02010609060101010101" pitchFamily="49" charset="-122"/>
              </a:rPr>
              <a:t>雅 1:16-17 </a:t>
            </a:r>
            <a:r>
              <a:rPr lang="en-US" sz="3200" b="1" dirty="0" err="1">
                <a:solidFill>
                  <a:srgbClr val="FF0000"/>
                </a:solidFill>
                <a:latin typeface="楷体" panose="02010609060101010101" pitchFamily="49" charset="-122"/>
                <a:ea typeface="楷体" panose="02010609060101010101" pitchFamily="49" charset="-122"/>
              </a:rPr>
              <a:t>我亲爱的弟兄们，不要看错了</a:t>
            </a:r>
            <a:r>
              <a:rPr lang="en-US" sz="3200" b="1" dirty="0">
                <a:solidFill>
                  <a:srgbClr val="FF0000"/>
                </a:solidFill>
                <a:latin typeface="楷体" panose="02010609060101010101" pitchFamily="49" charset="-122"/>
                <a:ea typeface="楷体" panose="02010609060101010101" pitchFamily="49" charset="-122"/>
              </a:rPr>
              <a:t>。 </a:t>
            </a:r>
            <a:r>
              <a:rPr lang="en-US" sz="3200" b="1" dirty="0" err="1">
                <a:solidFill>
                  <a:srgbClr val="FF0000"/>
                </a:solidFill>
                <a:latin typeface="楷体" panose="02010609060101010101" pitchFamily="49" charset="-122"/>
                <a:ea typeface="楷体" panose="02010609060101010101" pitchFamily="49" charset="-122"/>
              </a:rPr>
              <a:t>各样美善的恩赐和各样全备的赏赐都是从上头来的，从众光之父那里降下来的；在他并没有改变，也没有转动的影儿</a:t>
            </a:r>
            <a:r>
              <a:rPr lang="en-US" sz="3200" b="1" dirty="0">
                <a:solidFill>
                  <a:srgbClr val="FF0000"/>
                </a:solidFill>
                <a:latin typeface="楷体" panose="02010609060101010101" pitchFamily="49" charset="-122"/>
                <a:ea typeface="楷体" panose="02010609060101010101" pitchFamily="49" charset="-122"/>
              </a:rPr>
              <a:t>。 </a:t>
            </a:r>
          </a:p>
        </p:txBody>
      </p:sp>
    </p:spTree>
    <p:extLst>
      <p:ext uri="{BB962C8B-B14F-4D97-AF65-F5344CB8AC3E}">
        <p14:creationId xmlns:p14="http://schemas.microsoft.com/office/powerpoint/2010/main" val="1902889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iles.xici.net/d117080897.0/.jpg"/>
          <p:cNvPicPr>
            <a:picLocks noChangeAspect="1" noChangeArrowheads="1"/>
          </p:cNvPicPr>
          <p:nvPr/>
        </p:nvPicPr>
        <p:blipFill>
          <a:blip r:embed="rId2" cstate="print"/>
          <a:srcRect/>
          <a:stretch>
            <a:fillRect/>
          </a:stretch>
        </p:blipFill>
        <p:spPr bwMode="auto">
          <a:xfrm>
            <a:off x="-762000" y="-35346"/>
            <a:ext cx="8853041" cy="5905500"/>
          </a:xfrm>
          <a:prstGeom prst="rect">
            <a:avLst/>
          </a:prstGeom>
          <a:noFill/>
        </p:spPr>
      </p:pic>
      <p:sp>
        <p:nvSpPr>
          <p:cNvPr id="3" name="TextBox 2"/>
          <p:cNvSpPr txBox="1"/>
          <p:nvPr/>
        </p:nvSpPr>
        <p:spPr>
          <a:xfrm>
            <a:off x="228600" y="562913"/>
            <a:ext cx="6705600" cy="4708981"/>
          </a:xfrm>
          <a:prstGeom prst="rect">
            <a:avLst/>
          </a:prstGeom>
          <a:noFill/>
        </p:spPr>
        <p:txBody>
          <a:bodyPr wrap="square" rtlCol="0">
            <a:spAutoFit/>
          </a:bodyPr>
          <a:lstStyle/>
          <a:p>
            <a:r>
              <a:rPr lang="zh-CN" altLang="en-US" sz="5000" b="1" dirty="0">
                <a:solidFill>
                  <a:srgbClr val="FF0000"/>
                </a:solidFill>
                <a:latin typeface="微软雅黑" pitchFamily="34" charset="-122"/>
                <a:ea typeface="微软雅黑" pitchFamily="34" charset="-122"/>
              </a:rPr>
              <a:t>诗 </a:t>
            </a:r>
            <a:r>
              <a:rPr lang="en-US" altLang="zh-CN" sz="5000" b="1" dirty="0">
                <a:solidFill>
                  <a:srgbClr val="FF0000"/>
                </a:solidFill>
                <a:latin typeface="微软雅黑" pitchFamily="34" charset="-122"/>
                <a:ea typeface="微软雅黑" pitchFamily="34" charset="-122"/>
              </a:rPr>
              <a:t>8:3-4 </a:t>
            </a:r>
            <a:r>
              <a:rPr lang="zh-CN" altLang="en-US" sz="5000" b="1" dirty="0">
                <a:solidFill>
                  <a:srgbClr val="FF0000"/>
                </a:solidFill>
                <a:latin typeface="微软雅黑" pitchFamily="34" charset="-122"/>
                <a:ea typeface="微软雅黑" pitchFamily="34" charset="-122"/>
              </a:rPr>
              <a:t>我观看你指头所造的天，并你所陈设的月亮星宿，便说：人算甚么，你竟顾念他？世人算甚么，你竟眷顾他？</a:t>
            </a:r>
            <a:endParaRPr lang="en-US" sz="5000" b="1" dirty="0">
              <a:solidFill>
                <a:srgbClr val="FF0000"/>
              </a:solidFill>
              <a:latin typeface="微软雅黑" pitchFamily="34" charset="-122"/>
              <a:ea typeface="微软雅黑" pitchFamily="34" charset="-122"/>
            </a:endParaRPr>
          </a:p>
        </p:txBody>
      </p:sp>
    </p:spTree>
    <p:extLst>
      <p:ext uri="{BB962C8B-B14F-4D97-AF65-F5344CB8AC3E}">
        <p14:creationId xmlns:p14="http://schemas.microsoft.com/office/powerpoint/2010/main" val="2217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illohroots.files.wordpress.com/2009/11/cros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9837"/>
            <a:ext cx="7750060" cy="57958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190500"/>
            <a:ext cx="7445260" cy="2431435"/>
          </a:xfrm>
          <a:prstGeom prst="rect">
            <a:avLst/>
          </a:prstGeom>
        </p:spPr>
        <p:txBody>
          <a:bodyPr wrap="square">
            <a:spAutoFit/>
          </a:bodyPr>
          <a:lstStyle/>
          <a:p>
            <a:r>
              <a:rPr lang="en-US" sz="3800" b="1" dirty="0">
                <a:solidFill>
                  <a:srgbClr val="FFFF00"/>
                </a:solidFill>
                <a:latin typeface="Arial" panose="020B0604020202020204" pitchFamily="34" charset="0"/>
                <a:cs typeface="Arial" panose="020B0604020202020204" pitchFamily="34" charset="0"/>
              </a:rPr>
              <a:t>Vicarious: </a:t>
            </a:r>
            <a:r>
              <a:rPr lang="en-US" sz="3800" b="1" dirty="0">
                <a:solidFill>
                  <a:srgbClr val="FF0000"/>
                </a:solidFill>
                <a:latin typeface="Arial" panose="020B0604020202020204" pitchFamily="34" charset="0"/>
                <a:cs typeface="Arial" panose="020B0604020202020204" pitchFamily="34" charset="0"/>
              </a:rPr>
              <a:t>performed </a:t>
            </a:r>
            <a:r>
              <a:rPr lang="en-US" sz="3800" b="1" dirty="0">
                <a:solidFill>
                  <a:srgbClr val="FF0000"/>
                </a:solidFill>
                <a:latin typeface="Arial" panose="020B0604020202020204" pitchFamily="34" charset="0"/>
                <a:cs typeface="Arial" panose="020B0604020202020204" pitchFamily="34" charset="0"/>
              </a:rPr>
              <a:t>or suffered by one person as a substitute for another or to the benefit or advantage of </a:t>
            </a:r>
            <a:r>
              <a:rPr lang="en-US" sz="3800" b="1" dirty="0" smtClean="0">
                <a:solidFill>
                  <a:srgbClr val="FF0000"/>
                </a:solidFill>
                <a:latin typeface="Arial" panose="020B0604020202020204" pitchFamily="34" charset="0"/>
                <a:cs typeface="Arial" panose="020B0604020202020204" pitchFamily="34" charset="0"/>
              </a:rPr>
              <a:t>another</a:t>
            </a:r>
            <a:endParaRPr lang="en-US" sz="38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4969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0" y="857470"/>
            <a:ext cx="7556500" cy="3143030"/>
          </a:xfrm>
          <a:prstGeom prst="rect">
            <a:avLst/>
          </a:prstGeom>
        </p:spPr>
        <p:txBody>
          <a:bodyPr vert="horz" lIns="76200" tIns="38100" rIns="76200" bIns="38100" rtlCol="0">
            <a:noAutofit/>
          </a:bodyPr>
          <a:lstStyle/>
          <a:p>
            <a:r>
              <a:rPr lang="zh-TW" altLang="en-US" sz="2700" b="1" dirty="0">
                <a:solidFill>
                  <a:srgbClr val="FF0000"/>
                </a:solidFill>
                <a:latin typeface="微软雅黑" pitchFamily="34" charset="-122"/>
                <a:ea typeface="微软雅黑" pitchFamily="34" charset="-122"/>
              </a:rPr>
              <a:t>神對人類的救恩已經完全做成，借著基督在律法之下出生、成長、遵行律法的一切誡命，在十字架上的死，死裡復活，及升天成為大祭司代表信他的人坐在神的右邊。</a:t>
            </a:r>
            <a:r>
              <a:rPr lang="en-US" altLang="zh-TW" sz="2700" b="1" dirty="0">
                <a:solidFill>
                  <a:srgbClr val="0000FF"/>
                </a:solidFill>
                <a:latin typeface="微软雅黑" pitchFamily="34" charset="-122"/>
                <a:ea typeface="微软雅黑" pitchFamily="34" charset="-122"/>
              </a:rPr>
              <a:t>God has completed salvation for </a:t>
            </a:r>
            <a:r>
              <a:rPr lang="en-US" altLang="zh-CN" sz="2700" b="1" dirty="0">
                <a:solidFill>
                  <a:srgbClr val="0000FF"/>
                </a:solidFill>
                <a:latin typeface="微软雅黑" pitchFamily="34" charset="-122"/>
                <a:ea typeface="微软雅黑" pitchFamily="34" charset="-122"/>
              </a:rPr>
              <a:t>mankind </a:t>
            </a:r>
            <a:r>
              <a:rPr lang="en-US" altLang="zh-TW" sz="2700" b="1" dirty="0">
                <a:solidFill>
                  <a:srgbClr val="0000FF"/>
                </a:solidFill>
                <a:latin typeface="微软雅黑" pitchFamily="34" charset="-122"/>
                <a:ea typeface="微软雅黑" pitchFamily="34" charset="-122"/>
              </a:rPr>
              <a:t>through Christ's birth under the Law, growing up as a man, obeying everything required of the Law, dying on the cross, resurrection, ascension into heaven, and sitting on the right hand of God as the high priest on behalf of those who believe in Him.</a:t>
            </a:r>
            <a:endParaRPr lang="en-US" altLang="zh-CN" sz="2700" b="1" dirty="0">
              <a:solidFill>
                <a:srgbClr val="0000FF"/>
              </a:solidFill>
              <a:latin typeface="微软雅黑" pitchFamily="34" charset="-122"/>
              <a:ea typeface="微软雅黑" pitchFamily="34" charset="-122"/>
            </a:endParaRPr>
          </a:p>
        </p:txBody>
      </p:sp>
      <p:sp>
        <p:nvSpPr>
          <p:cNvPr id="6" name="TextBox 5"/>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2293076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508" y="833656"/>
            <a:ext cx="7683500" cy="3143030"/>
          </a:xfrm>
          <a:prstGeom prst="rect">
            <a:avLst/>
          </a:prstGeom>
        </p:spPr>
        <p:txBody>
          <a:bodyPr vert="horz" lIns="76200" tIns="38100" rIns="76200" bIns="38100" rtlCol="0">
            <a:noAutofit/>
          </a:bodyPr>
          <a:lstStyle/>
          <a:p>
            <a:pPr lvl="0"/>
            <a:r>
              <a:rPr lang="zh-TW" altLang="en-US" sz="3600" b="1" dirty="0">
                <a:solidFill>
                  <a:srgbClr val="FF0000"/>
                </a:solidFill>
                <a:latin typeface="微软雅黑" pitchFamily="34" charset="-122"/>
                <a:ea typeface="微软雅黑" pitchFamily="34" charset="-122"/>
              </a:rPr>
              <a:t>這個救恩的中心目的就是要人通過基督而有神的形象和樣式，活出神兒子的生命來榮耀祂。</a:t>
            </a:r>
            <a:r>
              <a:rPr lang="en-US" altLang="zh-TW" sz="3600" b="1" dirty="0">
                <a:solidFill>
                  <a:srgbClr val="0000FF"/>
                </a:solidFill>
                <a:latin typeface="微软雅黑" pitchFamily="34" charset="-122"/>
                <a:ea typeface="微软雅黑" pitchFamily="34" charset="-122"/>
              </a:rPr>
              <a:t>The central purpose of this salvation is for man to receive God’s image and likeness through Christ and, as a result, to live the life of the Son of God to glorify the Father. </a:t>
            </a:r>
            <a:r>
              <a:rPr lang="zh-CN" altLang="en-US" sz="3600" b="1" dirty="0">
                <a:solidFill>
                  <a:srgbClr val="0000FF"/>
                </a:solidFill>
                <a:latin typeface="微软雅黑" pitchFamily="34" charset="-122"/>
                <a:ea typeface="微软雅黑" pitchFamily="34" charset="-122"/>
              </a:rPr>
              <a:t> </a:t>
            </a:r>
            <a:endParaRPr lang="en-US" altLang="zh-CN" sz="3600" b="1" dirty="0">
              <a:solidFill>
                <a:srgbClr val="0000FF"/>
              </a:solidFill>
              <a:latin typeface="微软雅黑" pitchFamily="34" charset="-122"/>
              <a:ea typeface="微软雅黑" pitchFamily="34" charset="-122"/>
            </a:endParaRPr>
          </a:p>
        </p:txBody>
      </p:sp>
      <p:sp>
        <p:nvSpPr>
          <p:cNvPr id="4" name="TextBox 3"/>
          <p:cNvSpPr txBox="1"/>
          <p:nvPr/>
        </p:nvSpPr>
        <p:spPr>
          <a:xfrm>
            <a:off x="952500" y="114300"/>
            <a:ext cx="5651500" cy="68217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本乎恩因着信的福音（</a:t>
            </a:r>
            <a:r>
              <a:rPr lang="en-US" altLang="zh-CN"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1</a:t>
            </a:r>
            <a:r>
              <a:rPr lang="zh-CN" alt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rPr>
              <a:t>）</a:t>
            </a:r>
            <a:endParaRPr lang="en-US" sz="3833" b="1" spc="42" dirty="0">
              <a:ln w="11430"/>
              <a:solidFill>
                <a:srgbClr val="00B050"/>
              </a:solidFill>
              <a:effectLst>
                <a:outerShdw blurRad="76200" dist="50800" dir="5400000" algn="tl" rotWithShape="0">
                  <a:srgbClr val="000000">
                    <a:alpha val="65000"/>
                  </a:srgbClr>
                </a:outerShdw>
              </a:effectLst>
              <a:latin typeface="微软雅黑" pitchFamily="34" charset="-122"/>
              <a:ea typeface="微软雅黑" pitchFamily="34" charset="-122"/>
            </a:endParaRPr>
          </a:p>
        </p:txBody>
      </p:sp>
    </p:spTree>
    <p:extLst>
      <p:ext uri="{BB962C8B-B14F-4D97-AF65-F5344CB8AC3E}">
        <p14:creationId xmlns:p14="http://schemas.microsoft.com/office/powerpoint/2010/main" val="3682147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4500" y="1799167"/>
            <a:ext cx="6794500" cy="1220783"/>
          </a:xfrm>
          <a:prstGeom prst="rect">
            <a:avLst/>
          </a:prstGeom>
          <a:noFill/>
        </p:spPr>
        <p:txBody>
          <a:bodyPr wrap="square" rtlCol="0">
            <a:spAutoFit/>
          </a:bodyPr>
          <a:lstStyle/>
          <a:p>
            <a:pPr algn="ctr"/>
            <a:r>
              <a:rPr lang="zh-CN" altLang="en-US" sz="7333" b="1" dirty="0">
                <a:solidFill>
                  <a:srgbClr val="FF0000"/>
                </a:solidFill>
                <a:latin typeface="黑体" pitchFamily="49" charset="-122"/>
                <a:ea typeface="黑体" pitchFamily="49" charset="-122"/>
              </a:rPr>
              <a:t>如</a:t>
            </a:r>
            <a:r>
              <a:rPr lang="zh-CN" altLang="en-US" sz="7333" b="1" dirty="0">
                <a:solidFill>
                  <a:srgbClr val="FF0000"/>
                </a:solidFill>
                <a:latin typeface="黑体" pitchFamily="49" charset="-122"/>
                <a:ea typeface="黑体" pitchFamily="49" charset="-122"/>
              </a:rPr>
              <a:t>何进入救恩？</a:t>
            </a:r>
            <a:endParaRPr lang="en-US" sz="7333" b="1" dirty="0">
              <a:solidFill>
                <a:srgbClr val="FF0000"/>
              </a:solidFill>
              <a:latin typeface="黑体" pitchFamily="49" charset="-122"/>
              <a:ea typeface="黑体" pitchFamily="49" charset="-122"/>
            </a:endParaRPr>
          </a:p>
        </p:txBody>
      </p:sp>
    </p:spTree>
    <p:extLst>
      <p:ext uri="{BB962C8B-B14F-4D97-AF65-F5344CB8AC3E}">
        <p14:creationId xmlns:p14="http://schemas.microsoft.com/office/powerpoint/2010/main" val="1119243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2402</TotalTime>
  <Words>2360</Words>
  <Application>Microsoft Office PowerPoint</Application>
  <PresentationFormat>Custom</PresentationFormat>
  <Paragraphs>79</Paragraphs>
  <Slides>34</Slides>
  <Notes>20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34</vt:i4>
      </vt:variant>
    </vt:vector>
  </HeadingPairs>
  <TitlesOfParts>
    <vt:vector size="42" baseType="lpstr">
      <vt:lpstr>微软雅黑</vt:lpstr>
      <vt:lpstr>楷体</vt:lpstr>
      <vt:lpstr>黑体</vt:lpstr>
      <vt:lpstr>Arial</vt:lpstr>
      <vt:lpstr>Calibri</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YZ</cp:lastModifiedBy>
  <cp:revision>298</cp:revision>
  <dcterms:created xsi:type="dcterms:W3CDTF">2012-03-04T20:46:38Z</dcterms:created>
  <dcterms:modified xsi:type="dcterms:W3CDTF">2014-04-12T20:47:53Z</dcterms:modified>
</cp:coreProperties>
</file>