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6"/>
  </p:notesMasterIdLst>
  <p:sldIdLst>
    <p:sldId id="355" r:id="rId7"/>
    <p:sldId id="390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363" r:id="rId17"/>
    <p:sldId id="382" r:id="rId18"/>
    <p:sldId id="423" r:id="rId19"/>
    <p:sldId id="424" r:id="rId20"/>
    <p:sldId id="425" r:id="rId21"/>
    <p:sldId id="426" r:id="rId22"/>
    <p:sldId id="429" r:id="rId23"/>
    <p:sldId id="427" r:id="rId24"/>
    <p:sldId id="428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06" r:id="rId37"/>
    <p:sldId id="445" r:id="rId38"/>
    <p:sldId id="446" r:id="rId39"/>
    <p:sldId id="441" r:id="rId40"/>
    <p:sldId id="442" r:id="rId41"/>
    <p:sldId id="444" r:id="rId42"/>
    <p:sldId id="447" r:id="rId43"/>
    <p:sldId id="449" r:id="rId44"/>
    <p:sldId id="282" r:id="rId4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660"/>
  </p:normalViewPr>
  <p:slideViewPr>
    <p:cSldViewPr>
      <p:cViewPr varScale="1">
        <p:scale>
          <a:sx n="86" d="100"/>
          <a:sy n="86" d="100"/>
        </p:scale>
        <p:origin x="72" y="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0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3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9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5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0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2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8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4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5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8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39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3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75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1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65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19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8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9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75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61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0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7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06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12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3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08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83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07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02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0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2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8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7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33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7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3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3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94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67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35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24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68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49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1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生命中的巨人（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uqin.com/upimg/allimg/090708/0242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57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</a:t>
            </a:r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经的启示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0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太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6:25-26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所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以我告诉你们，不要为生命忧虑吃甚么，喝甚么；为身体忧虑穿甚么。生命不胜于饮食么？身体不胜于衣裳么？ 你们看那天上的飞鸟，也不种，也不收，也不积蓄在仓里，你们的天父尚且养活他。你们不比飞鸟贵重得多么？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8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太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6:27-29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们那一个能用思虑使寿数多加一刻呢（或作：使身量多加一肘呢）？ 何必为衣裳忧虑呢？你想野地里的百合花怎么长起来；他也不劳苦，也不纺线。 然而我告诉你们，就是所罗门极荣华的时候，他所穿戴的，还不如这花一朵呢！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太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6:30-32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们这小信的人哪！野地里的草今天还在，明天就丢在炉里，神还给他这样的妆饰，何况你们呢！ 所以，不要忧虑说：吃甚么？喝甚么？穿甚么？ 这都是外邦人所求的，你们需用的这一切东西，你们的天父是知道的。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0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太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6:33-34 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们要先求他的国和他的义，这些东西都要加给你们了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所以，不要为明天忧虑，因为明天自有明天的忧虑；一天的难处一天当就够了。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7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1:2-4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愿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恩惠、平安，因你们认识神和我们主耶稣，多多的加给你们。 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神的神能已将一切关乎生命和虔敬的事赐给我们，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皆因我们认识那用自己荣耀和美德召我们的主。 因此，他已将又宝贵又极大的应许赐给我们，叫我们既脱离世上从情慾来的败坏，就得与神的性情有分。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1:2-4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愿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恩惠、平安，因你们认识神和我们主耶稣，多多的加给你们。 神的神能已将一切关乎生命和虔敬的事赐给我们，皆因我们认识那用自己荣耀和美德召我们的主。 因此，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他已将又宝贵又极大的应许赐给我们，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叫我们既脱离世上从情慾来的败坏，就得与神的性情有分。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彼后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1:5-6 </a:t>
            </a:r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因这缘故，你们要分外地殷勤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；有了信心，又要加上德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行</a:t>
            </a:r>
            <a:r>
              <a:rPr lang="en-US" altLang="zh-CN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(virtue)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；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有了德行，又要加上知识； 有了知识，又要加上节制；有了节制，又要加上忍耐；有了忍耐，又要加上虔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敬</a:t>
            </a:r>
            <a:r>
              <a:rPr lang="en-US" altLang="zh-CN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(godliness)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；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1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7:18-19 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也知道在我里头，就是我肉体之中，没有良善。因为，立志为善由得我，只是行出来由不得我。 故此，我所愿意的善，我反不做；我所不愿意的恶，我倒去做。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2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powernetwork.com/againstallodds/files/2013/08/small-victories_f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18760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7:20-21 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若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我去做所不愿意做的，就不是我做的，乃是住在我里头的罪做的。 我觉得有个律，就是我愿意为善的时候，便有恶与我同在。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8:1-2 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如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今，那些在基督耶稣里的就不定罪了。 因为赐生命圣灵的律，在基督耶稣里释放了我，使我脱离罪和死的律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了</a:t>
            </a:r>
            <a:r>
              <a:rPr lang="en-US" altLang="zh-CN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en-US" sz="4400" b="1" dirty="0">
                <a:solidFill>
                  <a:srgbClr val="FFFF00"/>
                </a:solidFill>
              </a:rPr>
              <a:t>For the law of the Spirit of life in Christ Jesus </a:t>
            </a:r>
            <a:r>
              <a:rPr lang="en-US" sz="4400" b="1" dirty="0">
                <a:solidFill>
                  <a:srgbClr val="FF0000"/>
                </a:solidFill>
              </a:rPr>
              <a:t>hath made me free </a:t>
            </a:r>
            <a:r>
              <a:rPr lang="en-US" sz="4400" b="1" dirty="0">
                <a:solidFill>
                  <a:srgbClr val="FFFF00"/>
                </a:solidFill>
              </a:rPr>
              <a:t>from the law of sin and death</a:t>
            </a:r>
            <a:r>
              <a:rPr lang="en-US" altLang="zh-CN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08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621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为什么会这样？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7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-37372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在哪里跌倒的？</a:t>
            </a:r>
          </a:p>
        </p:txBody>
      </p:sp>
    </p:spTree>
    <p:extLst>
      <p:ext uri="{BB962C8B-B14F-4D97-AF65-F5344CB8AC3E}">
        <p14:creationId xmlns:p14="http://schemas.microsoft.com/office/powerpoint/2010/main" val="14602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-37372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在哪里跌倒的？</a:t>
            </a:r>
          </a:p>
        </p:txBody>
      </p:sp>
      <p:pic>
        <p:nvPicPr>
          <p:cNvPr id="1026" name="Picture 2" descr="http://www.gushit.com/files/bookmark_photos/b980be7266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164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571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各人被试探，乃是被自己的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私慾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牵引诱惑的。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私慾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既怀了胎，就生出罪来；罪既长成，就生出死来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every man is tempted, when he is </a:t>
            </a:r>
            <a:r>
              <a:rPr lang="en-US" altLang="zh-CN" sz="3600" b="1" dirty="0">
                <a:solidFill>
                  <a:srgbClr val="3333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drawn away of his own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lust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and enticed. Then when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lust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hath conceived, it </a:t>
            </a:r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bringeth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forth sin: and sin, when it is finished, </a:t>
            </a:r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bringeth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forth death. </a:t>
            </a:r>
            <a:endParaRPr lang="zh-CN" altLang="en-US" sz="3600" b="1" dirty="0" smtClean="0">
              <a:solidFill>
                <a:srgbClr val="0000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76319"/>
            <a:ext cx="4447051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雅各</a:t>
            </a:r>
            <a:r>
              <a:rPr lang="zh-CN" altLang="en-US" sz="4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4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1:14-15</a:t>
            </a:r>
            <a:endParaRPr lang="en-US" sz="4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什么是私欲？</a:t>
            </a:r>
            <a:endParaRPr lang="en-US" sz="8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1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571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私欲 （情欲）</a:t>
            </a:r>
            <a:endParaRPr lang="en-US" altLang="zh-CN" sz="4800" b="1" dirty="0" smtClean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lust(s)</a:t>
            </a: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a </a:t>
            </a:r>
            <a:r>
              <a:rPr lang="en-US" altLang="zh-CN" sz="48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longing, especially for what is </a:t>
            </a:r>
            <a:r>
              <a:rPr lang="en-US" altLang="zh-CN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forbidden </a:t>
            </a:r>
            <a:r>
              <a:rPr lang="zh-CN" altLang="en-US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（</a:t>
            </a:r>
            <a:r>
              <a:rPr lang="en-US" altLang="zh-CN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Strong’s Dictionary)</a:t>
            </a:r>
          </a:p>
          <a:p>
            <a:r>
              <a:rPr lang="en-US" altLang="zh-CN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（对被禁止的东西的一个）渴求</a:t>
            </a:r>
          </a:p>
        </p:txBody>
      </p:sp>
    </p:spTree>
    <p:extLst>
      <p:ext uri="{BB962C8B-B14F-4D97-AF65-F5344CB8AC3E}">
        <p14:creationId xmlns:p14="http://schemas.microsoft.com/office/powerpoint/2010/main" val="3663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-37372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在哪里跌倒的？</a:t>
            </a:r>
          </a:p>
        </p:txBody>
      </p:sp>
    </p:spTree>
    <p:extLst>
      <p:ext uri="{BB962C8B-B14F-4D97-AF65-F5344CB8AC3E}">
        <p14:creationId xmlns:p14="http://schemas.microsoft.com/office/powerpoint/2010/main" val="5744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76300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相信</a:t>
            </a:r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自己缺乏</a:t>
            </a:r>
            <a:endParaRPr lang="en-US" altLang="zh-CN" sz="8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而产生的渴求</a:t>
            </a:r>
            <a:endParaRPr lang="en-US" sz="8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4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16:18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骄傲在败坏以先；狂心在跌倒之前。 </a:t>
            </a:r>
            <a:endParaRPr lang="en-US" altLang="zh-CN" sz="54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18:12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败坏之先，人心骄傲；尊荣以前，必有谦卑。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218" name="Picture 2" descr="http://www.cartoon-web.com/illus/proverbs/pro16-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876" y="254000"/>
            <a:ext cx="3294876" cy="4889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342901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骄傲</a:t>
            </a:r>
            <a:endParaRPr lang="en-US" sz="8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37372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撒但一向的诡计</a:t>
            </a:r>
            <a:r>
              <a:rPr lang="en-US" altLang="zh-C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!!!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committedtotruth.files.wordpress.com/2009/11/devil-from-rottentoons-com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8100"/>
            <a:ext cx="1568928" cy="16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1587501"/>
            <a:ext cx="6794500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333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圣经启示的方法</a:t>
            </a:r>
            <a:endParaRPr lang="en-US" sz="7333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2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神的神能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已将一切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关乎生命和虔敬的事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赐给我们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，皆因我们认识那用自己荣耀和美德召我们的主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According as his divine power </a:t>
            </a:r>
            <a:r>
              <a:rPr lang="en-US" altLang="zh-CN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hath given unto us all things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that </a:t>
            </a:r>
            <a:r>
              <a:rPr lang="en-US" altLang="zh-CN" sz="38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pertain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unto life and godliness, through the knowledge of him that hath called us to glory and virtue 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1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52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1:3-4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愿颂赞归与我们主耶稣基督的父神！他在基督里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曾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(has blessed us)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赐给我们天上各样属灵的福气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 就如神从创立世界以前，在基督里拣选了我们，使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我们在他面前成为圣洁，无有瑕疵。 </a:t>
            </a:r>
          </a:p>
        </p:txBody>
      </p:sp>
    </p:spTree>
    <p:extLst>
      <p:ext uri="{BB962C8B-B14F-4D97-AF65-F5344CB8AC3E}">
        <p14:creationId xmlns:p14="http://schemas.microsoft.com/office/powerpoint/2010/main" val="24535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4:2-3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因为有福音传给我们，象传给他们一样；只是所听见的道与他们无益，因为他们没有信心与所听见的道调和。 但我们已经相信的人得以进入那安息，正如神所说：我在怒中起誓说：他们断不可进入我的安息！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其实造物之工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(the works)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，从创世以来已经成全了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618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8:1-2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如今，那些在基督耶稣里的就不定罪了。 因为赐生命圣灵的律，在基督耶稣里释放了我，使我脱离罪和死的律了。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There is, then, now no condemnation to those in Christ Jesus, who walk not according to the flesh, but according to the Spirit; for the law of the Spirit of the life in Christ Jesus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 set me free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from the law of the sin and of the death; 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9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可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11:24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所以我告诉你们，凡你们祷告祈求的，无论是甚么，只要信是得着的，就必得着。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For this reason I tell you, whatever you pray and ask for, 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believe that you have received it, and it will be yours. </a:t>
            </a:r>
            <a:endParaRPr lang="zh-CN" altLang="en-US" sz="4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0" y="190500"/>
            <a:ext cx="9144000" cy="48768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99492" y="4229100"/>
            <a:ext cx="7763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神在基督里赐给我们的一切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7067" y="1586345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我们所能相信的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607" y="336881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经启示我们的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4379" y="778014"/>
            <a:ext cx="5314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我们现在经历到的恩典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928" y="2370431"/>
            <a:ext cx="4176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我们对神的看重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38995" y="3162300"/>
            <a:ext cx="7214759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4600" y="2422386"/>
            <a:ext cx="4069271" cy="655931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1562100"/>
            <a:ext cx="533400" cy="35052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http://farm8.staticflickr.com/7204/6883863837_cdc4e42694_z.jpg"/>
          <p:cNvPicPr>
            <a:picLocks noChangeAspect="1" noChangeArrowheads="1"/>
          </p:cNvPicPr>
          <p:nvPr/>
        </p:nvPicPr>
        <p:blipFill>
          <a:blip r:embed="rId2" cstate="print"/>
          <a:srcRect l="26250" t="30047" r="13750"/>
          <a:stretch>
            <a:fillRect/>
          </a:stretch>
        </p:blipFill>
        <p:spPr bwMode="auto">
          <a:xfrm>
            <a:off x="2971801" y="-1"/>
            <a:ext cx="6172200" cy="4789885"/>
          </a:xfrm>
          <a:prstGeom prst="rect">
            <a:avLst/>
          </a:prstGeom>
          <a:noFill/>
        </p:spPr>
      </p:pic>
      <p:pic>
        <p:nvPicPr>
          <p:cNvPr id="39952" name="Picture 16" descr="http://t3.gstatic.com/images?q=tbn:ANd9GcR-G8Zsndcxq-jvMQSlUPTPCMKfLdYidpZ1c9KcCfwQ0dDFD0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5329"/>
            <a:ext cx="2362200" cy="2589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5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89000"/>
            <a:ext cx="9144000" cy="4762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marL="619100" indent="-619100">
              <a:spcBef>
                <a:spcPts val="1500"/>
              </a:spcBef>
              <a:buFontTx/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我们该如何看待生命中的需求？</a:t>
            </a:r>
            <a:r>
              <a:rPr lang="zh-CN" altLang="en-US" sz="3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圣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经和一般人的看法有什么根本不同？</a:t>
            </a:r>
            <a:endParaRPr lang="en-US" altLang="zh-CN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AutoNum type="arabicPeriod"/>
            </a:pPr>
            <a:r>
              <a:rPr lang="zh-CN" altLang="en-US" sz="3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圣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经</a:t>
            </a:r>
            <a:r>
              <a:rPr lang="zh-CN" altLang="en-US" sz="3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马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斯洛理论对于解决人需求的方法有什么不同？</a:t>
            </a:r>
            <a:endParaRPr lang="en-US" altLang="zh-CN" sz="30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FontTx/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你觉得圣经中解决人需求的方法是积极的还是消极的？为什么</a:t>
            </a:r>
            <a:r>
              <a:rPr lang="en-US" altLang="zh-CN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?</a:t>
            </a:r>
            <a:endParaRPr lang="en-US" altLang="zh-CN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AutoNum type="arabicPeriod"/>
            </a:pPr>
            <a:r>
              <a:rPr lang="zh-CN" altLang="en-US" sz="3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你觉得圣经中解决人需求的方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法真管用吗？其中对人的挑战在什么地方</a:t>
            </a:r>
            <a:r>
              <a:rPr lang="en-US" altLang="zh-CN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?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你的经历如何</a:t>
            </a:r>
            <a:r>
              <a:rPr lang="en-US" altLang="zh-CN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?</a:t>
            </a:r>
            <a:endParaRPr lang="en-US" altLang="zh-CN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AutoNum type="arabicPeriod"/>
            </a:pPr>
            <a:endParaRPr lang="zh-TW" altLang="en-US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00" y="63500"/>
            <a:ext cx="577850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500" b="1" i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sz="4500" b="1" i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14:30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心中安静是肉体的生命；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嫉妒是骨中的朽烂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altLang="zh-CN" sz="54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0" name="Picture 2" descr="http://upload.wikimedia.org/wikipedia/commons/thumb/1/1e/Th%C3%A9odore_G%C3%A9ricault_hiena_de_Salp%C3%AAtri%C3%A8re.jpg/250px-Th%C3%A9odore_G%C3%A9ricault_hiena_de_Salp%C3%AAtri%C3%A8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444500"/>
            <a:ext cx="3752273" cy="412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3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9100"/>
            <a:ext cx="434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24:10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你在患难之日若胆怯，你的力量就微小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4400" b="1" dirty="0" smtClean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29:25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惧怕人的，陷入网罗；</a:t>
            </a:r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唯有倚靠耶和华的，必得安稳。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 descr="http://upload.wikimedia.org/wikipedia/commons/thumb/8/8a/Scared_Child_at_Nighttime.jpg/250px-Scared_Child_at_Night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"/>
            <a:ext cx="4013200" cy="5024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542758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400" b="1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41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35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26:16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懒惰人看自己比七个善于应对的人更有智慧。 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170" name="Picture 2" descr="http://sourceblogger.com/wp-content/uploads/2011/11/Lazy_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660" y="1817826"/>
            <a:ext cx="5262880" cy="375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7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3500"/>
            <a:ext cx="5486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29:22 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好气的人挑启争端；暴怒的人多多犯罪。</a:t>
            </a:r>
            <a:endParaRPr lang="en-US" altLang="zh-CN" sz="5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22:24 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好生气的人，不可与他结交；暴怒的人，不可与他来往。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3" descr="http://www.pamelasmalewilliams.com/images/angry_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0511"/>
            <a:ext cx="3647613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0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0287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问题→不满→表达→改进</a:t>
            </a:r>
            <a:endParaRPr lang="en-US" sz="9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2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nblogs.com/cnblogs_com/zhoujg/199152/o_%e9%a9%ac%e6%96%af%e6%b4%9b%e9%9c%80%e6%b1%82%e5%b1%82%e6%ac%a1%e7%90%86%e8%ae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-14792"/>
            <a:ext cx="7635513" cy="57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2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542</TotalTime>
  <Words>1965</Words>
  <Application>Microsoft Office PowerPoint</Application>
  <PresentationFormat>On-screen Show (16:10)</PresentationFormat>
  <Paragraphs>59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微软雅黑</vt:lpstr>
      <vt:lpstr>黑体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104</cp:revision>
  <dcterms:created xsi:type="dcterms:W3CDTF">2012-03-04T20:46:38Z</dcterms:created>
  <dcterms:modified xsi:type="dcterms:W3CDTF">2014-01-14T03:18:28Z</dcterms:modified>
</cp:coreProperties>
</file>