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50"/>
  </p:notesMasterIdLst>
  <p:sldIdLst>
    <p:sldId id="430" r:id="rId2"/>
    <p:sldId id="431" r:id="rId3"/>
    <p:sldId id="432" r:id="rId4"/>
    <p:sldId id="418" r:id="rId5"/>
    <p:sldId id="370" r:id="rId6"/>
    <p:sldId id="384" r:id="rId7"/>
    <p:sldId id="392" r:id="rId8"/>
    <p:sldId id="390" r:id="rId9"/>
    <p:sldId id="439" r:id="rId10"/>
    <p:sldId id="377" r:id="rId11"/>
    <p:sldId id="396" r:id="rId12"/>
    <p:sldId id="440" r:id="rId13"/>
    <p:sldId id="433" r:id="rId14"/>
    <p:sldId id="400" r:id="rId15"/>
    <p:sldId id="434" r:id="rId16"/>
    <p:sldId id="423" r:id="rId17"/>
    <p:sldId id="424" r:id="rId18"/>
    <p:sldId id="425" r:id="rId19"/>
    <p:sldId id="426" r:id="rId20"/>
    <p:sldId id="427" r:id="rId21"/>
    <p:sldId id="435" r:id="rId22"/>
    <p:sldId id="428" r:id="rId23"/>
    <p:sldId id="429" r:id="rId24"/>
    <p:sldId id="437" r:id="rId25"/>
    <p:sldId id="438" r:id="rId26"/>
    <p:sldId id="408" r:id="rId27"/>
    <p:sldId id="409" r:id="rId28"/>
    <p:sldId id="410" r:id="rId29"/>
    <p:sldId id="420" r:id="rId30"/>
    <p:sldId id="421" r:id="rId31"/>
    <p:sldId id="422" r:id="rId32"/>
    <p:sldId id="403" r:id="rId33"/>
    <p:sldId id="404" r:id="rId34"/>
    <p:sldId id="405" r:id="rId35"/>
    <p:sldId id="406" r:id="rId36"/>
    <p:sldId id="411" r:id="rId37"/>
    <p:sldId id="412" r:id="rId38"/>
    <p:sldId id="413" r:id="rId39"/>
    <p:sldId id="414" r:id="rId40"/>
    <p:sldId id="415" r:id="rId41"/>
    <p:sldId id="416" r:id="rId42"/>
    <p:sldId id="417" r:id="rId43"/>
    <p:sldId id="441" r:id="rId44"/>
    <p:sldId id="442" r:id="rId45"/>
    <p:sldId id="443" r:id="rId46"/>
    <p:sldId id="444" r:id="rId47"/>
    <p:sldId id="445" r:id="rId48"/>
    <p:sldId id="446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3220" autoAdjust="0"/>
  </p:normalViewPr>
  <p:slideViewPr>
    <p:cSldViewPr>
      <p:cViewPr varScale="1">
        <p:scale>
          <a:sx n="68" d="100"/>
          <a:sy n="68" d="100"/>
        </p:scale>
        <p:origin x="-58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0763F-F47E-4F11-B2E8-CE1943C1A6A1}" type="datetimeFigureOut">
              <a:rPr lang="en-US" smtClean="0"/>
              <a:pPr/>
              <a:t>7/29/2012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8F737D-CD2B-468A-BE2C-2A81EB8CFD5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F737D-CD2B-468A-BE2C-2A81EB8CFD5F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7953-687B-4F31-B2A9-51BD7089E450}" type="datetimeFigureOut">
              <a:rPr lang="en-US" smtClean="0"/>
              <a:pPr/>
              <a:t>7/29/2012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13D3-AFB4-4BB6-9232-F2413A9D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7953-687B-4F31-B2A9-51BD7089E450}" type="datetimeFigureOut">
              <a:rPr lang="en-US" smtClean="0"/>
              <a:pPr/>
              <a:t>7/29/2012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13D3-AFB4-4BB6-9232-F2413A9D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7953-687B-4F31-B2A9-51BD7089E450}" type="datetimeFigureOut">
              <a:rPr lang="en-US" smtClean="0"/>
              <a:pPr/>
              <a:t>7/29/2012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13D3-AFB4-4BB6-9232-F2413A9D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7953-687B-4F31-B2A9-51BD7089E450}" type="datetimeFigureOut">
              <a:rPr lang="en-US" smtClean="0"/>
              <a:pPr/>
              <a:t>7/29/2012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13D3-AFB4-4BB6-9232-F2413A9D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7953-687B-4F31-B2A9-51BD7089E450}" type="datetimeFigureOut">
              <a:rPr lang="en-US" smtClean="0"/>
              <a:pPr/>
              <a:t>7/29/2012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13D3-AFB4-4BB6-9232-F2413A9D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7953-687B-4F31-B2A9-51BD7089E450}" type="datetimeFigureOut">
              <a:rPr lang="en-US" smtClean="0"/>
              <a:pPr/>
              <a:t>7/29/2012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13D3-AFB4-4BB6-9232-F2413A9D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7953-687B-4F31-B2A9-51BD7089E450}" type="datetimeFigureOut">
              <a:rPr lang="en-US" smtClean="0"/>
              <a:pPr/>
              <a:t>7/29/2012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13D3-AFB4-4BB6-9232-F2413A9D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7953-687B-4F31-B2A9-51BD7089E450}" type="datetimeFigureOut">
              <a:rPr lang="en-US" smtClean="0"/>
              <a:pPr/>
              <a:t>7/29/2012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13D3-AFB4-4BB6-9232-F2413A9D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7953-687B-4F31-B2A9-51BD7089E450}" type="datetimeFigureOut">
              <a:rPr lang="en-US" smtClean="0"/>
              <a:pPr/>
              <a:t>7/29/2012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13D3-AFB4-4BB6-9232-F2413A9D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7953-687B-4F31-B2A9-51BD7089E450}" type="datetimeFigureOut">
              <a:rPr lang="en-US" smtClean="0"/>
              <a:pPr/>
              <a:t>7/29/2012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13D3-AFB4-4BB6-9232-F2413A9D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7953-687B-4F31-B2A9-51BD7089E450}" type="datetimeFigureOut">
              <a:rPr lang="en-US" smtClean="0"/>
              <a:pPr/>
              <a:t>7/29/2012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13D3-AFB4-4BB6-9232-F2413A9D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0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B7953-687B-4F31-B2A9-51BD7089E450}" type="datetimeFigureOut">
              <a:rPr lang="en-US" smtClean="0"/>
              <a:pPr/>
              <a:t>7/29/2012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013D3-AFB4-4BB6-9232-F2413A9DC1A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808037"/>
            <a:ext cx="9067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TW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耶 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31:31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耶和華說：日子將到，我要與以色列家和猶大家另立新約，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31:32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不像我拉著他們祖宗的手，領他們出埃及地的時候，與他們所立的約。我雖作他們的丈夫，他們卻背了我的約。這是耶和華說的。</a:t>
            </a:r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415412" y="76200"/>
            <a:ext cx="4594987" cy="893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defRPr/>
            </a:pPr>
            <a:r>
              <a:rPr lang="zh-CN" altLang="en-US" sz="4400" b="1" kern="0" dirty="0" smtClean="0">
                <a:solidFill>
                  <a:srgbClr val="7030A0"/>
                </a:solidFill>
                <a:latin typeface="宋体" pitchFamily="2" charset="-122"/>
                <a:ea typeface="宋体" pitchFamily="2" charset="-122"/>
              </a:rPr>
              <a:t>耶利米書第</a:t>
            </a:r>
            <a:r>
              <a:rPr lang="en-US" altLang="zh-CN" sz="4400" b="1" kern="0" dirty="0" smtClean="0">
                <a:solidFill>
                  <a:srgbClr val="7030A0"/>
                </a:solidFill>
                <a:latin typeface="宋体" pitchFamily="2" charset="-122"/>
                <a:ea typeface="宋体" pitchFamily="2" charset="-122"/>
              </a:rPr>
              <a:t>31</a:t>
            </a:r>
            <a:r>
              <a:rPr lang="zh-CN" altLang="en-US" sz="4400" b="1" kern="0" dirty="0" smtClean="0">
                <a:solidFill>
                  <a:srgbClr val="7030A0"/>
                </a:solidFill>
                <a:latin typeface="宋体" pitchFamily="2" charset="-122"/>
                <a:ea typeface="宋体" pitchFamily="2" charset="-122"/>
              </a:rPr>
              <a:t>章</a:t>
            </a:r>
            <a:endParaRPr lang="en-US" altLang="zh-CN" sz="4400" b="1" kern="0" dirty="0" smtClean="0">
              <a:solidFill>
                <a:srgbClr val="7030A0"/>
              </a:solidFill>
              <a:latin typeface="宋体" pitchFamily="2" charset="-122"/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6200"/>
            <a:ext cx="9144000" cy="7035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04800" y="1524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CN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林前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 11:23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我當日傳給你們的，原是從主領受的，就是主耶穌被賣的那一夜，拿起餅來，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11:24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祝謝了，就擘開，說：這是</a:t>
            </a:r>
            <a:r>
              <a:rPr lang="zh-TW" altLang="en-US" sz="48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我的身體，為你們捨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（有古卷：擘開）的，你們應當如此行，為的是紀念我。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04800" y="1524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CN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林前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 11:25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飯後，也照樣拿起杯來，說：</a:t>
            </a:r>
            <a:r>
              <a:rPr lang="zh-TW" altLang="en-US" sz="48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這杯是用我的血所立的新約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，你們每逢喝的時候，要如此行，為的是紀念我。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11:26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你們每逢吃這餅，喝這杯，是表明主的死，直等到他來。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 b="2174"/>
          <a:stretch>
            <a:fillRect/>
          </a:stretch>
        </p:blipFill>
        <p:spPr bwMode="auto">
          <a:xfrm>
            <a:off x="0" y="-228600"/>
            <a:ext cx="9144000" cy="7156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3400" y="0"/>
            <a:ext cx="10439400" cy="695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ndtimesrevelations.files.wordpress.com/2011/10/biblicallaw-and-justi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52400" y="152400"/>
            <a:ext cx="91440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TW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民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15:27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若有一個人誤犯了罪，他就要獻一歲的母山羊作贖罪祭。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15:28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那誤行的人犯罪的時候，祭司要在耶和華面前為他贖罪，他就必蒙赦免。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15:29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以色列中的本地人和寄居在他們中間的外人，若誤行了甚麼事，必歸一樣的條例，</a:t>
            </a:r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52400" y="152400"/>
            <a:ext cx="91440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TW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民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15:30 </a:t>
            </a:r>
            <a:r>
              <a:rPr lang="zh-TW" altLang="en-US" sz="48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但那擅敢行事的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，無論是本地人是寄居的，他褻瀆了耶和華，必從民中剪除。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15:31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因他藐視耶和華的言語，違背耶和華的命令，那人總要剪除；他的罪孽要歸到他身上。</a:t>
            </a:r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52400" y="152400"/>
            <a:ext cx="91440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TW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民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15:32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以色列人在曠野的時候，遇見一個人在安息日撿柴。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15:33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遇見他撿柴的人，就把他帶到摩西、亞倫並全會眾那裡，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15:34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將他收在監內；因為當怎樣辦他，還沒有指明。</a:t>
            </a:r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52400" y="152400"/>
            <a:ext cx="91440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TW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民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15:35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耶和華吩咐摩西說：總要把那人治死；全會眾要在營外用石頭把他打死。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15:36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於是全會眾將他帶到營外，用石頭打死他，是照耶和華所吩咐摩西的。</a:t>
            </a:r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808037"/>
            <a:ext cx="9067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TW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耶 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31:33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耶和華說：那些日子以後，我與以色列家所立的約乃是這樣：我要將我的律法放在他們裡面，寫在他們心上。我要作他們的　神，他們要作我的子民。</a:t>
            </a:r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415412" y="76200"/>
            <a:ext cx="4594987" cy="893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defRPr/>
            </a:pPr>
            <a:r>
              <a:rPr lang="zh-CN" altLang="en-US" sz="4400" b="1" kern="0" dirty="0" smtClean="0">
                <a:solidFill>
                  <a:srgbClr val="7030A0"/>
                </a:solidFill>
                <a:latin typeface="宋体" pitchFamily="2" charset="-122"/>
                <a:ea typeface="宋体" pitchFamily="2" charset="-122"/>
              </a:rPr>
              <a:t>耶利米書第</a:t>
            </a:r>
            <a:r>
              <a:rPr lang="en-US" altLang="zh-CN" sz="4400" b="1" kern="0" dirty="0" smtClean="0">
                <a:solidFill>
                  <a:srgbClr val="7030A0"/>
                </a:solidFill>
                <a:latin typeface="宋体" pitchFamily="2" charset="-122"/>
                <a:ea typeface="宋体" pitchFamily="2" charset="-122"/>
              </a:rPr>
              <a:t>31</a:t>
            </a:r>
            <a:r>
              <a:rPr lang="zh-CN" altLang="en-US" sz="4400" b="1" kern="0" dirty="0" smtClean="0">
                <a:solidFill>
                  <a:srgbClr val="7030A0"/>
                </a:solidFill>
                <a:latin typeface="宋体" pitchFamily="2" charset="-122"/>
                <a:ea typeface="宋体" pitchFamily="2" charset="-122"/>
              </a:rPr>
              <a:t>章</a:t>
            </a:r>
            <a:endParaRPr lang="en-US" altLang="zh-CN" sz="4400" b="1" kern="0" dirty="0" smtClean="0">
              <a:solidFill>
                <a:srgbClr val="7030A0"/>
              </a:solidFill>
              <a:latin typeface="宋体" pitchFamily="2" charset="-122"/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s3-eu-west-1.amazonaws.com/lookandlearn-preview/A/A005/A005266.jpg"/>
          <p:cNvPicPr>
            <a:picLocks noChangeAspect="1" noChangeArrowheads="1"/>
          </p:cNvPicPr>
          <p:nvPr/>
        </p:nvPicPr>
        <p:blipFill>
          <a:blip r:embed="rId2" cstate="print">
            <a:lum bright="40000" contrast="-30000"/>
          </a:blip>
          <a:srcRect t="4444" b="1350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52400" y="152400"/>
            <a:ext cx="91440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TW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可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1:39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於是在加利利全地，進了會堂，傳道，趕鬼。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1:40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有一個長大痲瘋的來求耶穌，向他跪下，說：你若肯，必能叫我潔淨了。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1:41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耶穌動了慈心，就伸手摸他，說：我肯，你潔淨了罷！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1:42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大痲瘋即時離開他，他就潔淨了。</a:t>
            </a:r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2.bp.blogspot.com/-HhimMqSt7Ng/T0AbwJlHilI/AAAAAAAAEl0/4yFry17oKGQ/s1600/leviticus-series-page.jpg"/>
          <p:cNvPicPr>
            <a:picLocks noChangeAspect="1" noChangeArrowheads="1"/>
          </p:cNvPicPr>
          <p:nvPr/>
        </p:nvPicPr>
        <p:blipFill>
          <a:blip r:embed="rId2" cstate="print"/>
          <a:srcRect l="15681" r="12901"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52400" y="152400"/>
            <a:ext cx="91440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TW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利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22:2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你吩咐亞倫和他子孫說：要遠離以色列人所分別為聖、歸給我的聖物，免得褻瀆我的聖名。我是耶和華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…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22:4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亞倫的後裔，凡長大痲瘋的，或是有漏症的，不可吃聖物，直等他潔淨了。</a:t>
            </a:r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52400" y="152400"/>
            <a:ext cx="91440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TW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利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22:5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或是摸甚麼使他不潔淨的爬物，或是摸那使他不潔淨的人（不拘那人有甚麼不潔淨），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22:6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摸了這些人、物的，必不潔淨到晚上；若不用水洗身，就不可吃聖物。</a:t>
            </a:r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touchyaneighbor.files.wordpress.com/2011/01/tith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96982"/>
            <a:ext cx="4343400" cy="2933206"/>
          </a:xfrm>
          <a:prstGeom prst="rect">
            <a:avLst/>
          </a:prstGeom>
          <a:noFill/>
        </p:spPr>
      </p:pic>
      <p:pic>
        <p:nvPicPr>
          <p:cNvPr id="1030" name="Picture 6" descr="http://touchyaneighbor.files.wordpress.com/2011/08/tithe-bo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914400"/>
            <a:ext cx="4038600" cy="4038600"/>
          </a:xfrm>
          <a:prstGeom prst="rect">
            <a:avLst/>
          </a:prstGeom>
          <a:noFill/>
        </p:spPr>
      </p:pic>
      <p:pic>
        <p:nvPicPr>
          <p:cNvPr id="1034" name="Picture 10" descr="http://3.bp.blogspot.com/-NnZ0eye5wRs/T3nk7ez-6qI/AAAAAAAAAb8/lWOBxs-hbPU/s1600/offering-ba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3429000"/>
            <a:ext cx="4583458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ampsburning.org/wp-content/uploads/2011/12/images-212x2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33797">
            <a:off x="335431" y="485694"/>
            <a:ext cx="2654478" cy="2667000"/>
          </a:xfrm>
          <a:prstGeom prst="rect">
            <a:avLst/>
          </a:prstGeom>
          <a:noFill/>
        </p:spPr>
      </p:pic>
      <p:pic>
        <p:nvPicPr>
          <p:cNvPr id="1032" name="Picture 8" descr="http://www.stmichaelschurch.net/wp-content/uploads/TithingToughTimes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079057">
            <a:off x="238304" y="3847675"/>
            <a:ext cx="4198349" cy="2057400"/>
          </a:xfrm>
          <a:prstGeom prst="rect">
            <a:avLst/>
          </a:prstGeom>
          <a:noFill/>
        </p:spPr>
      </p:pic>
      <p:pic>
        <p:nvPicPr>
          <p:cNvPr id="56322" name="Picture 2" descr="http://mudpreacher.files.wordpress.com/2011/01/tithing-partnership-with-go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14084">
            <a:off x="4800600" y="3657600"/>
            <a:ext cx="3922242" cy="2743200"/>
          </a:xfrm>
          <a:prstGeom prst="rect">
            <a:avLst/>
          </a:prstGeom>
          <a:noFill/>
        </p:spPr>
      </p:pic>
      <p:pic>
        <p:nvPicPr>
          <p:cNvPr id="56324" name="Picture 4" descr="http://christrescuemission.org/yahoo_site_admin/assets/images/Prov-011_06.130185418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304800"/>
            <a:ext cx="3188677" cy="2590800"/>
          </a:xfrm>
          <a:prstGeom prst="rect">
            <a:avLst/>
          </a:prstGeom>
          <a:noFill/>
        </p:spPr>
      </p:pic>
      <p:pic>
        <p:nvPicPr>
          <p:cNvPr id="56326" name="Picture 6" descr="http://www.managinggodsmoney.com/images/godsownsal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457200"/>
            <a:ext cx="2390588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33400" y="274637"/>
            <a:ext cx="8276463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TW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玛 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3:8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人豈可奪取　神之物呢？你們竟奪取我的供物。你們卻說：我們在何事上奪取你的供物呢？就是你們在當納的十分之一和當獻的供物上。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3:9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因你們通國的人都奪取我的供物，咒詛就臨到你們身上。</a:t>
            </a:r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33400" y="274637"/>
            <a:ext cx="8276463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TW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玛 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3:10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萬軍之耶和華說：你們要將當納的十分之一全然送入倉庫，使我家有糧，以此試試我，是否為你們敞開天上的窗戶，傾福與你們，甚至無處可容。</a:t>
            </a:r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33400" y="274637"/>
            <a:ext cx="8276463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TW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玛 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3:11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萬軍之耶和華說：我必為你們斥責蝗蟲（原文是吞噬者），不容它毀壞你們的土產。你們田間的葡萄樹在未熟之先也不掉果子。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3:12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萬軍之耶和華說：萬國必稱你們為有福的，因你們的地必成為喜樂之地。</a:t>
            </a:r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33400" y="274637"/>
            <a:ext cx="8276463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TW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玛 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3:8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人豈可奪取　神之物呢？你們竟奪取我的供物。你們卻說：我們在何事上奪取你的供物呢？就是你們在當納的十分之一和當獻的供物上。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3:9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因你們通國的人都奪取我的供物，咒詛就臨到你們身上。</a:t>
            </a:r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33400" y="274637"/>
            <a:ext cx="8276463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TW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玛 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3:8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人豈可奪取　神之物呢？</a:t>
            </a:r>
            <a:r>
              <a:rPr lang="zh-TW" altLang="en-US" sz="48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你們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竟奪取我的供物。</a:t>
            </a:r>
            <a:r>
              <a:rPr lang="zh-TW" altLang="en-US" sz="48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你們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卻說：</a:t>
            </a:r>
            <a:r>
              <a:rPr lang="zh-TW" altLang="en-US" sz="48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我們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在何事上奪取你的供物呢？就是</a:t>
            </a:r>
            <a:r>
              <a:rPr lang="zh-TW" altLang="en-US" sz="48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你們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在當納的十分之一和當獻的供物上。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3:9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因</a:t>
            </a:r>
            <a:r>
              <a:rPr lang="zh-TW" altLang="en-US" sz="48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你們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通國的人都奪取我的供物，咒詛就臨到</a:t>
            </a:r>
            <a:r>
              <a:rPr lang="zh-TW" altLang="en-US" sz="48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你們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身上。</a:t>
            </a:r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33400" y="274637"/>
            <a:ext cx="8276463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TW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玛 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3:8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人豈可奪取　神之物呢？</a:t>
            </a:r>
            <a:r>
              <a:rPr lang="zh-TW" altLang="en-US" sz="48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你們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竟奪取我的供物。</a:t>
            </a:r>
            <a:r>
              <a:rPr lang="zh-TW" altLang="en-US" sz="48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你們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卻說：</a:t>
            </a:r>
            <a:r>
              <a:rPr lang="zh-TW" altLang="en-US" sz="48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我們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在何事上奪取你的供物呢？就是</a:t>
            </a:r>
            <a:r>
              <a:rPr lang="zh-TW" altLang="en-US" sz="48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你們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在當納的十分之一和當獻的供物上。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3:9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因</a:t>
            </a:r>
            <a:r>
              <a:rPr lang="zh-TW" altLang="en-US" sz="48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你們</a:t>
            </a:r>
            <a:r>
              <a:rPr lang="zh-TW" altLang="en-US" sz="4800" dirty="0" smtClean="0">
                <a:solidFill>
                  <a:srgbClr val="3333FF"/>
                </a:solidFill>
                <a:latin typeface="微软雅黑" pitchFamily="34" charset="-122"/>
                <a:ea typeface="微软雅黑" pitchFamily="34" charset="-122"/>
              </a:rPr>
              <a:t>通國的人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都奪取我的供物，咒詛就臨到</a:t>
            </a:r>
            <a:r>
              <a:rPr lang="zh-TW" altLang="en-US" sz="48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你們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身上。</a:t>
            </a:r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808037"/>
            <a:ext cx="9067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TW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耶 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31:34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他們各人不再教導自己的鄰舍和自己的弟兄說：你該認識耶和華，因為他們從最小的到至大的都必認識我。我要赦免他們的罪孽，不再紀念他們的罪惡。這是耶和華說的。</a:t>
            </a:r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415412" y="76200"/>
            <a:ext cx="4594987" cy="893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defRPr/>
            </a:pPr>
            <a:r>
              <a:rPr lang="zh-CN" altLang="en-US" sz="4400" b="1" kern="0" dirty="0" smtClean="0">
                <a:solidFill>
                  <a:srgbClr val="7030A0"/>
                </a:solidFill>
                <a:latin typeface="宋体" pitchFamily="2" charset="-122"/>
                <a:ea typeface="宋体" pitchFamily="2" charset="-122"/>
              </a:rPr>
              <a:t>耶利米書第</a:t>
            </a:r>
            <a:r>
              <a:rPr lang="en-US" altLang="zh-CN" sz="4400" b="1" kern="0" dirty="0" smtClean="0">
                <a:solidFill>
                  <a:srgbClr val="7030A0"/>
                </a:solidFill>
                <a:latin typeface="宋体" pitchFamily="2" charset="-122"/>
                <a:ea typeface="宋体" pitchFamily="2" charset="-122"/>
              </a:rPr>
              <a:t>31</a:t>
            </a:r>
            <a:r>
              <a:rPr lang="zh-CN" altLang="en-US" sz="4400" b="1" kern="0" dirty="0" smtClean="0">
                <a:solidFill>
                  <a:srgbClr val="7030A0"/>
                </a:solidFill>
                <a:latin typeface="宋体" pitchFamily="2" charset="-122"/>
                <a:ea typeface="宋体" pitchFamily="2" charset="-122"/>
              </a:rPr>
              <a:t>章</a:t>
            </a:r>
            <a:endParaRPr lang="en-US" altLang="zh-CN" sz="4400" b="1" kern="0" dirty="0" smtClean="0">
              <a:solidFill>
                <a:srgbClr val="7030A0"/>
              </a:solidFill>
              <a:latin typeface="宋体" pitchFamily="2" charset="-122"/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33400" y="274637"/>
            <a:ext cx="8276463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TW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玛 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3:10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萬軍之耶和華說：你們要將當納的十分之一全然送入倉庫，使我家有糧，以此試試我，是否為你們敞開天上的窗戶，傾福與你們，甚至無處可容。</a:t>
            </a:r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33400" y="274637"/>
            <a:ext cx="8276463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TW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玛 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3:10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萬軍之耶和華說：</a:t>
            </a:r>
            <a:r>
              <a:rPr lang="zh-TW" altLang="en-US" sz="48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你們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要將當納的十分之一</a:t>
            </a:r>
            <a:r>
              <a:rPr lang="zh-TW" altLang="en-US" sz="4800" dirty="0" smtClean="0">
                <a:solidFill>
                  <a:srgbClr val="3333FF"/>
                </a:solidFill>
                <a:latin typeface="微软雅黑" pitchFamily="34" charset="-122"/>
                <a:ea typeface="微软雅黑" pitchFamily="34" charset="-122"/>
              </a:rPr>
              <a:t>全然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送入倉庫，使我家有糧，以此試試我，是否為</a:t>
            </a:r>
            <a:r>
              <a:rPr lang="zh-TW" altLang="en-US" sz="48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你們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敞開天上的窗戶，傾福與</a:t>
            </a:r>
            <a:r>
              <a:rPr lang="zh-TW" altLang="en-US" sz="48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你們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，甚至無處可容。</a:t>
            </a:r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33400" y="274637"/>
            <a:ext cx="8276463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TW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玛 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3:11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萬軍之耶和華說：我必為你們斥責蝗蟲（原文是吞噬者），不容它毀壞你們的土產。你們田間的葡萄樹在未熟之先也不掉果子。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3:12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萬軍之耶和華說：萬國必稱你們為有福的，因你們的地必成為喜樂之地。</a:t>
            </a:r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33400" y="274637"/>
            <a:ext cx="8276463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TW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玛 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3:11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萬軍之耶和華說：我必為</a:t>
            </a:r>
            <a:r>
              <a:rPr lang="zh-TW" altLang="en-US" sz="48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你們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斥責蝗蟲（原文是吞噬者），不容它毀壞</a:t>
            </a:r>
            <a:r>
              <a:rPr lang="zh-TW" altLang="en-US" sz="48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你們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的土產。</a:t>
            </a:r>
            <a:r>
              <a:rPr lang="zh-TW" altLang="en-US" sz="48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你們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田間的葡萄樹在未熟之先也不掉果子。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3:12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萬軍之耶和華說：萬國必稱</a:t>
            </a:r>
            <a:r>
              <a:rPr lang="zh-TW" altLang="en-US" sz="48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你們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為有福的，因</a:t>
            </a:r>
            <a:r>
              <a:rPr lang="zh-TW" altLang="en-US" sz="48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你們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的地必成為喜樂之地。</a:t>
            </a:r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33400" y="274637"/>
            <a:ext cx="8276463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CN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申</a:t>
            </a:r>
            <a:r>
              <a:rPr lang="en-US" altLang="zh-CN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 28:1 </a:t>
            </a:r>
            <a:r>
              <a:rPr lang="zh-CN" altLang="en-US" sz="4800" dirty="0" smtClean="0">
                <a:latin typeface="微软雅黑" pitchFamily="34" charset="-122"/>
                <a:ea typeface="微软雅黑" pitchFamily="34" charset="-122"/>
              </a:rPr>
              <a:t>你若留意听从耶和华你　神的话，谨守遵行他的一切诫命，就是我今日所吩咐你的，他必使你超乎天下万民之上。</a:t>
            </a:r>
            <a:r>
              <a:rPr lang="en-US" altLang="zh-CN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28:2</a:t>
            </a:r>
            <a:r>
              <a:rPr lang="en-US" altLang="zh-CN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4800" dirty="0" smtClean="0">
                <a:latin typeface="微软雅黑" pitchFamily="34" charset="-122"/>
                <a:ea typeface="微软雅黑" pitchFamily="34" charset="-122"/>
              </a:rPr>
              <a:t>你若听从耶和华你　神的话，这以下的福必追随你，临到你身上：</a:t>
            </a:r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33400" y="274637"/>
            <a:ext cx="8276463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CN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申</a:t>
            </a:r>
            <a:r>
              <a:rPr lang="en-US" altLang="zh-CN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 28:1</a:t>
            </a:r>
            <a:r>
              <a:rPr lang="en-US" altLang="zh-CN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4800" dirty="0" smtClean="0">
                <a:latin typeface="微软雅黑" pitchFamily="34" charset="-122"/>
                <a:ea typeface="微软雅黑" pitchFamily="34" charset="-122"/>
              </a:rPr>
              <a:t>你若留意听从耶和华你　神的话，</a:t>
            </a:r>
            <a:r>
              <a:rPr lang="zh-CN" altLang="en-US" sz="48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谨守遵行</a:t>
            </a:r>
            <a:r>
              <a:rPr lang="zh-CN" altLang="en-US" sz="4800" dirty="0" smtClean="0">
                <a:latin typeface="微软雅黑" pitchFamily="34" charset="-122"/>
                <a:ea typeface="微软雅黑" pitchFamily="34" charset="-122"/>
              </a:rPr>
              <a:t>他的</a:t>
            </a:r>
            <a:r>
              <a:rPr lang="zh-CN" altLang="en-US" sz="48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一切诫命</a:t>
            </a:r>
            <a:r>
              <a:rPr lang="zh-CN" altLang="en-US" sz="4800" dirty="0" smtClean="0">
                <a:latin typeface="微软雅黑" pitchFamily="34" charset="-122"/>
                <a:ea typeface="微软雅黑" pitchFamily="34" charset="-122"/>
              </a:rPr>
              <a:t>，就是我今日所吩咐你的，他必使你超乎天下万民之上。</a:t>
            </a:r>
            <a:r>
              <a:rPr lang="en-US" altLang="zh-CN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28:2</a:t>
            </a:r>
            <a:r>
              <a:rPr lang="en-US" altLang="zh-CN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4800" dirty="0" smtClean="0">
                <a:latin typeface="微软雅黑" pitchFamily="34" charset="-122"/>
                <a:ea typeface="微软雅黑" pitchFamily="34" charset="-122"/>
              </a:rPr>
              <a:t>你若听从耶和华你　神的话，这以下的福必追随你，临到你身上：</a:t>
            </a:r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33400" y="274637"/>
            <a:ext cx="8276463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CN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申</a:t>
            </a:r>
            <a:r>
              <a:rPr lang="en-US" altLang="zh-CN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 28:15 </a:t>
            </a:r>
            <a:r>
              <a:rPr lang="zh-CN" altLang="en-US" sz="4800" dirty="0" smtClean="0">
                <a:latin typeface="微软雅黑" pitchFamily="34" charset="-122"/>
                <a:ea typeface="微软雅黑" pitchFamily="34" charset="-122"/>
              </a:rPr>
              <a:t>你若不听从耶和华你　神的话，不谨守遵行他的</a:t>
            </a:r>
            <a:r>
              <a:rPr lang="zh-CN" altLang="en-US" sz="48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一切诫命律例</a:t>
            </a:r>
            <a:r>
              <a:rPr lang="zh-CN" altLang="en-US" sz="4800" dirty="0" smtClean="0">
                <a:latin typeface="微软雅黑" pitchFamily="34" charset="-122"/>
                <a:ea typeface="微软雅黑" pitchFamily="34" charset="-122"/>
              </a:rPr>
              <a:t>，就是我今日所吩咐你的，这以下的咒诅都必追随你，临到你身上：</a:t>
            </a:r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33400" y="274637"/>
            <a:ext cx="8276463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CN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加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 3:10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凡以行律法為本的，都是被咒詛的；因為經上記著：凡不</a:t>
            </a:r>
            <a:r>
              <a:rPr lang="zh-TW" altLang="en-US" sz="48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常照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律法書上所記</a:t>
            </a:r>
            <a:r>
              <a:rPr lang="zh-TW" altLang="en-US" sz="48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一切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之事去行的，就被咒詛。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3:11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沒有一個人靠著律法在神面前稱義，這是明顯的；因為經上說，義人必因信得生。</a:t>
            </a:r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33400" y="274637"/>
            <a:ext cx="8276463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CN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加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 3:13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基督既為我們受（原文是成）了咒詛，就贖出我們脫離律法的咒詛；因為經上記著：凡掛在木頭上都是被咒詛的。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3:14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這便叫亞伯拉罕的福，因基督耶穌可以臨到外邦人，使我們因信得著所應許的聖靈。</a:t>
            </a:r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33400" y="76200"/>
            <a:ext cx="8276463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CN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申</a:t>
            </a:r>
            <a:r>
              <a:rPr lang="en-US" altLang="zh-CN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 28:11</a:t>
            </a:r>
            <a:r>
              <a:rPr lang="en-US" altLang="zh-CN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4800" dirty="0" smtClean="0">
                <a:latin typeface="微软雅黑" pitchFamily="34" charset="-122"/>
                <a:ea typeface="微软雅黑" pitchFamily="34" charset="-122"/>
              </a:rPr>
              <a:t>你在耶和华向你列祖起誓应许赐你的地上，他必使你身所生的，牲畜所下的，地所产的，都绰绰有余。</a:t>
            </a:r>
            <a:r>
              <a:rPr lang="en-US" altLang="zh-CN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28:12</a:t>
            </a:r>
            <a:r>
              <a:rPr lang="en-US" altLang="zh-CN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4800" dirty="0" smtClean="0">
                <a:latin typeface="微软雅黑" pitchFamily="34" charset="-122"/>
                <a:ea typeface="微软雅黑" pitchFamily="34" charset="-122"/>
              </a:rPr>
              <a:t>耶和华必为你开天上的府库，按时降雨在你的地上。在你手里所办的一切事上赐福与你。你必借给许多国民，却不至向他们借贷。</a:t>
            </a:r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33400" y="274637"/>
            <a:ext cx="8276463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TW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雅 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2:17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這樣，信心若沒有行為就是死的。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2:18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必有人說：「你有信心，我有行為；你將你沒有行為的信心指給我看，我便藉著我的行為，將我的信心指給你看。」</a:t>
            </a:r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33400" y="274637"/>
            <a:ext cx="8276463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TW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雅 </a:t>
            </a:r>
            <a:r>
              <a:rPr lang="en-US" altLang="zh-CN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2:19 </a:t>
            </a:r>
            <a:r>
              <a:rPr lang="zh-CN" altLang="en-US" sz="4800" dirty="0" smtClean="0">
                <a:latin typeface="微软雅黑" pitchFamily="34" charset="-122"/>
                <a:ea typeface="微软雅黑" pitchFamily="34" charset="-122"/>
              </a:rPr>
              <a:t>你信神只有一位，你信的不错；鬼魔也信，却是战惊。</a:t>
            </a:r>
            <a:r>
              <a:rPr lang="en-US" altLang="zh-CN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2:20</a:t>
            </a:r>
            <a:r>
              <a:rPr lang="en-US" altLang="zh-CN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4800" dirty="0" smtClean="0">
                <a:latin typeface="微软雅黑" pitchFamily="34" charset="-122"/>
                <a:ea typeface="微软雅黑" pitchFamily="34" charset="-122"/>
              </a:rPr>
              <a:t>虚浮的人哪，你愿意知道没有行为的信心是死的么？</a:t>
            </a:r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33400" y="274637"/>
            <a:ext cx="8276463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CN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林后</a:t>
            </a:r>
            <a:r>
              <a:rPr lang="en-US" altLang="zh-CN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 9:5 </a:t>
            </a:r>
            <a:r>
              <a:rPr lang="zh-CN" altLang="en-US" sz="4800" dirty="0" smtClean="0">
                <a:latin typeface="微软雅黑" pitchFamily="34" charset="-122"/>
                <a:ea typeface="微软雅黑" pitchFamily="34" charset="-122"/>
              </a:rPr>
              <a:t>因此，我想不得不求那几位弟兄先到你们那里去，把从前所应许的捐赀预备妥当，就显出你们所捐的是出于乐意，不是出于勉强。</a:t>
            </a:r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6200" y="0"/>
            <a:ext cx="9296400" cy="25146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Arial" pitchFamily="34" charset="0"/>
              </a:rPr>
              <a:t>劃時代的約</a:t>
            </a:r>
            <a:r>
              <a:rPr kumimoji="0" lang="zh-CN" altLang="en-US" sz="8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Arial" pitchFamily="34" charset="0"/>
              </a:rPr>
              <a:t>定（二）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057400"/>
            <a:ext cx="5105400" cy="408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2819400"/>
            <a:ext cx="2895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33400" y="274637"/>
            <a:ext cx="8276463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CN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林后</a:t>
            </a:r>
            <a:r>
              <a:rPr lang="en-US" altLang="zh-CN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 9:6 </a:t>
            </a:r>
            <a:r>
              <a:rPr lang="zh-CN" altLang="en-US" sz="4800" dirty="0" smtClean="0">
                <a:latin typeface="微软雅黑" pitchFamily="34" charset="-122"/>
                <a:ea typeface="微软雅黑" pitchFamily="34" charset="-122"/>
              </a:rPr>
              <a:t>少种的少收，多种的多收，这话是真的。</a:t>
            </a:r>
            <a:r>
              <a:rPr lang="en-US" altLang="zh-CN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9:7</a:t>
            </a:r>
            <a:r>
              <a:rPr lang="en-US" altLang="zh-CN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4800" dirty="0" smtClean="0">
                <a:latin typeface="微软雅黑" pitchFamily="34" charset="-122"/>
                <a:ea typeface="微软雅黑" pitchFamily="34" charset="-122"/>
              </a:rPr>
              <a:t>各人要随本心所酌定的，不要作难，不要勉强，因为捐得乐意的人是神所喜爱的。</a:t>
            </a:r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33400" y="274637"/>
            <a:ext cx="8276463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CN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林后</a:t>
            </a:r>
            <a:r>
              <a:rPr lang="en-US" altLang="zh-CN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 9:8 </a:t>
            </a:r>
            <a:r>
              <a:rPr lang="zh-CN" altLang="en-US" sz="4800" dirty="0" smtClean="0">
                <a:latin typeface="微软雅黑" pitchFamily="34" charset="-122"/>
                <a:ea typeface="微软雅黑" pitchFamily="34" charset="-122"/>
              </a:rPr>
              <a:t>神能将各样的恩惠多多的加给你们，使你们凡事常常充足，能多行各样善事。</a:t>
            </a:r>
            <a:r>
              <a:rPr lang="en-US" altLang="zh-CN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9:9</a:t>
            </a:r>
            <a:r>
              <a:rPr lang="en-US" altLang="zh-CN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4800" dirty="0" smtClean="0">
                <a:latin typeface="微软雅黑" pitchFamily="34" charset="-122"/>
                <a:ea typeface="微软雅黑" pitchFamily="34" charset="-122"/>
              </a:rPr>
              <a:t>如经上所记：他施捨钱财，賙济贫穷；他的仁义存到永远。</a:t>
            </a:r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33400" y="274637"/>
            <a:ext cx="8276463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CN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林后</a:t>
            </a:r>
            <a:r>
              <a:rPr lang="en-US" altLang="zh-CN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 9:10 </a:t>
            </a:r>
            <a:r>
              <a:rPr lang="zh-CN" altLang="en-US" sz="4800" dirty="0" smtClean="0">
                <a:latin typeface="微软雅黑" pitchFamily="34" charset="-122"/>
                <a:ea typeface="微软雅黑" pitchFamily="34" charset="-122"/>
              </a:rPr>
              <a:t>那赐种给撒种的，赐粮给人吃的，必多多加给你们种地的种子，又增添你们仁义的果子；</a:t>
            </a:r>
            <a:r>
              <a:rPr lang="en-US" altLang="zh-CN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9:11</a:t>
            </a:r>
            <a:r>
              <a:rPr lang="en-US" altLang="zh-CN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4800" dirty="0" smtClean="0">
                <a:latin typeface="微软雅黑" pitchFamily="34" charset="-122"/>
                <a:ea typeface="微软雅黑" pitchFamily="34" charset="-122"/>
              </a:rPr>
              <a:t>叫你们凡事富足，可以多多施捨，就藉着我们使感谢归于神。</a:t>
            </a:r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一些實</a:t>
            </a:r>
            <a:r>
              <a:rPr lang="zh-CN" altLang="en-US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際問題</a:t>
            </a:r>
            <a:endParaRPr lang="en-US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4525963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zh-CN" altLang="en-US" sz="4000" dirty="0" smtClean="0">
                <a:solidFill>
                  <a:srgbClr val="3333FF"/>
                </a:solidFill>
                <a:latin typeface="黑体" pitchFamily="49" charset="-122"/>
                <a:ea typeface="黑体" pitchFamily="49" charset="-122"/>
              </a:rPr>
              <a:t>新約還要十一奉獻嗎？</a:t>
            </a:r>
            <a:endParaRPr lang="en-US" altLang="zh-CN" sz="4000" dirty="0" smtClean="0">
              <a:solidFill>
                <a:srgbClr val="3333FF"/>
              </a:solidFill>
              <a:latin typeface="黑体" pitchFamily="49" charset="-122"/>
              <a:ea typeface="黑体" pitchFamily="49" charset="-122"/>
            </a:endParaRPr>
          </a:p>
          <a:p>
            <a:pPr marL="0" indent="0">
              <a:buNone/>
            </a:pPr>
            <a:r>
              <a:rPr lang="zh-TW" altLang="en-US" sz="4000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太</a:t>
            </a:r>
            <a:r>
              <a:rPr lang="en-US" altLang="zh-TW" sz="4000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5:17</a:t>
            </a:r>
            <a:r>
              <a:rPr lang="en-US" altLang="zh-CN" sz="4000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-19</a:t>
            </a:r>
            <a:r>
              <a:rPr lang="en-US" altLang="zh-TW" sz="4000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 </a:t>
            </a:r>
            <a:r>
              <a:rPr lang="zh-TW" altLang="en-US" sz="4000" dirty="0" smtClean="0">
                <a:latin typeface="黑体" pitchFamily="49" charset="-122"/>
                <a:ea typeface="黑体" pitchFamily="49" charset="-122"/>
              </a:rPr>
              <a:t>莫想我來要廢掉律法和先知。我來不是要廢掉，乃是要成全</a:t>
            </a:r>
            <a:r>
              <a:rPr lang="zh-TW" altLang="en-US" sz="4000" dirty="0" smtClean="0">
                <a:latin typeface="黑体" pitchFamily="49" charset="-122"/>
                <a:ea typeface="黑体" pitchFamily="49" charset="-122"/>
              </a:rPr>
              <a:t>。我</a:t>
            </a:r>
            <a:r>
              <a:rPr lang="zh-TW" altLang="en-US" sz="4000" dirty="0" smtClean="0">
                <a:latin typeface="黑体" pitchFamily="49" charset="-122"/>
                <a:ea typeface="黑体" pitchFamily="49" charset="-122"/>
              </a:rPr>
              <a:t>實在告訴你們，就是到天地都廢去了，律法的一點一畫也不能廢去，都要成全</a:t>
            </a:r>
            <a:r>
              <a:rPr lang="zh-TW" altLang="en-US" sz="4000" dirty="0" smtClean="0">
                <a:latin typeface="黑体" pitchFamily="49" charset="-122"/>
                <a:ea typeface="黑体" pitchFamily="49" charset="-122"/>
              </a:rPr>
              <a:t>。所</a:t>
            </a:r>
            <a:r>
              <a:rPr lang="zh-TW" altLang="en-US" sz="4000" dirty="0" smtClean="0">
                <a:latin typeface="黑体" pitchFamily="49" charset="-122"/>
                <a:ea typeface="黑体" pitchFamily="49" charset="-122"/>
              </a:rPr>
              <a:t>以，無論何人廢掉這誡命中最小的一條，又教訓人這樣作，他在天國要稱為最小的。但無論何人遵行這誡命，又教訓人遵行，他在天國要稱為大的。</a:t>
            </a:r>
            <a:endParaRPr lang="en-US" sz="4000" dirty="0" smtClean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一些實</a:t>
            </a:r>
            <a:r>
              <a:rPr lang="zh-CN" altLang="en-US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際問題</a:t>
            </a:r>
            <a:endParaRPr lang="en-US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4525963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altLang="zh-CN" sz="4000" dirty="0" smtClean="0">
                <a:solidFill>
                  <a:srgbClr val="3333FF"/>
                </a:solidFill>
                <a:latin typeface="黑体" pitchFamily="49" charset="-122"/>
                <a:ea typeface="黑体" pitchFamily="49" charset="-122"/>
              </a:rPr>
              <a:t>2.</a:t>
            </a:r>
            <a:r>
              <a:rPr lang="zh-CN" altLang="en-US" sz="4000" dirty="0" smtClean="0">
                <a:solidFill>
                  <a:srgbClr val="3333FF"/>
                </a:solidFill>
                <a:latin typeface="黑体" pitchFamily="49" charset="-122"/>
                <a:ea typeface="黑体" pitchFamily="49" charset="-122"/>
              </a:rPr>
              <a:t>我需要十一奉獻嗎？</a:t>
            </a:r>
            <a:endParaRPr lang="en-US" altLang="zh-CN" sz="4000" dirty="0" smtClean="0">
              <a:solidFill>
                <a:srgbClr val="3333FF"/>
              </a:solidFill>
              <a:latin typeface="黑体" pitchFamily="49" charset="-122"/>
              <a:ea typeface="黑体" pitchFamily="49" charset="-122"/>
            </a:endParaRPr>
          </a:p>
          <a:p>
            <a:pPr marL="0" indent="0">
              <a:buNone/>
            </a:pPr>
            <a:r>
              <a:rPr lang="zh-TW" altLang="en-US" sz="4000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雅</a:t>
            </a:r>
            <a:r>
              <a:rPr lang="en-US" altLang="zh-TW" sz="4000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1:5</a:t>
            </a:r>
            <a:r>
              <a:rPr lang="en-US" altLang="zh-CN" sz="4000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-8</a:t>
            </a:r>
            <a:r>
              <a:rPr lang="en-US" altLang="zh-TW" sz="4000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 </a:t>
            </a:r>
            <a:r>
              <a:rPr lang="zh-TW" altLang="en-US" sz="4000" dirty="0" smtClean="0">
                <a:latin typeface="黑体" pitchFamily="49" charset="-122"/>
                <a:ea typeface="黑体" pitchFamily="49" charset="-122"/>
              </a:rPr>
              <a:t>你們中間若有缺少智慧的，應當求那厚賜與眾人、也不斥責人的神，主就必賜給他</a:t>
            </a:r>
            <a:r>
              <a:rPr lang="zh-TW" altLang="en-US" sz="4000" dirty="0" smtClean="0">
                <a:latin typeface="黑体" pitchFamily="49" charset="-122"/>
                <a:ea typeface="黑体" pitchFamily="49" charset="-122"/>
              </a:rPr>
              <a:t>。只</a:t>
            </a:r>
            <a:r>
              <a:rPr lang="zh-TW" altLang="en-US" sz="4000" dirty="0" smtClean="0">
                <a:latin typeface="黑体" pitchFamily="49" charset="-122"/>
                <a:ea typeface="黑体" pitchFamily="49" charset="-122"/>
              </a:rPr>
              <a:t>要憑著信心求，一點不疑惑；因為那疑惑的人，就像海中的波浪，被風吹動翻騰</a:t>
            </a:r>
            <a:r>
              <a:rPr lang="zh-TW" altLang="en-US" sz="4000" dirty="0" smtClean="0">
                <a:latin typeface="黑体" pitchFamily="49" charset="-122"/>
                <a:ea typeface="黑体" pitchFamily="49" charset="-122"/>
              </a:rPr>
              <a:t>。這</a:t>
            </a:r>
            <a:r>
              <a:rPr lang="zh-TW" altLang="en-US" sz="4000" dirty="0" smtClean="0">
                <a:latin typeface="黑体" pitchFamily="49" charset="-122"/>
                <a:ea typeface="黑体" pitchFamily="49" charset="-122"/>
              </a:rPr>
              <a:t>樣的人不要想從主那裡得甚麼</a:t>
            </a:r>
            <a:r>
              <a:rPr lang="zh-TW" altLang="en-US" sz="4000" dirty="0" smtClean="0">
                <a:latin typeface="黑体" pitchFamily="49" charset="-122"/>
                <a:ea typeface="黑体" pitchFamily="49" charset="-122"/>
              </a:rPr>
              <a:t>。心</a:t>
            </a:r>
            <a:r>
              <a:rPr lang="zh-TW" altLang="en-US" sz="4000" dirty="0" smtClean="0">
                <a:latin typeface="黑体" pitchFamily="49" charset="-122"/>
                <a:ea typeface="黑体" pitchFamily="49" charset="-122"/>
              </a:rPr>
              <a:t>懷二意的人，在他一切所行的路上都沒有定見。</a:t>
            </a:r>
            <a:endParaRPr lang="en-US" sz="4000" dirty="0" smtClean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12" end="1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一些實</a:t>
            </a:r>
            <a:r>
              <a:rPr lang="zh-CN" altLang="en-US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際問題</a:t>
            </a:r>
            <a:endParaRPr lang="en-US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4525963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altLang="zh-CN" sz="4000" dirty="0" smtClean="0">
                <a:solidFill>
                  <a:srgbClr val="3333FF"/>
                </a:solidFill>
                <a:latin typeface="黑体" pitchFamily="49" charset="-122"/>
                <a:ea typeface="黑体" pitchFamily="49" charset="-122"/>
              </a:rPr>
              <a:t>3.</a:t>
            </a:r>
            <a:r>
              <a:rPr lang="zh-CN" altLang="en-US" sz="4000" dirty="0" smtClean="0">
                <a:solidFill>
                  <a:srgbClr val="3333FF"/>
                </a:solidFill>
                <a:latin typeface="黑体" pitchFamily="49" charset="-122"/>
                <a:ea typeface="黑体" pitchFamily="49" charset="-122"/>
              </a:rPr>
              <a:t>應該奉獻在哪裡？</a:t>
            </a:r>
            <a:endParaRPr lang="en-US" altLang="zh-CN" sz="4000" dirty="0" smtClean="0">
              <a:solidFill>
                <a:srgbClr val="3333FF"/>
              </a:solidFill>
              <a:latin typeface="黑体" pitchFamily="49" charset="-122"/>
              <a:ea typeface="黑体" pitchFamily="49" charset="-122"/>
            </a:endParaRPr>
          </a:p>
          <a:p>
            <a:pPr marL="0" indent="0">
              <a:buNone/>
            </a:pPr>
            <a:r>
              <a:rPr lang="zh-TW" altLang="en-US" sz="4000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玛</a:t>
            </a:r>
            <a:r>
              <a:rPr lang="en-US" altLang="zh-TW" sz="4000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3:10 </a:t>
            </a:r>
            <a:r>
              <a:rPr lang="zh-TW" altLang="en-US" sz="4000" dirty="0" smtClean="0">
                <a:latin typeface="黑体" pitchFamily="49" charset="-122"/>
                <a:ea typeface="黑体" pitchFamily="49" charset="-122"/>
              </a:rPr>
              <a:t>萬軍之耶和華說：你們要將當納的十分之一全然</a:t>
            </a:r>
            <a:r>
              <a:rPr lang="zh-TW" altLang="en-US" sz="40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送入倉庫</a:t>
            </a:r>
            <a:r>
              <a:rPr lang="zh-TW" altLang="en-US" sz="4000" dirty="0" smtClean="0">
                <a:latin typeface="黑体" pitchFamily="49" charset="-122"/>
                <a:ea typeface="黑体" pitchFamily="49" charset="-122"/>
              </a:rPr>
              <a:t>，</a:t>
            </a:r>
            <a:r>
              <a:rPr lang="zh-TW" altLang="en-US" sz="4000" dirty="0" smtClean="0">
                <a:solidFill>
                  <a:srgbClr val="7030A0"/>
                </a:solidFill>
                <a:latin typeface="黑体" pitchFamily="49" charset="-122"/>
                <a:ea typeface="黑体" pitchFamily="49" charset="-122"/>
              </a:rPr>
              <a:t>使我家有糧</a:t>
            </a:r>
            <a:r>
              <a:rPr lang="zh-TW" altLang="en-US" sz="4000" dirty="0" smtClean="0">
                <a:latin typeface="黑体" pitchFamily="49" charset="-122"/>
                <a:ea typeface="黑体" pitchFamily="49" charset="-122"/>
              </a:rPr>
              <a:t>，以此試試我，是否</a:t>
            </a:r>
            <a:r>
              <a:rPr lang="zh-TW" altLang="en-US" sz="4000" dirty="0" smtClean="0">
                <a:solidFill>
                  <a:srgbClr val="00B050"/>
                </a:solidFill>
                <a:latin typeface="黑体" pitchFamily="49" charset="-122"/>
                <a:ea typeface="黑体" pitchFamily="49" charset="-122"/>
              </a:rPr>
              <a:t>為你們敞開天上的窗戶，傾福與你們</a:t>
            </a:r>
            <a:r>
              <a:rPr lang="zh-TW" altLang="en-US" sz="4000" dirty="0" smtClean="0">
                <a:latin typeface="黑体" pitchFamily="49" charset="-122"/>
                <a:ea typeface="黑体" pitchFamily="49" charset="-122"/>
              </a:rPr>
              <a:t>，甚至無處可容。</a:t>
            </a:r>
            <a:endParaRPr lang="en-US" sz="4000" dirty="0" smtClean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一些實</a:t>
            </a:r>
            <a:r>
              <a:rPr lang="zh-CN" altLang="en-US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際問題</a:t>
            </a:r>
            <a:endParaRPr lang="en-US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4525963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altLang="zh-CN" sz="4000" dirty="0" smtClean="0">
                <a:solidFill>
                  <a:srgbClr val="3333FF"/>
                </a:solidFill>
                <a:latin typeface="黑体" pitchFamily="49" charset="-122"/>
                <a:ea typeface="黑体" pitchFamily="49" charset="-122"/>
              </a:rPr>
              <a:t>3.</a:t>
            </a:r>
            <a:r>
              <a:rPr lang="zh-CN" altLang="en-US" sz="4000" dirty="0" smtClean="0">
                <a:solidFill>
                  <a:srgbClr val="3333FF"/>
                </a:solidFill>
                <a:latin typeface="黑体" pitchFamily="49" charset="-122"/>
                <a:ea typeface="黑体" pitchFamily="49" charset="-122"/>
              </a:rPr>
              <a:t>應該奉獻在哪裡？</a:t>
            </a:r>
            <a:endParaRPr lang="en-US" altLang="zh-CN" sz="4000" dirty="0" smtClean="0">
              <a:solidFill>
                <a:srgbClr val="3333FF"/>
              </a:solidFill>
              <a:latin typeface="黑体" pitchFamily="49" charset="-122"/>
              <a:ea typeface="黑体" pitchFamily="49" charset="-122"/>
            </a:endParaRPr>
          </a:p>
          <a:p>
            <a:pPr marL="0" indent="0">
              <a:buNone/>
            </a:pPr>
            <a:r>
              <a:rPr lang="zh-TW" altLang="en-US" sz="4000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赛</a:t>
            </a:r>
            <a:r>
              <a:rPr lang="en-US" altLang="zh-TW" sz="4000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55:10</a:t>
            </a:r>
            <a:r>
              <a:rPr lang="en-US" altLang="zh-CN" sz="4000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-11</a:t>
            </a:r>
            <a:r>
              <a:rPr lang="en-US" altLang="zh-TW" sz="4000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 </a:t>
            </a:r>
            <a:r>
              <a:rPr lang="zh-TW" altLang="en-US" sz="4000" dirty="0" smtClean="0">
                <a:latin typeface="黑体" pitchFamily="49" charset="-122"/>
                <a:ea typeface="黑体" pitchFamily="49" charset="-122"/>
              </a:rPr>
              <a:t>雨雪從天而降，並不返回，卻滋潤地土，使地上發芽結實，使撒種的有種，使要吃的有糧</a:t>
            </a:r>
            <a:r>
              <a:rPr lang="zh-TW" altLang="en-US" sz="4000" dirty="0" smtClean="0">
                <a:latin typeface="黑体" pitchFamily="49" charset="-122"/>
                <a:ea typeface="黑体" pitchFamily="49" charset="-122"/>
              </a:rPr>
              <a:t>。我</a:t>
            </a:r>
            <a:r>
              <a:rPr lang="zh-TW" altLang="en-US" sz="4000" dirty="0" smtClean="0">
                <a:latin typeface="黑体" pitchFamily="49" charset="-122"/>
                <a:ea typeface="黑体" pitchFamily="49" charset="-122"/>
              </a:rPr>
              <a:t>口所出的話也必如此，決不徒然返回，卻要成就我所喜悅的，在我發他去成就（發他去成就：或譯所命定）的事上必然亨通。</a:t>
            </a:r>
            <a:endParaRPr lang="en-US" sz="4000" dirty="0" smtClean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一些實</a:t>
            </a:r>
            <a:r>
              <a:rPr lang="zh-CN" altLang="en-US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際問題</a:t>
            </a:r>
            <a:endParaRPr lang="en-US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4525963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altLang="zh-CN" sz="4000" dirty="0" smtClean="0">
                <a:solidFill>
                  <a:srgbClr val="3333FF"/>
                </a:solidFill>
                <a:latin typeface="黑体" pitchFamily="49" charset="-122"/>
                <a:ea typeface="黑体" pitchFamily="49" charset="-122"/>
              </a:rPr>
              <a:t>3.</a:t>
            </a:r>
            <a:r>
              <a:rPr lang="zh-CN" altLang="en-US" sz="4000" dirty="0" smtClean="0">
                <a:solidFill>
                  <a:srgbClr val="3333FF"/>
                </a:solidFill>
                <a:latin typeface="黑体" pitchFamily="49" charset="-122"/>
                <a:ea typeface="黑体" pitchFamily="49" charset="-122"/>
              </a:rPr>
              <a:t>應該奉獻在哪裡？</a:t>
            </a:r>
            <a:endParaRPr lang="en-US" altLang="zh-CN" sz="4000" dirty="0" smtClean="0">
              <a:solidFill>
                <a:srgbClr val="3333FF"/>
              </a:solidFill>
              <a:latin typeface="黑体" pitchFamily="49" charset="-122"/>
              <a:ea typeface="黑体" pitchFamily="49" charset="-122"/>
            </a:endParaRPr>
          </a:p>
          <a:p>
            <a:pPr marL="0" indent="0">
              <a:buNone/>
            </a:pPr>
            <a:r>
              <a:rPr lang="zh-TW" altLang="en-US" sz="4000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加</a:t>
            </a:r>
            <a:r>
              <a:rPr lang="en-US" altLang="zh-TW" sz="4000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6:6</a:t>
            </a:r>
            <a:r>
              <a:rPr lang="en-US" altLang="zh-CN" sz="4000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-8</a:t>
            </a:r>
            <a:r>
              <a:rPr lang="en-US" altLang="zh-TW" sz="4000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 </a:t>
            </a:r>
            <a:r>
              <a:rPr lang="zh-TW" altLang="en-US" sz="4000" dirty="0" smtClean="0">
                <a:latin typeface="黑体" pitchFamily="49" charset="-122"/>
                <a:ea typeface="黑体" pitchFamily="49" charset="-122"/>
              </a:rPr>
              <a:t>在道理上受教的，當把一切需用的供給施教的人</a:t>
            </a:r>
            <a:r>
              <a:rPr lang="zh-TW" altLang="en-US" sz="4000" dirty="0" smtClean="0">
                <a:latin typeface="黑体" pitchFamily="49" charset="-122"/>
                <a:ea typeface="黑体" pitchFamily="49" charset="-122"/>
              </a:rPr>
              <a:t>。不</a:t>
            </a:r>
            <a:r>
              <a:rPr lang="zh-TW" altLang="en-US" sz="4000" dirty="0" smtClean="0">
                <a:latin typeface="黑体" pitchFamily="49" charset="-122"/>
                <a:ea typeface="黑体" pitchFamily="49" charset="-122"/>
              </a:rPr>
              <a:t>要自欺，神是輕慢不得的。人種的是甚麼，收的也是甚麼</a:t>
            </a:r>
            <a:r>
              <a:rPr lang="zh-TW" altLang="en-US" sz="4000" dirty="0" smtClean="0">
                <a:latin typeface="黑体" pitchFamily="49" charset="-122"/>
                <a:ea typeface="黑体" pitchFamily="49" charset="-122"/>
              </a:rPr>
              <a:t>。順</a:t>
            </a:r>
            <a:r>
              <a:rPr lang="zh-TW" altLang="en-US" sz="4000" dirty="0" smtClean="0">
                <a:latin typeface="黑体" pitchFamily="49" charset="-122"/>
                <a:ea typeface="黑体" pitchFamily="49" charset="-122"/>
              </a:rPr>
              <a:t>著情慾撒種的，必從情慾收敗壞；順著聖靈撒種的，必從聖靈收永生。</a:t>
            </a:r>
            <a:endParaRPr lang="en-US" sz="4000" dirty="0" smtClean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一些實</a:t>
            </a:r>
            <a:r>
              <a:rPr lang="zh-CN" altLang="en-US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際問題</a:t>
            </a:r>
            <a:endParaRPr lang="en-US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4525963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altLang="zh-CN" sz="4000" dirty="0" smtClean="0">
                <a:solidFill>
                  <a:srgbClr val="3333FF"/>
                </a:solidFill>
                <a:latin typeface="黑体" pitchFamily="49" charset="-122"/>
                <a:ea typeface="黑体" pitchFamily="49" charset="-122"/>
              </a:rPr>
              <a:t>3.</a:t>
            </a:r>
            <a:r>
              <a:rPr lang="zh-CN" altLang="en-US" sz="4000" dirty="0" smtClean="0">
                <a:solidFill>
                  <a:srgbClr val="3333FF"/>
                </a:solidFill>
                <a:latin typeface="黑体" pitchFamily="49" charset="-122"/>
                <a:ea typeface="黑体" pitchFamily="49" charset="-122"/>
              </a:rPr>
              <a:t>應該奉獻在哪裡？</a:t>
            </a:r>
            <a:endParaRPr lang="en-US" altLang="zh-CN" sz="4000" dirty="0" smtClean="0">
              <a:solidFill>
                <a:srgbClr val="3333FF"/>
              </a:solidFill>
              <a:latin typeface="黑体" pitchFamily="49" charset="-122"/>
              <a:ea typeface="黑体" pitchFamily="49" charset="-122"/>
            </a:endParaRPr>
          </a:p>
          <a:p>
            <a:pPr marL="0" indent="0">
              <a:buNone/>
            </a:pPr>
            <a:r>
              <a:rPr lang="zh-TW" altLang="en-US" sz="4000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约</a:t>
            </a:r>
            <a:r>
              <a:rPr lang="zh-TW" altLang="en-US" sz="4000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二</a:t>
            </a:r>
            <a:r>
              <a:rPr lang="en-US" altLang="zh-TW" sz="4000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1:9</a:t>
            </a:r>
            <a:r>
              <a:rPr lang="en-US" altLang="zh-CN" sz="4000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-11</a:t>
            </a:r>
            <a:r>
              <a:rPr lang="en-US" altLang="zh-TW" sz="4000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 </a:t>
            </a:r>
            <a:r>
              <a:rPr lang="zh-TW" altLang="en-US" sz="4000" dirty="0" smtClean="0">
                <a:latin typeface="黑体" pitchFamily="49" charset="-122"/>
                <a:ea typeface="黑体" pitchFamily="49" charset="-122"/>
              </a:rPr>
              <a:t>凡越過基督的教訓、不常守著的，就沒有神；常守這教訓的，就有父又有子</a:t>
            </a:r>
            <a:r>
              <a:rPr lang="zh-TW" altLang="en-US" sz="4000" dirty="0" smtClean="0">
                <a:latin typeface="黑体" pitchFamily="49" charset="-122"/>
                <a:ea typeface="黑体" pitchFamily="49" charset="-122"/>
              </a:rPr>
              <a:t>。若</a:t>
            </a:r>
            <a:r>
              <a:rPr lang="zh-TW" altLang="en-US" sz="4000" dirty="0" smtClean="0">
                <a:latin typeface="黑体" pitchFamily="49" charset="-122"/>
                <a:ea typeface="黑体" pitchFamily="49" charset="-122"/>
              </a:rPr>
              <a:t>有人到你們那裡，不是傳這教訓，不要接他到家裡，也不要問他的安</a:t>
            </a:r>
            <a:r>
              <a:rPr lang="zh-TW" altLang="en-US" sz="4000" dirty="0" smtClean="0">
                <a:latin typeface="黑体" pitchFamily="49" charset="-122"/>
                <a:ea typeface="黑体" pitchFamily="49" charset="-122"/>
              </a:rPr>
              <a:t>；因</a:t>
            </a:r>
            <a:r>
              <a:rPr lang="zh-TW" altLang="en-US" sz="4000" dirty="0" smtClean="0">
                <a:latin typeface="黑体" pitchFamily="49" charset="-122"/>
                <a:ea typeface="黑体" pitchFamily="49" charset="-122"/>
              </a:rPr>
              <a:t>為問他安的，就在他的惡行上有分。</a:t>
            </a:r>
            <a:endParaRPr lang="en-US" sz="4000" dirty="0" smtClean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04800" y="1524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0"/>
            <a:ext cx="93393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04800" y="1524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533400"/>
            <a:ext cx="4386621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3733800"/>
            <a:ext cx="238125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76200"/>
            <a:ext cx="3940137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r="154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1543" r="8456"/>
          <a:stretch>
            <a:fillRect/>
          </a:stretch>
        </p:blipFill>
        <p:spPr bwMode="auto">
          <a:xfrm>
            <a:off x="0" y="331470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://3.bp.blogspot.com/-wBel7Xe7DC8/TVSeavWi-1I/AAAAAAAAAoU/ZEcxje7GFHE/s1600/commun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2" y="0"/>
            <a:ext cx="5181598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04800" y="1524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TW" altLang="en-US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出 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24:3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摩西下山，</a:t>
            </a:r>
            <a:r>
              <a:rPr lang="zh-TW" altLang="en-US" sz="48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將耶和華的命令典章都述說與百姓聽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。眾百姓齊聲說：耶和華所吩咐的，我們都必遵行。</a:t>
            </a:r>
            <a:r>
              <a:rPr lang="en-US" altLang="zh-TW" sz="48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24:4</a:t>
            </a:r>
            <a:r>
              <a:rPr lang="en-US" altLang="zh-TW" sz="4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4800" dirty="0" smtClean="0">
                <a:latin typeface="微软雅黑" pitchFamily="34" charset="-122"/>
                <a:ea typeface="微软雅黑" pitchFamily="34" charset="-122"/>
              </a:rPr>
              <a:t>摩西將耶和華的命令都寫上。清早起來，在山下築一座壇，按以色列十二支派立十二根柱子，</a:t>
            </a:r>
            <a:endParaRPr lang="en-US" altLang="zh-CN" sz="48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1788</TotalTime>
  <Words>2912</Words>
  <Application>Microsoft Office PowerPoint</Application>
  <PresentationFormat>On-screen Show (4:3)</PresentationFormat>
  <Paragraphs>58</Paragraphs>
  <Slides>48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一些實際問題</vt:lpstr>
      <vt:lpstr>一些實際問題</vt:lpstr>
      <vt:lpstr>一些實際問題</vt:lpstr>
      <vt:lpstr>一些實際問題</vt:lpstr>
      <vt:lpstr>一些實際問題</vt:lpstr>
      <vt:lpstr>一些實際問題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Zhao</dc:creator>
  <cp:lastModifiedBy>YZ</cp:lastModifiedBy>
  <cp:revision>175</cp:revision>
  <dcterms:created xsi:type="dcterms:W3CDTF">2010-05-16T01:14:10Z</dcterms:created>
  <dcterms:modified xsi:type="dcterms:W3CDTF">2012-07-29T12:23:55Z</dcterms:modified>
</cp:coreProperties>
</file>