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20" r:id="rId5"/>
    <p:sldMasterId id="2147483744" r:id="rId6"/>
  </p:sldMasterIdLst>
  <p:notesMasterIdLst>
    <p:notesMasterId r:id="rId20"/>
  </p:notesMasterIdLst>
  <p:sldIdLst>
    <p:sldId id="358" r:id="rId7"/>
    <p:sldId id="563" r:id="rId8"/>
    <p:sldId id="556" r:id="rId9"/>
    <p:sldId id="558" r:id="rId10"/>
    <p:sldId id="539" r:id="rId11"/>
    <p:sldId id="562" r:id="rId12"/>
    <p:sldId id="564" r:id="rId13"/>
    <p:sldId id="561" r:id="rId14"/>
    <p:sldId id="529" r:id="rId15"/>
    <p:sldId id="560" r:id="rId16"/>
    <p:sldId id="547" r:id="rId17"/>
    <p:sldId id="548" r:id="rId18"/>
    <p:sldId id="549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 varScale="1">
        <p:scale>
          <a:sx n="73" d="100"/>
          <a:sy n="73" d="100"/>
        </p:scale>
        <p:origin x="860" y="5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31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36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2723621"/>
            <a:ext cx="9144000" cy="121920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60500"/>
            <a:ext cx="7924800" cy="1225021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10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333"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89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680"/>
            <a:ext cx="8229600" cy="3855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6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3" y="3672417"/>
            <a:ext cx="7827201" cy="1135063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3" y="2222500"/>
            <a:ext cx="7827201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3523721"/>
            <a:ext cx="9144000" cy="12192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371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83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4260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3500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14260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572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1628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23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6614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396213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396213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9525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915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571500"/>
            <a:ext cx="5495544" cy="32385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605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804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865"/>
            <a:ext cx="18288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1722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5296959"/>
            <a:ext cx="1868424" cy="304271"/>
          </a:xfrm>
        </p:spPr>
        <p:txBody>
          <a:bodyPr/>
          <a:lstStyle/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905250" y="2814574"/>
            <a:ext cx="5722620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17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5238767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ysClr val="windowText" lastClr="000000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0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761970" rtl="0" eaLnBrk="1" latinLnBrk="0" hangingPunct="1">
        <a:spcBef>
          <a:spcPct val="0"/>
        </a:spcBef>
        <a:buNone/>
        <a:defRPr sz="3667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76197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00" y="723900"/>
            <a:ext cx="5827236" cy="4154984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8800" b="1" dirty="0">
                <a:ln w="158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选择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伟大的人生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zh-CN" altLang="en-US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500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>
              <a:spcAft>
                <a:spcPts val="1200"/>
              </a:spcAft>
            </a:pP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11:1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信就是所望之事的实底，是未见之事的确据。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古人在这信上得了美好的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證据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我们因着信，就知道诸世界是藉神话造成的；这样，所看见的，并不是从显然之物造出来的。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11:4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亚伯因着信，献祭与神，比该隐所献的更美，因此便得了称义的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见證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，就是神指着他礼物作的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见證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。他虽然死了，却因这信，仍旧说话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我们所领受的信心：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根据基督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-21655"/>
            <a:ext cx="488146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希伯来书对信心的描述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288" y="2431643"/>
            <a:ext cx="8777112" cy="2169825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信心关注的对象是属灵的上帝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这样关注自然带出的结果就是所谓的“证据”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en-US" sz="3000" b="1" dirty="0" smtClean="0"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所谓“</a:t>
            </a:r>
            <a:r>
              <a:rPr lang="zh-CN" altLang="en-US" sz="3000" b="1" dirty="0"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证据</a:t>
            </a:r>
            <a:r>
              <a:rPr lang="zh-CN" altLang="en-US" sz="3000" b="1" dirty="0" smtClean="0"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” </a:t>
            </a:r>
            <a:r>
              <a:rPr lang="zh-CN" altLang="en-US" sz="3000" b="1" dirty="0" smtClean="0"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就</a:t>
            </a:r>
            <a:r>
              <a:rPr lang="zh-CN" altLang="en-US" sz="3000" b="1" dirty="0" smtClean="0"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3000" b="1" dirty="0" smtClean="0"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神通过</a:t>
            </a:r>
            <a:r>
              <a:rPr lang="zh-CN" altLang="en-US" sz="3000" b="1" dirty="0" smtClean="0"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人在</a:t>
            </a:r>
            <a:r>
              <a:rPr lang="zh-CN" altLang="en-US" sz="3000" b="1" dirty="0" smtClean="0"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物质界的表达</a:t>
            </a:r>
            <a:endParaRPr lang="en-US" altLang="zh-CN" sz="3000" b="1" dirty="0"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70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5000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>
              <a:spcAft>
                <a:spcPts val="1200"/>
              </a:spcAft>
            </a:pP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11:5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以诺因着信，被接去，不至于见死，人也找不着他，因为神已经把他接去了；只是他被接去以先，已经得了神喜悦他的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明證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11:6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人非有信，就不能得神的喜悦；因为到神面前来的人必须信有神，且信他赏赐那寻求他的人。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11:7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挪亚因着信，既蒙神指示他未见的事，动了敬畏的心，预备了一隻方舟，使他全家得救。因此就定了那世代的罪，自己也承受了那从信而来的义。</a:t>
            </a:r>
            <a:endParaRPr lang="en-US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我们所领受的信心：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根据基督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-21655"/>
            <a:ext cx="488146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希伯来书对信心的描述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88" y="2831693"/>
            <a:ext cx="8777112" cy="1092607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信心到一个地步可以让人好像活在另一个世界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要想信心成长首先要学习看重、敬畏神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11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5000"/>
            <a:ext cx="91440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>
              <a:spcAft>
                <a:spcPts val="1200"/>
              </a:spcAft>
            </a:pP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11:8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亚伯拉罕因着信，蒙召的时候就遵命出去，往将来要得为业的地方去；出去的时候，还不知往那里去。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11:9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他因着信，就在所应许之地作客，好象在异地居住帐棚，与那同蒙一个应许的以撒、雅各一样。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11:10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因为他等候那座有根基的城，就是神所经营所建造的。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11:11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因着信，连撒拉自己，虽然过了生育的岁数，还能怀孕，因他以为那应许他的是可信的。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11:12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所以从一个彷彿已死的人就生出子孙，如同天上的星那样众多，海边的沙那样无数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我们所领受的信心：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根据基督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-21655"/>
            <a:ext cx="488146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希伯来书对信心的描述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88" y="3238500"/>
            <a:ext cx="8777112" cy="553998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信心强大的人不可能（很）看重属世的东西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24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5000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>
              <a:spcAft>
                <a:spcPts val="1200"/>
              </a:spcAft>
            </a:pP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11:13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这些人都是存着信心死的，并没有得着所应许的；却从远处望见，且欢喜迎接，又承认自己在世上是客旅，是寄居的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11:14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说这样话的人是表明自己要找一个家乡。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11:15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他们若想念所离开的家乡，还有可以回去的机会。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11:16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他们却羡慕一个更美的家乡，就是在天上的。所以神被称为他们的神，并不以为耻，因为他已经给他们预备了一座城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我们所领受的信心：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根据基督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-21655"/>
            <a:ext cx="488146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希伯来书对信心的描述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88" y="3238500"/>
            <a:ext cx="8777112" cy="553998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square" rtlCol="0">
            <a:spAutoFit/>
          </a:bodyPr>
          <a:lstStyle/>
          <a:p>
            <a:pPr marL="571500" lvl="0" indent="-5715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en-US" sz="3000" b="1" dirty="0"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信心强大的人不可能（很）看重属世的东西</a:t>
            </a:r>
            <a:endParaRPr lang="en-US" altLang="zh-CN" sz="3000" b="1" dirty="0"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06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4" name="Picture 2" descr="Image result for äºä¼¯æç½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27324"/>
            <a:ext cx="3962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oseph and his broth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0" y="3162300"/>
            <a:ext cx="314494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avid and golia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97275"/>
            <a:ext cx="2535496" cy="31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6800" y="850329"/>
            <a:ext cx="3223959" cy="1569660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唯有靠神才能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具有长久价值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正面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影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响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他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4286" y="6515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什么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伟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大的人生？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9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-62458"/>
            <a:ext cx="8763000" cy="12207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7333" b="1" spc="42" dirty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一般</a:t>
            </a:r>
            <a:r>
              <a:rPr lang="zh-CN" altLang="en-US" sz="7333" b="1" spc="42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人心目中的信心</a:t>
            </a:r>
            <a:endParaRPr kumimoji="0" lang="en-US" sz="7333" b="1" i="0" u="none" strike="noStrike" kern="1200" cap="none" spc="42" normalizeH="0" baseline="0" noProof="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</p:txBody>
      </p:sp>
      <p:pic>
        <p:nvPicPr>
          <p:cNvPr id="7" name="Picture 8" descr="http://88.gaosu.com/q/2011-7-25/dc54d9b12dd34bfa256422e6a15ec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09700"/>
            <a:ext cx="2673486" cy="2590801"/>
          </a:xfrm>
          <a:prstGeom prst="rect">
            <a:avLst/>
          </a:prstGeom>
          <a:noFill/>
        </p:spPr>
      </p:pic>
      <p:pic>
        <p:nvPicPr>
          <p:cNvPr id="9" name="Picture 16" descr="http://www.offuhuge.com/files/jy1QtNA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247" y="2247900"/>
            <a:ext cx="2488997" cy="3171559"/>
          </a:xfrm>
          <a:prstGeom prst="rect">
            <a:avLst/>
          </a:prstGeom>
          <a:noFill/>
        </p:spPr>
      </p:pic>
      <p:pic>
        <p:nvPicPr>
          <p:cNvPr id="10" name="Picture 12" descr="http://absoluteselfconfidence.com/blog/wp-content/uploads/2011/05/confidence.jpg"/>
          <p:cNvPicPr>
            <a:picLocks noChangeAspect="1" noChangeArrowheads="1"/>
          </p:cNvPicPr>
          <p:nvPr/>
        </p:nvPicPr>
        <p:blipFill>
          <a:blip r:embed="rId4" cstate="print"/>
          <a:srcRect t="13675" b="15812"/>
          <a:stretch>
            <a:fillRect/>
          </a:stretch>
        </p:blipFill>
        <p:spPr bwMode="auto">
          <a:xfrm>
            <a:off x="5369050" y="1409700"/>
            <a:ext cx="3810000" cy="3036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857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3.bp.blogspot.com/-yVn608jDz9Q/Ui0oqdTnrBI/AAAAAAAAMF4/jkRbPFJdm-M/s1600/03180e5a8f03dfd20387d3b79921b4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74" y="1240218"/>
            <a:ext cx="4377826" cy="437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cs.com.cn/gppd/14/20101130/06/201011/W0201011305545256781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38500"/>
            <a:ext cx="35139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zone1.thepositivityblo.netdna-cdn.com/wp-content/uploads/130218_optimi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33500"/>
            <a:ext cx="192505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pic.sucaibar.com/pic/201306/08/c9009226a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23" y="1240218"/>
            <a:ext cx="2443110" cy="19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" y="-62458"/>
            <a:ext cx="8763000" cy="12207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7333" b="1" spc="42" dirty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一般</a:t>
            </a:r>
            <a:r>
              <a:rPr lang="zh-CN" altLang="en-US" sz="7333" b="1" spc="42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人心目中的信心</a:t>
            </a:r>
            <a:endParaRPr kumimoji="0" lang="en-US" sz="7333" b="1" i="0" u="none" strike="noStrike" kern="1200" cap="none" spc="42" normalizeH="0" baseline="0" noProof="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31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06295" y="-44577"/>
            <a:ext cx="394210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新约圣经里的信心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00100"/>
            <a:ext cx="184731" cy="1077218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200" b="1" dirty="0"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45624"/>
            <a:ext cx="4267200" cy="256477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/>
          <p:cNvSpPr txBox="1"/>
          <p:nvPr/>
        </p:nvSpPr>
        <p:spPr>
          <a:xfrm>
            <a:off x="260931" y="845624"/>
            <a:ext cx="4006269" cy="255454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</a:t>
            </a:r>
            <a:r>
              <a:rPr lang="zh-CN" altLang="en-US" sz="3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约的真信</a:t>
            </a:r>
            <a:r>
              <a:rPr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 </a:t>
            </a:r>
            <a:r>
              <a:rPr lang="en-US" altLang="zh-CN" sz="3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lang="en-US" altLang="zh-CN" sz="30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zh-CN" altLang="en-US" sz="30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</a:t>
            </a:r>
            <a:r>
              <a:rPr lang="zh-CN" altLang="en-US" sz="3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督的信</a:t>
            </a:r>
            <a:r>
              <a:rPr lang="zh-CN" altLang="en-US" sz="30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 </a:t>
            </a:r>
            <a:r>
              <a:rPr lang="en-US" altLang="zh-CN" sz="3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en-US" altLang="zh-CN" sz="30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zh-CN" altLang="en-US" sz="3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zh-CN" altLang="en-US" sz="3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的相</a:t>
            </a:r>
            <a:r>
              <a:rPr lang="zh-CN" altLang="en-US" sz="3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</a:t>
            </a:r>
            <a:r>
              <a:rPr lang="en-US" altLang="zh-CN" sz="3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3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用心领受</a:t>
            </a:r>
            <a:r>
              <a:rPr lang="en-US" altLang="zh-CN" sz="3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（罗</a:t>
            </a:r>
            <a:r>
              <a:rPr lang="en-US" altLang="zh-CN" sz="2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10:17 </a:t>
            </a:r>
            <a:r>
              <a:rPr lang="zh-CN" altLang="en-US" sz="2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可见信道是从听道来的，听道是从基督的话来的</a:t>
            </a:r>
            <a:r>
              <a:rPr lang="zh-CN" altLang="en-US" sz="2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。）</a:t>
            </a:r>
            <a:endParaRPr lang="en-US" altLang="zh-CN" sz="2000" b="1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根据基督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 descr="Image result for christ measuring s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根据基督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11" y="939041"/>
            <a:ext cx="4471889" cy="26927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800600" y="934499"/>
            <a:ext cx="4267200" cy="27853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5:19 </a:t>
            </a: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耶稣对他们说：我实实在在的告诉你们，子凭着自己不能做甚么，唯有看见父所做的，子纔能做；父所做的事，子也照样做。</a:t>
            </a:r>
            <a:endParaRPr lang="en-US" altLang="zh-CN" sz="17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7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腓</a:t>
            </a:r>
            <a:r>
              <a:rPr lang="en-US" altLang="zh-CN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4:11 </a:t>
            </a: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我并不是因缺乏说这话；我无论在甚么景况都可以知足，这是我已经学会了。</a:t>
            </a:r>
            <a:r>
              <a:rPr lang="en-US" altLang="zh-CN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4:12 </a:t>
            </a: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我知道怎样处卑贱，也知道怎样处丰富；或饱足，或饥饿；或有余，或缺乏，随事随在，我都得了秘诀。</a:t>
            </a:r>
            <a:r>
              <a:rPr lang="en-US" altLang="zh-CN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4:13 </a:t>
            </a: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我靠着那加给我力量的，凡事都能做。</a:t>
            </a:r>
            <a:endParaRPr kumimoji="0" lang="en-US" altLang="zh-CN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6295" y="-44577"/>
            <a:ext cx="394210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新约圣经里的信心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294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根据基督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39042"/>
            <a:ext cx="4151755" cy="26927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48200" y="934499"/>
            <a:ext cx="4038600" cy="27853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腓</a:t>
            </a:r>
            <a:r>
              <a:rPr lang="en-US" altLang="zh-CN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4:19 </a:t>
            </a: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我的神必照他荣耀的丰富，在基督耶稣里，使你们一切所需用的都充足</a:t>
            </a:r>
            <a:r>
              <a:rPr lang="zh-CN" altLang="en-US" sz="17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7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7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徒</a:t>
            </a:r>
            <a:r>
              <a:rPr lang="en-US" altLang="zh-CN" sz="17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27:22 </a:t>
            </a: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现在我还劝你们放心，你们的性命一个也不失丧，惟独失丧这船。</a:t>
            </a:r>
            <a:r>
              <a:rPr lang="en-US" altLang="zh-CN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27:23 </a:t>
            </a: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因我所属所事奉的神，他的使者昨夜站在我旁边，说：</a:t>
            </a:r>
            <a:r>
              <a:rPr lang="en-US" altLang="zh-CN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27:24 </a:t>
            </a: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保罗，不要害怕，你必定站在该撒面前，并且与你同船的人，神都赐给你了。</a:t>
            </a:r>
            <a:r>
              <a:rPr lang="en-US" altLang="zh-CN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27:25 </a:t>
            </a:r>
            <a:r>
              <a:rPr lang="zh-CN" altLang="en-US" sz="1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所以众位可以放心，我信神他怎样对我说：事情也要怎样成就。</a:t>
            </a:r>
            <a:endParaRPr kumimoji="0" lang="en-US" altLang="zh-CN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6295" y="-44577"/>
            <a:ext cx="394210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新约圣经里的信心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17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å¸æå¤§å¤±æå¤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4" y="1956324"/>
            <a:ext cx="5108293" cy="36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2125" y="184758"/>
            <a:ext cx="5314275" cy="861774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信心、希望与失望</a:t>
            </a:r>
            <a:endParaRPr kumimoji="0" lang="en-US" altLang="zh-CN" sz="5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30" name="Picture 6" descr="Image result for å¸æ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7462"/>
            <a:ext cx="28194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6271" r="11111"/>
          <a:stretch/>
        </p:blipFill>
        <p:spPr bwMode="auto">
          <a:xfrm>
            <a:off x="5562600" y="3135814"/>
            <a:ext cx="2819400" cy="2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732" y="1178262"/>
            <a:ext cx="485707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箴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13:12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所盼望的迟延未得，令人心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忧。。。</a:t>
            </a:r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Hope 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deferred makes the heart </a:t>
            </a:r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sick…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40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-21655"/>
            <a:ext cx="488146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希伯来书对信心的描述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我们所领受的信心：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根据基督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5000"/>
            <a:ext cx="9144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>
              <a:spcAft>
                <a:spcPts val="1200"/>
              </a:spcAft>
            </a:pP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11:1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信就是所望之事的实底，是未见之事的确据</a:t>
            </a:r>
            <a:r>
              <a:rPr lang="zh-CN" altLang="en-US" sz="23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3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Now 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faith is the substance of things hoped for, the evidence of things not seen</a:t>
            </a:r>
            <a:r>
              <a:rPr lang="en-US" altLang="zh-CN" sz="23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43" y="2781300"/>
            <a:ext cx="9011914" cy="11541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箴</a:t>
            </a:r>
            <a:r>
              <a:rPr lang="en-US" altLang="zh-CN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13:12 </a:t>
            </a: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所盼望的迟延未得，令人心忧；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所愿意的临到，却是生命树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Hope </a:t>
            </a:r>
            <a:r>
              <a:rPr lang="en-US" altLang="zh-CN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deferred makes the heart sick, But </a:t>
            </a:r>
            <a:r>
              <a:rPr lang="en-US" altLang="zh-CN" sz="16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when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desire comes,  </a:t>
            </a:r>
            <a:r>
              <a:rPr lang="en-US" altLang="zh-CN" sz="16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is 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tree of life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林后</a:t>
            </a:r>
            <a:r>
              <a:rPr lang="en-US" altLang="zh-CN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1:20 </a:t>
            </a: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神的应许，不论有多少，在基督都是是的。所以藉着他也都是实在（实在：原文是阿们）的，叫神因我们得荣耀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332" y="1717249"/>
            <a:ext cx="8077200" cy="1092607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信心是连接属灵与物质世界的桥梁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建立在信心上的盼望才不会让人心失望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13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9298</TotalTime>
  <Words>1832</Words>
  <Application>Microsoft Office PowerPoint</Application>
  <PresentationFormat>On-screen Show (16:10)</PresentationFormat>
  <Paragraphs>70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맑은 고딕</vt:lpstr>
      <vt:lpstr>Microsoft YaHei</vt:lpstr>
      <vt:lpstr>Microsoft YaHei</vt:lpstr>
      <vt:lpstr>楷体</vt:lpstr>
      <vt:lpstr>Arial</vt:lpstr>
      <vt:lpstr>Calibri</vt:lpstr>
      <vt:lpstr>Gill Sans MT</vt:lpstr>
      <vt:lpstr>Wingdings</vt:lpstr>
      <vt:lpstr>Wingdings 2</vt:lpstr>
      <vt:lpstr>Office Theme</vt:lpstr>
      <vt:lpstr>1_Office Theme</vt:lpstr>
      <vt:lpstr>1_Mountain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540</cp:revision>
  <dcterms:created xsi:type="dcterms:W3CDTF">2011-09-04T18:01:24Z</dcterms:created>
  <dcterms:modified xsi:type="dcterms:W3CDTF">2019-05-26T12:41:00Z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