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  <p:sldMasterId id="2147483720" r:id="rId6"/>
  </p:sldMasterIdLst>
  <p:notesMasterIdLst>
    <p:notesMasterId r:id="rId23"/>
  </p:notesMasterIdLst>
  <p:sldIdLst>
    <p:sldId id="358" r:id="rId7"/>
    <p:sldId id="546" r:id="rId8"/>
    <p:sldId id="547" r:id="rId9"/>
    <p:sldId id="502" r:id="rId10"/>
    <p:sldId id="548" r:id="rId11"/>
    <p:sldId id="526" r:id="rId12"/>
    <p:sldId id="518" r:id="rId13"/>
    <p:sldId id="539" r:id="rId14"/>
    <p:sldId id="529" r:id="rId15"/>
    <p:sldId id="530" r:id="rId16"/>
    <p:sldId id="535" r:id="rId17"/>
    <p:sldId id="542" r:id="rId18"/>
    <p:sldId id="543" r:id="rId19"/>
    <p:sldId id="544" r:id="rId20"/>
    <p:sldId id="549" r:id="rId21"/>
    <p:sldId id="545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1449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46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4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43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6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9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4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7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3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7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36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21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723900"/>
            <a:ext cx="5827236" cy="4154984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选择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伟大的人生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但如今，神的义在律法以外已经显明出来，有律法和先知为證：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就是神的义，因信耶稣基督加给一切相信的人，并没有分别。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因为世人都犯了罪，亏缺了神的荣耀；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如今却蒙神的恩典，因基督耶稣的救赎，就白白的称义。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神设立耶稣作挽回祭，是凭着耶稣的血，藉着人的信，要显明神的义；因为他用忍耐的心宽容人先时所犯的罪，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好在今时显明他的义，使人知道他自己为义，也称信耶稣的人为义。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既是这样，那里能夸口呢？没有可夸的了。用何法没有的呢？是用立功之法么？不是，乃用信主之法。</a:t>
            </a:r>
            <a:endParaRPr lang="en-US" sz="23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948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如何靠</a:t>
            </a:r>
            <a:r>
              <a:rPr lang="zh-CN" altLang="en-US" sz="3667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信心生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活？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6095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就是根据基督生活</a:t>
            </a:r>
            <a:endParaRPr lang="en-US" sz="3667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37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948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如何靠</a:t>
            </a:r>
            <a:r>
              <a:rPr lang="zh-CN" altLang="en-US" sz="3667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信心生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活？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6095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就是根据基督生活</a:t>
            </a:r>
            <a:endParaRPr lang="en-US" sz="3667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5000"/>
            <a:ext cx="9144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我们若在他死的形状上与他联合，也要在他复活的形状上与他联合；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因为知道我们的旧人和他同钉十字架，使罪身灭绝，叫我们不再作罪的奴仆；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因为已死的人是脱离了罪。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6:8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我们若是与基督同死，就信必与他同活。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因为知道基督既从死里复活，就不再死，死也不再作他的主了。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6:10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他死是向罪死了，只有一次；他活是向神活着。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6:11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这样，你们向罪也当看自己是死的；向神在基督耶稣里，却当看自己是活的。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41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948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如何靠</a:t>
            </a:r>
            <a:r>
              <a:rPr lang="zh-CN" altLang="en-US" sz="3667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信心生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活？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6095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就是根据基督生活</a:t>
            </a:r>
            <a:endParaRPr lang="en-US" sz="3667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500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7:15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因为我所做的，我自己不明白；我所愿意的，我并不做；我所恨恶的，我倒去做。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7:16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若我所做的，是我所不愿意的，我就应承律法是善的。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7:17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既是这样，就不是我做的，乃是住在我里头的罪做的。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7:18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我也知道在我里头，就是我肉体之中，没有良善。因为，立志为善由得我，只是行出来由不得我。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7:19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故此，我所愿意的善，我反不做；我所不愿意的恶，我倒去做。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7:20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若我去做所不愿意做的，就不是我做的，乃是住在我里头的罪做的。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7:21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我觉得有个律，就是我愿意为善的时候，便有恶与我同在。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5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948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如何靠</a:t>
            </a:r>
            <a:r>
              <a:rPr lang="zh-CN" altLang="en-US" sz="3667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信心生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活？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6095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就是根据基督生活</a:t>
            </a:r>
            <a:endParaRPr lang="en-US" sz="3667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5000"/>
            <a:ext cx="9144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如今，那些在基督耶稣里的就不定罪了。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因为赐生命圣灵的律，在基督耶稣里释放了我，使我脱离罪和死的律了。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律法既因肉体软弱，有所不能行的，神就差遣自己的儿子，成为罪身的形状，作了赎罪祭，在肉体中定了罪案，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使律法的义成就在我们这不随从肉体、只随从圣灵的人身上。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因为随从肉体的人体贴肉体的事，随从圣灵的人体贴圣灵的事。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体贴肉体的，就是死；体贴圣灵的，乃是生命、平安。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原来体贴肉体的，就是与神为仇；因为不服神的律法，也是不能服，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而且属肉体的人不能得神的喜欢。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如果神的灵住在你们心里，你们就不属肉体，乃属圣灵了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97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5000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你们要追念往日，蒙了光照以后所忍受大争战的各样苦难：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一面被毁谤，遭患难，成了戏景，叫众人观看；一面陪伴那些受这样苦难的人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3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61970">
              <a:spcAft>
                <a:spcPts val="1200"/>
              </a:spcAft>
            </a:pPr>
            <a:r>
              <a:rPr lang="zh-CN" altLang="en-US" sz="2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彼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4:12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亲爱的弟兄阿，有火炼的试验临到你们，不要以为奇怪（似乎是遭遇非常的事），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4:13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倒要欢喜；因为你们是与基督一同受苦，使你们在他荣耀显现的时候，也可以欢喜快乐</a:t>
            </a:r>
            <a:r>
              <a:rPr lang="zh-CN" altLang="en-US" sz="2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3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61970">
              <a:spcAft>
                <a:spcPts val="1200"/>
              </a:spcAft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雅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作神和主耶稣基督仆人的雅各请散住十二个支派之人的安。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1:2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我的弟兄们，你们落在百般试炼中，都要以为大喜乐；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1:3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因为知道你们的信心经过试验，就生忍耐。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1:4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但忍耐也当成功，使你们成全、完备，毫无缺欠。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-44577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信心生活的拦阻与得胜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0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5000"/>
            <a:ext cx="9144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12:3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那忍受罪人这样顶撞的，你们要思想，免得疲倦灰心。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12:4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你们与罪恶相争，还没有抵挡到流血的地步。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12:5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你们又忘了那劝你们如同劝儿子的话，说：我儿，你不可轻看主的管教，被他责备的时候也不可灰心；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12:6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因为主所爱的，他必管教，又鞭打凡所收纳的儿子。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12:7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你们所忍受的，是神管教你们，待你们如同待儿子。焉有儿子不被父亲管教的呢？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12:8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管教原是众子所共受的，你们若不受管教，就是私子，不是儿子了。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12:9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再者，我们曾有生身的父管教我们，我们尚且敬重他，何况万灵的父，我们岂不更当顺服他得生么？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12:10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生身的父都是暂随己意管教我们；唯有万灵的父管教我们，是要我们得益处，使我们在他的圣洁上有分。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12:11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凡管教的事，当时不觉得快乐，反觉得愁苦；后来却为那经练过的人结出平安的果子，就是义。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12:12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所以，你们要把下垂的手、发酸的腿、挺起来；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12:13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也要为自己的脚，把道路修直了，使瘸子不至歪</a:t>
            </a:r>
            <a:r>
              <a:rPr lang="zh-CN" altLang="en-US" sz="2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脚，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反得痊愈。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-44577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信心生活的拦阻与得胜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66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5000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1200"/>
              </a:spcAft>
            </a:pP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提前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6:12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你要为真道打那美好的仗，持定永生。你为此被召，也在许多见證人面前，已经作了那美好的见證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Fight 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good fight of faith, lay hold on eternal life, to which you were also called and have confessed the good confession in the presence of many witnesses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defTabSz="761970"/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彼前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5:8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务要谨守，儆醒。因为你们的仇敌魔鬼，如同吼叫的狮子，遍地游行，寻找可吞吃的人。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5:9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你们要用坚固的信心抵挡他，因为知道你们在世上的众弟兄也是经历这样的苦难</a:t>
            </a:r>
            <a:r>
              <a:rPr lang="zh-CN" altLang="en-US" sz="2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5:8 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 sober, be vigilant; because your adversary the devil walks about like a roaring lion, seeking whom he may devour. 5:9 Resist him, steadfast in the faith, knowing that the same sufferings are experienced by your brotherhood in the world.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-44577"/>
            <a:ext cx="488146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信心生活的拦阻与得胜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72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Image result for äºä¼¯æç½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7324"/>
            <a:ext cx="3962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oseph and his brot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" y="3162300"/>
            <a:ext cx="31449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avid and goli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97275"/>
            <a:ext cx="2535496" cy="31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6800" y="850329"/>
            <a:ext cx="3223959" cy="156966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唯有靠神才能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具有长久价值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正面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影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响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286" y="651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大的人生？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52400" y="266700"/>
            <a:ext cx="6400800" cy="52937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来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3:1 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同蒙天召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的圣洁弟兄阿，你们应当思想我们所认为使者、为大祭司的耶稣。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3:2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他为那设立他的尽忠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，如同摩西在神的全家尽忠一样。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3:3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他比摩西算是更配多得荣耀，好象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建造房屋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的比房屋更尊荣；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3:4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因为房屋都必有人建造，但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建造万物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的就是神。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3:5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摩西为仆人，在神的全家诚然尽忠，为要證明将来必传说的事。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3:6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但基督为儿子，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治理神的家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；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我们若将可夸的盼望和胆量坚持到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底 ，便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是他的家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了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(whose house we are if we hold fast the confidence and the rejoicing of the hope firm to the end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。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0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5466" y="2781300"/>
            <a:ext cx="60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代替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2781300"/>
            <a:ext cx="60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根据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38" name="Picture 14" descr="See the source imag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80501" y="3465701"/>
            <a:ext cx="3433017" cy="97958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4" y="114300"/>
            <a:ext cx="2656737" cy="19925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23679" y="806083"/>
            <a:ext cx="4543855" cy="4758914"/>
            <a:chOff x="2023679" y="806083"/>
            <a:chExt cx="4543855" cy="4758914"/>
          </a:xfrm>
        </p:grpSpPr>
        <p:pic>
          <p:nvPicPr>
            <p:cNvPr id="1028" name="Picture 4" descr="Image result for jesus high pries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679" y="2157106"/>
              <a:ext cx="4543855" cy="3407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200400" y="806083"/>
              <a:ext cx="2749471" cy="861774"/>
            </a:xfrm>
            <a:prstGeom prst="rect">
              <a:avLst/>
            </a:prstGeom>
            <a:noFill/>
            <a:effectLst>
              <a:glow rad="127000">
                <a:srgbClr val="FF0000"/>
              </a:glow>
            </a:effectLst>
          </p:spPr>
          <p:txBody>
            <a:bodyPr wrap="non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5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glow rad="63500">
                      <a:prstClr val="black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希伯来书</a:t>
              </a:r>
              <a:endParaRPr kumimoji="0" lang="en-US" altLang="zh-CN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85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1" y="2628900"/>
            <a:ext cx="547540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305300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532" y="13019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到底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是谁？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36" name="Picture 12" descr="man and woman remix by wcs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84221"/>
            <a:ext cx="1766740" cy="1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12895" y="522854"/>
            <a:ext cx="6475921" cy="4868892"/>
            <a:chOff x="277161" y="-1306353"/>
            <a:chExt cx="6475921" cy="4868892"/>
          </a:xfrm>
        </p:grpSpPr>
        <p:sp>
          <p:nvSpPr>
            <p:cNvPr id="17" name="Rectangle 16"/>
            <p:cNvSpPr/>
            <p:nvPr/>
          </p:nvSpPr>
          <p:spPr>
            <a:xfrm>
              <a:off x="277161" y="1511173"/>
              <a:ext cx="4881837" cy="2051366"/>
            </a:xfrm>
            <a:prstGeom prst="rect">
              <a:avLst/>
            </a:prstGeom>
            <a:noFill/>
            <a:ln w="1016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035531" y="-1306353"/>
              <a:ext cx="3717551" cy="3241591"/>
              <a:chOff x="5746390" y="-3529075"/>
              <a:chExt cx="3717551" cy="324159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991061" y="-3529075"/>
                <a:ext cx="2472880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glow rad="88900">
                        <a:prstClr val="black"/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特别指天然人用来解决内心空虚和定罪感的人、事、物</a:t>
                </a:r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5746390" y="-1828580"/>
                <a:ext cx="1710163" cy="1541096"/>
              </a:xfrm>
              <a:prstGeom prst="straightConnector1">
                <a:avLst/>
              </a:prstGeom>
              <a:ln w="98425">
                <a:solidFill>
                  <a:srgbClr val="FFFF0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ctangle 22"/>
          <p:cNvSpPr/>
          <p:nvPr/>
        </p:nvSpPr>
        <p:spPr>
          <a:xfrm>
            <a:off x="5621142" y="3482239"/>
            <a:ext cx="14325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偶像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0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求我们主耶稣基督的神，荣耀的父，将那赐人智慧和启示的灵赏给你们，使你们真知道他，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1:18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并且照明你们心中的眼睛，使你们知道他的恩召有何等指望，他在圣徒中得的基业有何等丰盛的荣耀；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并知道他向我们这信的人所显的能力是何等浩大，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1:20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他在基督身上所运行的大能大力，使他从死里复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活，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叫他在天上坐在自己的右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 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sz="2300" b="1" dirty="0">
                <a:solidFill>
                  <a:srgbClr val="FF0000"/>
                </a:solidFill>
              </a:rPr>
              <a:t>according to </a:t>
            </a:r>
            <a:r>
              <a:rPr lang="en-US" sz="2300" b="1" dirty="0"/>
              <a:t>the working of His mighty power which He worked in Christ when He raised Him from the dead and seated </a:t>
            </a:r>
            <a:r>
              <a:rPr lang="en-US" sz="2300" b="1" i="1" dirty="0"/>
              <a:t>Him</a:t>
            </a:r>
            <a:r>
              <a:rPr lang="en-US" sz="2300" b="1" dirty="0"/>
              <a:t> at His right hand in the heavenly </a:t>
            </a:r>
            <a:r>
              <a:rPr lang="en-US" sz="2300" b="1" i="1" dirty="0"/>
              <a:t>places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。。。</a:t>
            </a:r>
            <a:endParaRPr lang="en-US" sz="2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-44577"/>
            <a:ext cx="7699544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“根据基督”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2:6 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你们既然接受了主基督耶稣，就当遵他而行（标准译本：你们怎样接受了主基督耶稣，就应当怎样在他里面行事），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2:7 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在他里面生根建造，信心坚固，正如你们所领的教训，感谢的心也更增长了。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2:8 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你们要谨慎，恐怕有人用他的理学和虚空的妄言，</a:t>
            </a:r>
            <a:r>
              <a:rPr lang="zh-CN" altLang="en-US" sz="2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不照着基督，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乃照人间的遗传和世上的小学</a:t>
            </a:r>
            <a:r>
              <a:rPr lang="zh-CN" altLang="en-US" sz="2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就把你们掳去 </a:t>
            </a:r>
            <a:r>
              <a:rPr lang="zh-CN" altLang="en-US" sz="2300" b="1" dirty="0" smtClean="0">
                <a:ea typeface="微软雅黑" panose="020B0503020204020204" pitchFamily="34" charset="-122"/>
              </a:rPr>
              <a:t>（</a:t>
            </a:r>
            <a:r>
              <a:rPr lang="en-US" altLang="zh-CN" sz="2250" b="1" dirty="0" smtClean="0">
                <a:ea typeface="微软雅黑" panose="020B0503020204020204" pitchFamily="34" charset="-122"/>
              </a:rPr>
              <a:t>Beware lest anyone cheat you through philosophy and empty deceit, </a:t>
            </a:r>
            <a:r>
              <a:rPr lang="en-US" altLang="zh-CN" sz="225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according to </a:t>
            </a:r>
            <a:r>
              <a:rPr lang="en-US" altLang="zh-CN" sz="2250" b="1" dirty="0" smtClean="0">
                <a:ea typeface="微软雅黑" panose="020B0503020204020204" pitchFamily="34" charset="-122"/>
              </a:rPr>
              <a:t>the tradition of men, according to the basic principles of the world, and not </a:t>
            </a:r>
            <a:r>
              <a:rPr lang="en-US" altLang="zh-CN" sz="225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according to Christ</a:t>
            </a:r>
            <a:r>
              <a:rPr lang="zh-CN" altLang="en-US" sz="2300" b="1" dirty="0" smtClean="0">
                <a:ea typeface="微软雅黑" panose="020B0503020204020204" pitchFamily="34" charset="-122"/>
              </a:rPr>
              <a:t>）</a:t>
            </a:r>
            <a:r>
              <a:rPr lang="zh-CN" altLang="en-US" sz="2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2:9 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因为神本性一切的丰盛都有形有体的居住在基督里面，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2:10 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你们在他里面也得了丰盛。他是各样执政掌权者的元首。</a:t>
            </a:r>
            <a:endParaRPr lang="en-US" sz="2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-44577"/>
            <a:ext cx="7699544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“根据基督”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-44577"/>
            <a:ext cx="535114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如何分辨、建立真信心？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00100"/>
            <a:ext cx="184731" cy="1077218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200" b="1" dirty="0"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45624"/>
            <a:ext cx="4267200" cy="256477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260931" y="845624"/>
            <a:ext cx="4006269" cy="25545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lang="zh-CN" altLang="en-US" sz="3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约的真信</a:t>
            </a: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 </a:t>
            </a:r>
            <a:r>
              <a:rPr lang="en-US" altLang="zh-CN" sz="3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en-US" altLang="zh-CN" sz="3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zh-CN" altLang="en-US" sz="3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</a:t>
            </a:r>
            <a:r>
              <a:rPr lang="zh-CN" altLang="en-US" sz="3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督的信</a:t>
            </a:r>
            <a:r>
              <a:rPr lang="zh-CN" altLang="en-US" sz="3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 </a:t>
            </a:r>
            <a:r>
              <a:rPr lang="en-US" altLang="zh-CN" sz="3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en-US" altLang="zh-CN" sz="3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zh-CN" altLang="en-US" sz="3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3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的相</a:t>
            </a:r>
            <a:r>
              <a:rPr lang="zh-CN" altLang="en-US" sz="3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</a:t>
            </a:r>
            <a:r>
              <a:rPr lang="en-US" altLang="zh-CN" sz="3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用心领受</a:t>
            </a:r>
            <a:r>
              <a:rPr lang="en-US" altLang="zh-CN" sz="3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zh-CN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（罗</a:t>
            </a:r>
            <a:r>
              <a:rPr lang="en-US" altLang="zh-CN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10:17 </a:t>
            </a:r>
            <a:r>
              <a:rPr lang="zh-CN" altLang="en-US" sz="2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可见信道是从听道来的，听道是从基督的话来的</a:t>
            </a:r>
            <a:r>
              <a:rPr lang="zh-CN" altLang="en-US" sz="20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。）</a:t>
            </a:r>
            <a:endParaRPr lang="en-US" altLang="zh-CN" sz="2000" b="1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根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据基督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Image result for christ measuring s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5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948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如何靠</a:t>
            </a:r>
            <a:r>
              <a:rPr lang="zh-CN" altLang="en-US" sz="3667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信心生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活？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6095" y="-44577"/>
            <a:ext cx="3942105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就是根据基督生活</a:t>
            </a:r>
            <a:endParaRPr lang="en-US" sz="3667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500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所以，你们不可丢弃勇敢的心；存这样的心必得大赏赐。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你们必须忍耐，使你们行完了神的旨意，就可以得着所应许的。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因为还有一点点时候，那要来的就来，并不迟延；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10:38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只是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</a:t>
            </a:r>
            <a:r>
              <a:rPr lang="zh-CN" altLang="en-US" sz="2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人必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因信得</a:t>
            </a:r>
            <a:r>
              <a:rPr lang="zh-CN" altLang="en-US" sz="2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</a:t>
            </a:r>
            <a:r>
              <a:rPr lang="en-US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(live by faith)</a:t>
            </a:r>
            <a:r>
              <a:rPr lang="zh-CN" altLang="en-US" sz="2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他若退后，我心里就不喜欢他。</a:t>
            </a:r>
            <a:r>
              <a:rPr lang="en-US" altLang="zh-CN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10:39 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我们却不是退后入沉沦的那等人，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乃是有信心以致灵魂得救</a:t>
            </a: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的人。</a:t>
            </a:r>
            <a:endParaRPr 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00500"/>
            <a:ext cx="2105377" cy="1579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86" y="4012879"/>
            <a:ext cx="2992114" cy="15542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我们所领受的信心：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根据基督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而不是其它标准衡量、看待事物的内心深层信仰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伴随着特有的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笃定与安息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313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8613</TotalTime>
  <Words>3050</Words>
  <Application>Microsoft Office PowerPoint</Application>
  <PresentationFormat>On-screen Show (16:10)</PresentationFormat>
  <Paragraphs>84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Microsoft YaHei</vt:lpstr>
      <vt:lpstr>Microsoft YaHei</vt:lpstr>
      <vt:lpstr>Arial</vt:lpstr>
      <vt:lpstr>Calibri</vt:lpstr>
      <vt:lpstr>Microsoft Tai Le</vt:lpstr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517</cp:revision>
  <dcterms:created xsi:type="dcterms:W3CDTF">2011-09-04T18:01:24Z</dcterms:created>
  <dcterms:modified xsi:type="dcterms:W3CDTF">2019-05-19T12:50:28Z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