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  <p:sldMasterId id="2147483720" r:id="rId6"/>
  </p:sldMasterIdLst>
  <p:notesMasterIdLst>
    <p:notesMasterId r:id="rId20"/>
  </p:notesMasterIdLst>
  <p:sldIdLst>
    <p:sldId id="358" r:id="rId7"/>
    <p:sldId id="523" r:id="rId8"/>
    <p:sldId id="502" r:id="rId9"/>
    <p:sldId id="528" r:id="rId10"/>
    <p:sldId id="529" r:id="rId11"/>
    <p:sldId id="526" r:id="rId12"/>
    <p:sldId id="518" r:id="rId13"/>
    <p:sldId id="527" r:id="rId14"/>
    <p:sldId id="524" r:id="rId15"/>
    <p:sldId id="519" r:id="rId16"/>
    <p:sldId id="520" r:id="rId17"/>
    <p:sldId id="521" r:id="rId18"/>
    <p:sldId id="522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73" d="100"/>
          <a:sy n="73" d="100"/>
        </p:scale>
        <p:origin x="860" y="6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09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43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76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05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9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74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7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3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7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9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36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21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3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00" y="723900"/>
            <a:ext cx="5827236" cy="4154984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选择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伟大的人生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CN" altLang="en-US" sz="8800" b="1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500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/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6:9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亲爱的弟兄们，我们虽是这样说，却深信你们的行为强过这些，而且近乎得救。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6:10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因为神并非不公义，竟忘记你们所做的工和你们为他名所显的爱心，就是先前伺候圣徒，如今还是伺候。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6:11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我们愿你们各人都显出这样的殷勤，使你们有满足的指望，一直到底。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6:12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并且不懈怠，总要效法那些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凭信心和忍耐承受应许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的人。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6:13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当初神应许亚伯拉罕的时候，因为没有比自己更大可以指着起誓的，就指着自己起誓，说：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6:14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论福，我必赐大福给你；论子孙，我必叫你的子孙多起来。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6:15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这样，亚伯拉罕既恒久忍耐，就得了所应许的。</a:t>
            </a:r>
            <a:endParaRPr lang="en-US" sz="23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Image result for high pri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95700"/>
            <a:ext cx="4352283" cy="19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72200" y="3516180"/>
            <a:ext cx="289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来 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7:24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这位既是永远常存的，他祭司的职任就长久不更换。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7:25 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凡靠着他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进到神面前的人，他都能拯救到底；因为他是长远活着，替他们祈求。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-44577"/>
            <a:ext cx="7699544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“根据基督”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而产生的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13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5000"/>
            <a:ext cx="9144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/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10:19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弟兄们，我们既因耶稣的血得以坦然进入至圣所，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10:20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是藉着他给我们开了一条又新又活的路，从幔子经过，这幔子就是他的身体。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10:21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又有一位大祭司治理神的家！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10:22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并我们心中天良的亏欠已经灑去，身体用清水洗净了，就当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存着诚心和充足的信</a:t>
            </a:r>
            <a:r>
              <a:rPr lang="zh-CN" altLang="en-US" sz="23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心（</a:t>
            </a:r>
            <a:r>
              <a:rPr lang="en-US" altLang="zh-CN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true heart in full assurance of faith</a:t>
            </a:r>
            <a:r>
              <a:rPr lang="zh-CN" altLang="en-US" sz="23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）来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到神面前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10:23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也要坚守我们所承认的指望，不至摇动，因为那应许我们的是信实的。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10:24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又要彼此相顾，激发爱心，勉励行善。</a:t>
            </a:r>
            <a:endParaRPr lang="en-US" sz="23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Image result for high pri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95700"/>
            <a:ext cx="4352283" cy="19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72200" y="3516180"/>
            <a:ext cx="289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来 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7:24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这位既是永远常存的，他祭司的职任就长久不更换。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7:25 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凡靠着他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进到神面前的人，他都能拯救到底；因为他是长远活着，替他们祈求。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-44577"/>
            <a:ext cx="7699544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“根据基督”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而产生的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51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5000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/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10:35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所以，你们不可丢弃勇敢的心；存这样的心必得大赏赐。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10:36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你们必须忍耐，使你们行完了神的旨意，就可以得着所应许的。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10:37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因为还有一点点时候，那要来的就来，并不迟延；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10:38 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只是义人（有古卷：我的义人）必因信得生。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他若退后，我心里就不喜欢他。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10:39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我们却不是退后入沉沦的那等人，乃是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有信心以致灵魂得救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的人。</a:t>
            </a:r>
            <a:endParaRPr lang="en-US" sz="23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Image result for high pri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95700"/>
            <a:ext cx="4352283" cy="19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72200" y="3516180"/>
            <a:ext cx="289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来 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7:24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这位既是永远常存的，他祭司的职任就长久不更换。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7:25 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凡靠着他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进到神面前的人，他都能拯救到底；因为他是长远活着，替他们祈求。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-44577"/>
            <a:ext cx="7699544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“根据基督”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而产生的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33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500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/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12:1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我们既有这许多的见證人，如同云彩围着我们，就当放下各样的重担，脱去容易缠累我们的罪，存心忍耐，奔那摆在我们前头的路程，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12:2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仰望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为我们信心创始成终的耶稣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（或作：仰望那将真道创始成终的耶稣）。他因那摆在前面的喜乐，就轻看羞辱，忍受了十字架的苦难，便坐在神宝座的右边。</a:t>
            </a:r>
            <a:endParaRPr lang="en-US" sz="23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Image result for high pri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95700"/>
            <a:ext cx="4352283" cy="19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72200" y="3516180"/>
            <a:ext cx="289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来 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7:24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这位既是永远常存的，他祭司的职任就长久不更换。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7:25 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凡靠着他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进到神面前的人，他都能拯救到底；因为他是长远活着，替他们祈求。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-44577"/>
            <a:ext cx="7699544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“根据基督”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而产生的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55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324100"/>
            <a:ext cx="6365037" cy="3314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3543300"/>
            <a:ext cx="723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872" y="282878"/>
            <a:ext cx="1801873" cy="211742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grpSp>
        <p:nvGrpSpPr>
          <p:cNvPr id="7" name="Group 6"/>
          <p:cNvGrpSpPr/>
          <p:nvPr/>
        </p:nvGrpSpPr>
        <p:grpSpPr>
          <a:xfrm>
            <a:off x="0" y="104847"/>
            <a:ext cx="9181511" cy="2473483"/>
            <a:chOff x="0" y="104847"/>
            <a:chExt cx="9181511" cy="24734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04847"/>
              <a:ext cx="3697423" cy="24734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4088" y="104847"/>
              <a:ext cx="3697423" cy="2473483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2362200" y="1485900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偶像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270" y="1472272"/>
            <a:ext cx="3260091" cy="2806646"/>
            <a:chOff x="36270" y="1472272"/>
            <a:chExt cx="3260091" cy="2806646"/>
          </a:xfrm>
        </p:grpSpPr>
        <p:sp>
          <p:nvSpPr>
            <p:cNvPr id="2" name="Rectangle 1"/>
            <p:cNvSpPr/>
            <p:nvPr/>
          </p:nvSpPr>
          <p:spPr>
            <a:xfrm>
              <a:off x="1039564" y="1472272"/>
              <a:ext cx="2256797" cy="938566"/>
            </a:xfrm>
            <a:prstGeom prst="rect">
              <a:avLst/>
            </a:prstGeom>
            <a:noFill/>
            <a:ln w="1016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 w="76200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6270" y="1718493"/>
              <a:ext cx="1481856" cy="2560425"/>
              <a:chOff x="2747129" y="-504229"/>
              <a:chExt cx="1481856" cy="256042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747129" y="424980"/>
                <a:ext cx="1481856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glow rad="88900">
                        <a:prstClr val="black"/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特别指天然人用来解决内心空虚和定罪感的人、事、物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88900">
                      <a:prstClr val="black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3374572" y="-504229"/>
                <a:ext cx="634613" cy="888678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 15"/>
          <p:cNvSpPr/>
          <p:nvPr/>
        </p:nvSpPr>
        <p:spPr>
          <a:xfrm>
            <a:off x="7696200" y="1430719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基督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1792644" y="2490418"/>
            <a:ext cx="1489834" cy="671882"/>
          </a:xfrm>
          <a:prstGeom prst="wedgeEllipse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我不好、我不行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12707" y="2866191"/>
            <a:ext cx="155976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6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6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8:1 </a:t>
            </a:r>
            <a:r>
              <a:rPr lang="zh-CN" altLang="en-US" sz="26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如今，那些在基督耶稣里的就不定罪了。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889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93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path" presetSubtype="0" accel="50000" decel="5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-1.11111E-6 C 0.004 -0.01861 0.01007 -0.03639 0.02188 -0.03639 C 0.03542 -0.03639 0.03959 -0.01861 0.04375 -1.11111E-6 C 0.05035 0.02111 0.05452 0.04195 0.06927 0.04195 C 0.0823 0.04195 0.08681 0.02111 0.09289 -1.11111E-6 C 0.09566 -0.01861 0.10174 -0.03639 0.11459 -0.03639 C 0.12639 -0.03639 0.13247 -0.01861 0.13716 -1.11111E-6 C 0.14132 0.02111 0.14723 0.04195 0.16059 0.04195 C 0.17396 0.04195 0.18438 -1.11111E-6 0.18438 0.00028 C 0.18837 -0.01861 0.19306 -0.03639 0.20625 -0.03639 C 0.2198 -0.03639 0.22396 -0.01861 0.22813 -1.11111E-6 C 0.23438 0.02111 0.23889 0.04195 0.25365 0.04195 C 0.26667 0.04195 0.27101 0.02111 0.27535 -1.11111E-6 C 0.2816 -0.01861 0.28594 -0.03639 0.29896 -0.03639 C 0.31077 -0.03639 0.31684 -0.01861 0.32153 -1.11111E-6 C 0.3257 0.02111 0.3316 0.04195 0.34497 0.04195 C 0.35834 0.04195 0.36268 0.02111 0.36875 -1.11111E-6 " pathEditMode="relative" rAng="0" ptsTypes="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6" grpId="0"/>
      <p:bldP spid="23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jesus high pri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"/>
            <a:ext cx="6966020" cy="52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1604308"/>
            <a:ext cx="60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代替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9020" y="1604308"/>
            <a:ext cx="60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根据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85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5000"/>
            <a:ext cx="9144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5:16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因一人犯罪就定罪，也不如恩赐，原来审判是由一人而定罪，恩赐乃是由许多过犯而称义。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5:17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若因一人的过犯，死就因这一人作了王，何况那些受洪恩又蒙所赐之义的，岂不更要因耶稣基督一人在生命中作王么？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5:18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如此说来，因一次的过犯，众人都被定罪；照样，因一次的义行，众人也就被称义得生命了。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5:19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因一人的悖逆，众人成为罪人；照样，因一人的顺从，众人也成为义了。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5:20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律法本是外添的，叫过犯显多；只是罪在那里显多，恩典就更显多了。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5:21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就如罪作王叫人死；照样，恩典也藉着义作王，叫人因我们的主耶稣基督得永生。</a:t>
            </a:r>
            <a:endParaRPr lang="en-US" sz="23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-44577"/>
            <a:ext cx="7699544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“根据基督”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而产生的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00500"/>
            <a:ext cx="2105377" cy="15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8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500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6:1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这样，怎么说呢？我们可以仍在罪中、叫恩典显多么？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6:2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断乎不可！我们在罪上死了的人岂可仍在罪中活着呢？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6:3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岂不知我们这受洗归入基督耶稣的人是受洗归入他的死么？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6:4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所以，我们藉着洗礼归入死，和他一同埋葬，原是叫我们一举一动有新生的样式，象基督藉着父的荣耀从死里复活一样。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6:5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我们若在他死的形状上与他联合，也要在他复活的形状上与他联合；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6:6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因为知道我们的旧人和他同钉十字架，使罪身灭绝，叫我们不再作罪的奴仆；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6:7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因为已死的人是脱离了罪。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6:8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我们若是与基督同死，就信必与他同活。</a:t>
            </a:r>
            <a:endParaRPr lang="en-US" sz="23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-44577"/>
            <a:ext cx="7699544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“根据基督”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而产生的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00500"/>
            <a:ext cx="2105377" cy="15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500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弗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1:17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求我们主耶稣基督的神，荣耀的父，将那赐人智慧和启示的灵赏给你们，使你们真知道他，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1:18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并且照明你们心中的眼睛，使你们知道他的恩召有何等指望，他在圣徒中得的基业有何等丰盛的荣耀；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1:19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并知道他向我们这信的人所显的能力是何等浩大，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1:20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他在基督身上所运行的大能大力，使他从死里复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活，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叫他在天上坐在自己的右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 </a:t>
            </a:r>
            <a:r>
              <a:rPr lang="en-US" altLang="zh-CN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sz="2300" b="1" dirty="0">
                <a:solidFill>
                  <a:srgbClr val="FF0000"/>
                </a:solidFill>
              </a:rPr>
              <a:t>according to </a:t>
            </a:r>
            <a:r>
              <a:rPr lang="en-US" sz="2300" b="1" dirty="0"/>
              <a:t>the working of His mighty power which He worked in Christ when He raised Him from the dead and seated </a:t>
            </a:r>
            <a:r>
              <a:rPr lang="en-US" sz="2300" b="1" i="1" dirty="0"/>
              <a:t>Him</a:t>
            </a:r>
            <a:r>
              <a:rPr lang="en-US" sz="2300" b="1" dirty="0"/>
              <a:t> at His right hand in the heavenly </a:t>
            </a:r>
            <a:r>
              <a:rPr lang="en-US" sz="2300" b="1" i="1" dirty="0"/>
              <a:t>places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。。。</a:t>
            </a:r>
            <a:endParaRPr lang="en-US" sz="23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-44577"/>
            <a:ext cx="7699544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“根据基督”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而产生的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00500"/>
            <a:ext cx="2105377" cy="15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5000"/>
            <a:ext cx="9144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/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2:6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你们既然接受了主基督耶稣，就当遵他而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行（标准译本：你们怎样接受了主基督耶稣，就应当怎样在他里面行事），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2:7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在他里面生根建造，信心坚固，正如你们所领的教训，感谢的心也更增长了。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2:8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你们要谨慎，恐怕有人用他的理学和虚空的妄言，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不照着基督，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乃照人间的遗传和世上的小学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就把你们掳去 </a:t>
            </a:r>
            <a:r>
              <a:rPr lang="zh-CN" altLang="en-US" sz="2300" b="1" dirty="0" smtClean="0">
                <a:ea typeface="微软雅黑" panose="020B0503020204020204" pitchFamily="34" charset="-122"/>
              </a:rPr>
              <a:t>（</a:t>
            </a:r>
            <a:r>
              <a:rPr lang="en-US" altLang="zh-CN" sz="2250" b="1" dirty="0" smtClean="0">
                <a:ea typeface="微软雅黑" panose="020B0503020204020204" pitchFamily="34" charset="-122"/>
              </a:rPr>
              <a:t>Beware </a:t>
            </a:r>
            <a:r>
              <a:rPr lang="en-US" altLang="zh-CN" sz="2250" b="1" dirty="0">
                <a:ea typeface="微软雅黑" panose="020B0503020204020204" pitchFamily="34" charset="-122"/>
              </a:rPr>
              <a:t>lest anyone cheat you through philosophy and empty deceit, </a:t>
            </a:r>
            <a:r>
              <a:rPr lang="en-US" altLang="zh-CN" sz="2250" b="1" dirty="0">
                <a:solidFill>
                  <a:srgbClr val="FF0000"/>
                </a:solidFill>
                <a:ea typeface="微软雅黑" panose="020B0503020204020204" pitchFamily="34" charset="-122"/>
              </a:rPr>
              <a:t>according to </a:t>
            </a:r>
            <a:r>
              <a:rPr lang="en-US" altLang="zh-CN" sz="2250" b="1" dirty="0">
                <a:ea typeface="微软雅黑" panose="020B0503020204020204" pitchFamily="34" charset="-122"/>
              </a:rPr>
              <a:t>the tradition of men, according to the basic principles of the world, and not </a:t>
            </a:r>
            <a:r>
              <a:rPr lang="en-US" altLang="zh-CN" sz="2250" b="1" dirty="0">
                <a:solidFill>
                  <a:srgbClr val="FF0000"/>
                </a:solidFill>
                <a:ea typeface="微软雅黑" panose="020B0503020204020204" pitchFamily="34" charset="-122"/>
              </a:rPr>
              <a:t>according to </a:t>
            </a:r>
            <a:r>
              <a:rPr lang="en-US" altLang="zh-CN" sz="2250" b="1" dirty="0" smtClean="0">
                <a:solidFill>
                  <a:srgbClr val="FF0000"/>
                </a:solidFill>
                <a:ea typeface="微软雅黑" panose="020B0503020204020204" pitchFamily="34" charset="-122"/>
              </a:rPr>
              <a:t>Christ</a:t>
            </a:r>
            <a:r>
              <a:rPr lang="zh-CN" altLang="en-US" sz="2300" b="1" dirty="0" smtClean="0">
                <a:ea typeface="微软雅黑" panose="020B0503020204020204" pitchFamily="34" charset="-122"/>
              </a:rPr>
              <a:t>）</a:t>
            </a:r>
            <a:r>
              <a:rPr lang="zh-CN" altLang="en-US" sz="23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2:9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因为神本性一切的丰盛都有形有体的居住在基督里面，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2:10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你们在他里面也得了丰盛。他是各样执政掌权者的元首。</a:t>
            </a:r>
            <a:endParaRPr lang="en-US" sz="23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-44577"/>
            <a:ext cx="7699544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“根据基督”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而产生的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00500"/>
            <a:ext cx="2105377" cy="15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5000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>
              <a:spcAft>
                <a:spcPts val="600"/>
              </a:spcAft>
            </a:pP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3:21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但如今，神的义在律法以外已经显明出来，有律法和先知为證：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3:22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就是神的义，因信耶稣基督加给一切相信的人，并没有分别。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3:23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世人都犯了罪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，亏缺了神的荣耀；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3:24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如今却蒙神的恩典，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因基督耶稣的救赎，就白白的称义</a:t>
            </a:r>
            <a:r>
              <a:rPr lang="zh-CN" altLang="en-US" sz="23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3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761970"/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4:1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如此说来，我们的祖宗亚伯拉罕凭着肉体得了甚么呢？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4:2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倘若亚伯拉罕是因行为称义，就有可夸的；只是在神面前并无可夸。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经上说甚么呢？说：亚伯拉罕信神，这就算为他的义。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4:4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做工的得工价，不算恩典，乃是该得的；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4:5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唯有不做工的，只信称罪人为义的神，他的信就算为义。</a:t>
            </a:r>
            <a:endParaRPr lang="en-US" sz="23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-44577"/>
            <a:ext cx="7699544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“根据基督”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而产生的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Image result for christ measuring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00499"/>
            <a:ext cx="3810000" cy="15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00500"/>
            <a:ext cx="2105377" cy="15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87500" y="1333500"/>
            <a:ext cx="4889500" cy="438150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 defTabSz="761970"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5000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/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4:1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我们既蒙留下，有进入他安息的应许，就当畏惧，免得我们（原文是你们）中间或有人似乎是赶不上了。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4:2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因为有福音传给我们，象传给他们一样；只是所听见的道与他们无益，因为他们没有</a:t>
            </a: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信心与所听见的道调和。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但我们已经相信的人得以进入那安息，正如神所说：我在怒中起誓说：他们断不可进入我的安息！其实造物之工，从创世以来已经成全了。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4:4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论到第七日，有一处说，到第七日神就歇了他一切的工。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4:5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又有一处说：他们断不可进入我的安息！</a:t>
            </a:r>
            <a:r>
              <a:rPr lang="en-US" altLang="zh-CN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4:6 </a:t>
            </a:r>
            <a:r>
              <a:rPr lang="zh-CN" altLang="en-US" sz="23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既有必进安息的人，那先前听见福音的，因为不信从，不得进去</a:t>
            </a:r>
            <a:r>
              <a:rPr lang="zh-CN" altLang="en-US" sz="23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3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Image result for high pri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95700"/>
            <a:ext cx="4352283" cy="19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72200" y="3516180"/>
            <a:ext cx="289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来 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7:24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这位既是永远常存的，他祭司的职任就长久不更换。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7:25 </a:t>
            </a:r>
            <a:r>
              <a:rPr lang="zh-CN" altLang="en-US" sz="20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凡靠着他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进到神面前的人，他都能拯救到底；因为他是长远活着，替他们祈求。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-44577"/>
            <a:ext cx="7699544" cy="6566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761970"/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“根据基督”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而产生的</a:t>
            </a:r>
            <a:r>
              <a:rPr lang="zh-CN" altLang="en-US" sz="3667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信心</a:t>
            </a:r>
            <a:r>
              <a:rPr lang="zh-CN" altLang="en-US" sz="3667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sz="3667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61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5425</TotalTime>
  <Words>2562</Words>
  <Application>Microsoft Office PowerPoint</Application>
  <PresentationFormat>On-screen Show (16:10)</PresentationFormat>
  <Paragraphs>40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Microsoft YaHei</vt:lpstr>
      <vt:lpstr>Microsoft YaHei</vt:lpstr>
      <vt:lpstr>Arial</vt:lpstr>
      <vt:lpstr>Calibri</vt:lpstr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479</cp:revision>
  <dcterms:created xsi:type="dcterms:W3CDTF">2011-09-04T18:01:24Z</dcterms:created>
  <dcterms:modified xsi:type="dcterms:W3CDTF">2019-04-21T12:34:43Z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