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0" r:id="rId5"/>
    <p:sldMasterId id="2147483732" r:id="rId6"/>
  </p:sldMasterIdLst>
  <p:notesMasterIdLst>
    <p:notesMasterId r:id="rId21"/>
  </p:notesMasterIdLst>
  <p:sldIdLst>
    <p:sldId id="358" r:id="rId7"/>
    <p:sldId id="524" r:id="rId8"/>
    <p:sldId id="525" r:id="rId9"/>
    <p:sldId id="526" r:id="rId10"/>
    <p:sldId id="502" r:id="rId11"/>
    <p:sldId id="527" r:id="rId12"/>
    <p:sldId id="520" r:id="rId13"/>
    <p:sldId id="504" r:id="rId14"/>
    <p:sldId id="505" r:id="rId15"/>
    <p:sldId id="506" r:id="rId16"/>
    <p:sldId id="507" r:id="rId17"/>
    <p:sldId id="508" r:id="rId18"/>
    <p:sldId id="509" r:id="rId19"/>
    <p:sldId id="521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995" autoAdjust="0"/>
  </p:normalViewPr>
  <p:slideViewPr>
    <p:cSldViewPr>
      <p:cViewPr varScale="1">
        <p:scale>
          <a:sx n="73" d="100"/>
          <a:sy n="73" d="100"/>
        </p:scale>
        <p:origin x="860" y="53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782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613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160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5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5096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03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413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92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963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598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557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BB6E9D-CD08-4417-9E81-65D5DD475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3440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045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938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66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05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25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90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93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22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74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70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2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509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16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7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48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24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2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2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73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56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0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36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11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62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0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5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microsoft.com/office/2007/relationships/hdphoto" Target="../media/hdphoto2.wdp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52600" y="723900"/>
            <a:ext cx="5827236" cy="4154984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选择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伟大的人生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r>
              <a:rPr lang="zh-CN" altLang="en-US" sz="8800" b="1" dirty="0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（</a:t>
            </a:r>
            <a:r>
              <a:rPr lang="en-US" altLang="zh-CN" sz="8800" b="1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CN" altLang="en-US" sz="8800" b="1" smtClean="0">
                <a:ln w="158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8800" b="1" dirty="0">
              <a:ln w="15875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51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6200" y="183042"/>
            <a:ext cx="7045016" cy="38164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来 </a:t>
            </a:r>
            <a:r>
              <a:rPr lang="en-US" altLang="zh-CN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7:1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这麦基洗德就是撒冷王，又是至高神的祭司，本是长远为祭司的。他当亚伯拉罕杀败诸王回来的时候，就迎接他，给他祝福。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7:2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亚伯拉罕也将自己所得来的，取十分之一给他。他头一个名繙出来就是仁义王，他又名撒冷王，就是平安王的意思。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7:3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他无父，无母，无族谱，无生之始，无命之终，乃是与神的儿子相似。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7:4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你们想一想，先祖亚伯拉罕将自己所掳来上等之物取十分之一给他，这人是何等尊贵呢！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7:5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那得祭司职任的利未子孙，领命照例向百姓取十分之一，这百姓是自己的弟兄，虽是从亚伯拉罕身（原文是腰）中生的，还是照例取十分之一</a:t>
            </a:r>
            <a:r>
              <a:rPr lang="zh-CN" altLang="en-US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；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1717" y="3838249"/>
            <a:ext cx="6839652" cy="1843890"/>
            <a:chOff x="181717" y="3838249"/>
            <a:chExt cx="6839652" cy="184389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1717" y="3838249"/>
              <a:ext cx="6839652" cy="184389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828800" y="4846421"/>
              <a:ext cx="83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b="1" dirty="0" smtClean="0">
                  <a:solidFill>
                    <a:srgbClr val="FFFF00"/>
                  </a:solidFill>
                  <a:effectLst>
                    <a:glow rad="88900">
                      <a:prstClr val="black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偶像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19196" y="4832483"/>
              <a:ext cx="7841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200" b="1" dirty="0" smtClean="0">
                  <a:solidFill>
                    <a:srgbClr val="FF0000"/>
                  </a:solidFill>
                  <a:effectLst>
                    <a:glow rad="88900">
                      <a:schemeClr val="tx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基督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15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6200" y="183042"/>
            <a:ext cx="7045016" cy="28007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来 </a:t>
            </a:r>
            <a:r>
              <a:rPr lang="en-US" altLang="zh-CN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7:6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独有麦基洗德，不与他们同谱，倒收纳亚伯拉罕的十分之一，为那蒙应许的亚伯拉罕祝福。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7:7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从来位分大的给位分小的祝福，这是驳不倒的理。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7:8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在这里收十分之一的都是必死的人；但在那里收十分之一的，有为他作见證的说，他是活的；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7:9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并且可说那受十分之一的利未，也是藉着亚伯拉罕纳了十分之一。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7:10 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因为麦基洗德迎接亚伯拉罕的时候，利未已经在他先祖的身（原文是腰）中。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1717" y="3838249"/>
            <a:ext cx="6839652" cy="1843890"/>
            <a:chOff x="181717" y="3838249"/>
            <a:chExt cx="6839652" cy="184389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1717" y="3838249"/>
              <a:ext cx="6839652" cy="184389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828800" y="4846421"/>
              <a:ext cx="83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b="1" dirty="0" smtClean="0">
                  <a:solidFill>
                    <a:srgbClr val="FFFF00"/>
                  </a:solidFill>
                  <a:effectLst>
                    <a:glow rad="88900">
                      <a:prstClr val="black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偶像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19196" y="4832483"/>
              <a:ext cx="7841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200" b="1" dirty="0" smtClean="0">
                  <a:solidFill>
                    <a:srgbClr val="FF0000"/>
                  </a:solidFill>
                  <a:effectLst>
                    <a:glow rad="88900">
                      <a:schemeClr val="tx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基督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7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6200" y="183042"/>
            <a:ext cx="7045016" cy="347787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来 </a:t>
            </a:r>
            <a:r>
              <a:rPr lang="en-US" altLang="zh-CN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7:11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从前百姓在利未人祭司职任以下受律法，倘若藉这职任能得完全，又何用另外兴起一位祭司，照麦基洗德的等次，不照亚伦的等次呢？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7:12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祭司的职任既已更改，律法也必须更改。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7:13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因为这话所指的人本属别的支派，那支派里从来没有一人伺候祭坛。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7:14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我们的主分明是从犹大出来的；但这支派，摩西并没有题到祭司。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7:15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倘若照麦基洗德的样式，另外兴起一位祭司来，我的话更是显而易见的了。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7:16 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他成为祭司，并不是照属肉体的条例，乃是照无穷（原文是不能毁坏）之生命的大能。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1717" y="3838249"/>
            <a:ext cx="6839652" cy="1843890"/>
            <a:chOff x="181717" y="3838249"/>
            <a:chExt cx="6839652" cy="184389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1717" y="3838249"/>
              <a:ext cx="6839652" cy="184389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828800" y="4846421"/>
              <a:ext cx="83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b="1" dirty="0" smtClean="0">
                  <a:solidFill>
                    <a:srgbClr val="FFFF00"/>
                  </a:solidFill>
                  <a:effectLst>
                    <a:glow rad="88900">
                      <a:prstClr val="black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偶像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19196" y="4832483"/>
              <a:ext cx="7841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200" b="1" dirty="0" smtClean="0">
                  <a:solidFill>
                    <a:srgbClr val="FF0000"/>
                  </a:solidFill>
                  <a:effectLst>
                    <a:glow rad="88900">
                      <a:schemeClr val="tx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基督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8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6200" y="183042"/>
            <a:ext cx="7045016" cy="313932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来 </a:t>
            </a:r>
            <a:r>
              <a:rPr lang="en-US" altLang="zh-CN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7:24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这位既是永远常存的，他祭司的职任就长久不更换。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7:25 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凡靠着他进到神面前的人，他都能拯救到底；因为他是长远活着，替他们祈求。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7:26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象这样圣洁、无邪恶、无玷污、远离罪人、高过诸天的大祭司，原是与我们合宜的。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7:27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他不象那些大祭司，每日必须先为自己的罪，后为百姓的罪献祭；因为他只一次将自己献上，就把这事成全了。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7:28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律法本是立软弱的人为大祭司；但在律法以后起誓的话，是立儿子为大祭司，乃是成全到永远的。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1717" y="3838249"/>
            <a:ext cx="6839652" cy="1843890"/>
            <a:chOff x="181717" y="3838249"/>
            <a:chExt cx="6839652" cy="184389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1717" y="3838249"/>
              <a:ext cx="6839652" cy="184389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828800" y="4846421"/>
              <a:ext cx="83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b="1" dirty="0" smtClean="0">
                  <a:solidFill>
                    <a:srgbClr val="FFFF00"/>
                  </a:solidFill>
                  <a:effectLst>
                    <a:glow rad="88900">
                      <a:prstClr val="black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偶像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19196" y="4832483"/>
              <a:ext cx="7841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200" b="1" dirty="0" smtClean="0">
                  <a:solidFill>
                    <a:srgbClr val="FF0000"/>
                  </a:solidFill>
                  <a:effectLst>
                    <a:glow rad="88900">
                      <a:schemeClr val="tx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基督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31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3781416"/>
            <a:ext cx="2162382" cy="1895484"/>
            <a:chOff x="228600" y="3781416"/>
            <a:chExt cx="2162382" cy="1895484"/>
          </a:xfrm>
        </p:grpSpPr>
        <p:pic>
          <p:nvPicPr>
            <p:cNvPr id="3078" name="Picture 6" descr="Image result for car in ditch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8" r="15881" b="17011"/>
            <a:stretch/>
          </p:blipFill>
          <p:spPr bwMode="auto">
            <a:xfrm>
              <a:off x="228600" y="3781416"/>
              <a:ext cx="2162382" cy="1895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485172" y="3890076"/>
              <a:ext cx="1600200" cy="16509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Tx/>
                <a:buNone/>
                <a:tabLst/>
                <a:defRPr/>
              </a:pPr>
              <a:r>
                <a:rPr kumimoji="0" lang="zh-CN" altLang="en-US" sz="5400" b="1" i="0" u="none" strike="noStrike" kern="0" cap="none" spc="0" normalizeH="0" baseline="0" noProof="0" dirty="0" smtClean="0">
                  <a:ln>
                    <a:solidFill>
                      <a:prstClr val="white"/>
                    </a:solidFill>
                  </a:ln>
                  <a:solidFill>
                    <a:srgbClr val="C0504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无法主义</a:t>
              </a:r>
              <a:endParaRPr kumimoji="0" lang="zh-CN" altLang="en-US" sz="5400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512687" y="3782640"/>
            <a:ext cx="2174113" cy="1905767"/>
            <a:chOff x="6512687" y="3782640"/>
            <a:chExt cx="2174113" cy="1905767"/>
          </a:xfrm>
        </p:grpSpPr>
        <p:pic>
          <p:nvPicPr>
            <p:cNvPr id="34" name="Picture 6" descr="Image result for car in ditch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8" r="15881" b="17011"/>
            <a:stretch/>
          </p:blipFill>
          <p:spPr bwMode="auto">
            <a:xfrm flipH="1">
              <a:off x="6512687" y="3782640"/>
              <a:ext cx="2174113" cy="1905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6781800" y="3890076"/>
              <a:ext cx="1600200" cy="165095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Tx/>
                <a:buNone/>
                <a:tabLst/>
                <a:defRPr/>
              </a:pPr>
              <a:r>
                <a:rPr kumimoji="0" lang="zh-CN" altLang="en-US" sz="5400" b="1" i="0" u="none" strike="noStrike" kern="0" cap="none" spc="0" normalizeH="0" baseline="0" noProof="0" dirty="0" smtClean="0">
                  <a:ln>
                    <a:solidFill>
                      <a:prstClr val="white"/>
                    </a:solidFill>
                  </a:ln>
                  <a:solidFill>
                    <a:srgbClr val="C0504D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律法主义</a:t>
              </a:r>
              <a:endParaRPr kumimoji="0" lang="zh-CN" altLang="en-US" sz="5400" b="1" i="0" u="none" strike="noStrike" kern="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504D">
                    <a:lumMod val="60000"/>
                    <a:lumOff val="40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-27821"/>
            <a:ext cx="6395380" cy="3755518"/>
          </a:xfrm>
          <a:prstGeom prst="rect">
            <a:avLst/>
          </a:prstGeom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132988" y="1070139"/>
            <a:ext cx="2971800" cy="146173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/>
          <a:scene3d>
            <a:camera prst="perspectiveContrastingLeftFacing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基督在我里面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活着</a:t>
            </a:r>
            <a:endParaRPr kumimoji="0" lang="zh-CN" alt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23" y="91303"/>
            <a:ext cx="2718938" cy="144655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约14:6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33CC33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耶稣说我就是道路、真理、生命；若不藉着我，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CC33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没有人能到父那里去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0538" y="4597241"/>
            <a:ext cx="2851072" cy="6001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天然人</a:t>
            </a:r>
            <a:r>
              <a:rPr kumimoji="0" lang="en-US" altLang="zh-CN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/</a:t>
            </a:r>
            <a:r>
              <a:rPr kumimoji="0" lang="zh-CN" alt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肉体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35296" y="3591319"/>
            <a:ext cx="3670784" cy="2223793"/>
            <a:chOff x="2435296" y="3591319"/>
            <a:chExt cx="3670784" cy="2223793"/>
          </a:xfrm>
        </p:grpSpPr>
        <p:grpSp>
          <p:nvGrpSpPr>
            <p:cNvPr id="25" name="Group 24"/>
            <p:cNvGrpSpPr/>
            <p:nvPr/>
          </p:nvGrpSpPr>
          <p:grpSpPr>
            <a:xfrm>
              <a:off x="2435296" y="3591319"/>
              <a:ext cx="3670784" cy="2223793"/>
              <a:chOff x="2435296" y="3591319"/>
              <a:chExt cx="3670784" cy="2223793"/>
            </a:xfrm>
          </p:grpSpPr>
          <p:sp>
            <p:nvSpPr>
              <p:cNvPr id="29" name="Freeform 28"/>
              <p:cNvSpPr/>
              <p:nvPr/>
            </p:nvSpPr>
            <p:spPr>
              <a:xfrm rot="21391669">
                <a:off x="2435296" y="3687366"/>
                <a:ext cx="498528" cy="1976252"/>
              </a:xfrm>
              <a:custGeom>
                <a:avLst/>
                <a:gdLst>
                  <a:gd name="connsiteX0" fmla="*/ 445324 w 445324"/>
                  <a:gd name="connsiteY0" fmla="*/ 0 h 1787236"/>
                  <a:gd name="connsiteX1" fmla="*/ 118753 w 445324"/>
                  <a:gd name="connsiteY1" fmla="*/ 902524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71793 w 445324"/>
                  <a:gd name="connsiteY1" fmla="*/ 91863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324" h="1787236">
                    <a:moveTo>
                      <a:pt x="445324" y="0"/>
                    </a:moveTo>
                    <a:cubicBezTo>
                      <a:pt x="319149" y="302325"/>
                      <a:pt x="187670" y="497255"/>
                      <a:pt x="102841" y="913263"/>
                    </a:cubicBezTo>
                    <a:cubicBezTo>
                      <a:pt x="18012" y="1329271"/>
                      <a:pt x="22266" y="1493816"/>
                      <a:pt x="0" y="1787236"/>
                    </a:cubicBezTo>
                  </a:path>
                </a:pathLst>
              </a:custGeom>
              <a:noFill/>
              <a:ln w="1016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 rot="19117996">
                <a:off x="5632286" y="3591319"/>
                <a:ext cx="473794" cy="2223793"/>
              </a:xfrm>
              <a:custGeom>
                <a:avLst/>
                <a:gdLst>
                  <a:gd name="connsiteX0" fmla="*/ 445324 w 445324"/>
                  <a:gd name="connsiteY0" fmla="*/ 0 h 1787236"/>
                  <a:gd name="connsiteX1" fmla="*/ 118753 w 445324"/>
                  <a:gd name="connsiteY1" fmla="*/ 902524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71793 w 445324"/>
                  <a:gd name="connsiteY1" fmla="*/ 91863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324" h="1787236">
                    <a:moveTo>
                      <a:pt x="445324" y="0"/>
                    </a:moveTo>
                    <a:cubicBezTo>
                      <a:pt x="319149" y="302325"/>
                      <a:pt x="187670" y="497255"/>
                      <a:pt x="102841" y="913263"/>
                    </a:cubicBezTo>
                    <a:cubicBezTo>
                      <a:pt x="18012" y="1329271"/>
                      <a:pt x="22266" y="1493816"/>
                      <a:pt x="0" y="1787236"/>
                    </a:cubicBezTo>
                  </a:path>
                </a:pathLst>
              </a:custGeom>
              <a:noFill/>
              <a:ln w="1047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 rot="18586678">
                <a:off x="3810263" y="3851060"/>
                <a:ext cx="1177591" cy="1827634"/>
              </a:xfrm>
              <a:custGeom>
                <a:avLst/>
                <a:gdLst>
                  <a:gd name="connsiteX0" fmla="*/ 445324 w 445324"/>
                  <a:gd name="connsiteY0" fmla="*/ 0 h 1787236"/>
                  <a:gd name="connsiteX1" fmla="*/ 118753 w 445324"/>
                  <a:gd name="connsiteY1" fmla="*/ 902524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71793 w 445324"/>
                  <a:gd name="connsiteY1" fmla="*/ 91863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  <a:gd name="connsiteX0" fmla="*/ 445324 w 445324"/>
                  <a:gd name="connsiteY0" fmla="*/ 0 h 1787236"/>
                  <a:gd name="connsiteX1" fmla="*/ 102841 w 445324"/>
                  <a:gd name="connsiteY1" fmla="*/ 913263 h 1787236"/>
                  <a:gd name="connsiteX2" fmla="*/ 0 w 445324"/>
                  <a:gd name="connsiteY2" fmla="*/ 1787236 h 1787236"/>
                  <a:gd name="connsiteX0" fmla="*/ 755524 w 755524"/>
                  <a:gd name="connsiteY0" fmla="*/ 0 h 1526100"/>
                  <a:gd name="connsiteX1" fmla="*/ 413041 w 755524"/>
                  <a:gd name="connsiteY1" fmla="*/ 913263 h 1526100"/>
                  <a:gd name="connsiteX2" fmla="*/ 0 w 755524"/>
                  <a:gd name="connsiteY2" fmla="*/ 1526100 h 1526100"/>
                  <a:gd name="connsiteX0" fmla="*/ 755524 w 755524"/>
                  <a:gd name="connsiteY0" fmla="*/ 0 h 1526100"/>
                  <a:gd name="connsiteX1" fmla="*/ 413041 w 755524"/>
                  <a:gd name="connsiteY1" fmla="*/ 913263 h 1526100"/>
                  <a:gd name="connsiteX2" fmla="*/ 0 w 755524"/>
                  <a:gd name="connsiteY2" fmla="*/ 1526100 h 1526100"/>
                  <a:gd name="connsiteX0" fmla="*/ 755524 w 755524"/>
                  <a:gd name="connsiteY0" fmla="*/ 0 h 1526100"/>
                  <a:gd name="connsiteX1" fmla="*/ 343785 w 755524"/>
                  <a:gd name="connsiteY1" fmla="*/ 892377 h 1526100"/>
                  <a:gd name="connsiteX2" fmla="*/ 0 w 755524"/>
                  <a:gd name="connsiteY2" fmla="*/ 1526100 h 1526100"/>
                  <a:gd name="connsiteX0" fmla="*/ 755524 w 755524"/>
                  <a:gd name="connsiteY0" fmla="*/ 0 h 1526100"/>
                  <a:gd name="connsiteX1" fmla="*/ 296937 w 755524"/>
                  <a:gd name="connsiteY1" fmla="*/ 873192 h 1526100"/>
                  <a:gd name="connsiteX2" fmla="*/ 0 w 755524"/>
                  <a:gd name="connsiteY2" fmla="*/ 1526100 h 1526100"/>
                  <a:gd name="connsiteX0" fmla="*/ 665224 w 665224"/>
                  <a:gd name="connsiteY0" fmla="*/ 0 h 1561089"/>
                  <a:gd name="connsiteX1" fmla="*/ 206637 w 665224"/>
                  <a:gd name="connsiteY1" fmla="*/ 873192 h 1561089"/>
                  <a:gd name="connsiteX2" fmla="*/ 0 w 665224"/>
                  <a:gd name="connsiteY2" fmla="*/ 1561089 h 1561089"/>
                  <a:gd name="connsiteX0" fmla="*/ 665224 w 665224"/>
                  <a:gd name="connsiteY0" fmla="*/ 0 h 1561089"/>
                  <a:gd name="connsiteX1" fmla="*/ 206637 w 665224"/>
                  <a:gd name="connsiteY1" fmla="*/ 873192 h 1561089"/>
                  <a:gd name="connsiteX2" fmla="*/ 0 w 665224"/>
                  <a:gd name="connsiteY2" fmla="*/ 1561089 h 1561089"/>
                  <a:gd name="connsiteX0" fmla="*/ 665224 w 665224"/>
                  <a:gd name="connsiteY0" fmla="*/ 0 h 1561089"/>
                  <a:gd name="connsiteX1" fmla="*/ 54061 w 665224"/>
                  <a:gd name="connsiteY1" fmla="*/ 733307 h 1561089"/>
                  <a:gd name="connsiteX2" fmla="*/ 0 w 665224"/>
                  <a:gd name="connsiteY2" fmla="*/ 1561089 h 1561089"/>
                  <a:gd name="connsiteX0" fmla="*/ 665224 w 665224"/>
                  <a:gd name="connsiteY0" fmla="*/ 0 h 1561089"/>
                  <a:gd name="connsiteX1" fmla="*/ 415210 w 665224"/>
                  <a:gd name="connsiteY1" fmla="*/ 255756 h 1561089"/>
                  <a:gd name="connsiteX2" fmla="*/ 54061 w 665224"/>
                  <a:gd name="connsiteY2" fmla="*/ 733307 h 1561089"/>
                  <a:gd name="connsiteX3" fmla="*/ 0 w 665224"/>
                  <a:gd name="connsiteY3" fmla="*/ 1561089 h 1561089"/>
                  <a:gd name="connsiteX0" fmla="*/ 820950 w 820950"/>
                  <a:gd name="connsiteY0" fmla="*/ 0 h 1355244"/>
                  <a:gd name="connsiteX1" fmla="*/ 570936 w 820950"/>
                  <a:gd name="connsiteY1" fmla="*/ 255756 h 1355244"/>
                  <a:gd name="connsiteX2" fmla="*/ 209787 w 820950"/>
                  <a:gd name="connsiteY2" fmla="*/ 733307 h 1355244"/>
                  <a:gd name="connsiteX3" fmla="*/ 0 w 820950"/>
                  <a:gd name="connsiteY3" fmla="*/ 1355244 h 135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0950" h="1355244">
                    <a:moveTo>
                      <a:pt x="820950" y="0"/>
                    </a:moveTo>
                    <a:cubicBezTo>
                      <a:pt x="791560" y="42256"/>
                      <a:pt x="672796" y="133538"/>
                      <a:pt x="570936" y="255756"/>
                    </a:cubicBezTo>
                    <a:cubicBezTo>
                      <a:pt x="469076" y="377974"/>
                      <a:pt x="304943" y="550059"/>
                      <a:pt x="209787" y="733307"/>
                    </a:cubicBezTo>
                    <a:cubicBezTo>
                      <a:pt x="114631" y="916555"/>
                      <a:pt x="48069" y="1066908"/>
                      <a:pt x="0" y="1355244"/>
                    </a:cubicBezTo>
                  </a:path>
                </a:pathLst>
              </a:custGeom>
              <a:noFill/>
              <a:ln w="1397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2963745" y="4360320"/>
              <a:ext cx="2491916" cy="78318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Tx/>
                <a:buNone/>
                <a:tabLst/>
                <a:defRPr/>
              </a:pPr>
              <a:r>
                <a:rPr kumimoji="0" lang="zh-CN" altLang="en-US" sz="4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因信称义</a:t>
              </a:r>
              <a:endPara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pic>
        <p:nvPicPr>
          <p:cNvPr id="32" name="Picture 2" descr="http://internationalscholarshipguide.com/wp-content/uploads/2013/01/driving-a-car-in-the-U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72" y="2577177"/>
            <a:ext cx="2076666" cy="14167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083251" y="2908753"/>
            <a:ext cx="2252903" cy="70788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属灵的人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CC33"/>
              </a:solidFill>
              <a:effectLst>
                <a:glow rad="1016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5430261" y="967839"/>
            <a:ext cx="1905000" cy="1100672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 smtClean="0">
                <a:ln w="12700">
                  <a:solidFill>
                    <a:prstClr val="white"/>
                  </a:solidFill>
                </a:ln>
                <a:solidFill>
                  <a:srgbClr val="0099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属灵的万物</a:t>
            </a:r>
            <a:endParaRPr kumimoji="0" lang="zh-CN" altLang="en-US" sz="4000" b="1" i="0" u="none" strike="noStrike" kern="0" cap="none" spc="0" normalizeH="0" baseline="0" noProof="0" dirty="0">
              <a:ln w="12700">
                <a:solidFill>
                  <a:prstClr val="white"/>
                </a:solidFill>
              </a:ln>
              <a:solidFill>
                <a:srgbClr val="009900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6282067" y="659899"/>
            <a:ext cx="2288738" cy="1363169"/>
          </a:xfrm>
          <a:prstGeom prst="rect">
            <a:avLst/>
          </a:prstGeom>
          <a:noFill/>
          <a:ln>
            <a:noFill/>
          </a:ln>
          <a:scene3d>
            <a:camera prst="perspectiveContrastingLeftFacing"/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基</a:t>
            </a:r>
            <a:r>
              <a:rPr kumimoji="0" lang="zh-CN" altLang="en-US" sz="4400" b="1" i="0" u="none" strike="noStrike" kern="0" cap="none" spc="0" normalizeH="0" baseline="0" noProof="0" dirty="0" smtClean="0">
                <a:ln w="1270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glow rad="139700">
                    <a:srgbClr val="4F81BD">
                      <a:satMod val="175000"/>
                      <a:alpha val="40000"/>
                    </a:srgbClr>
                  </a:glo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督是一切</a:t>
            </a:r>
            <a:endParaRPr kumimoji="0" lang="zh-CN" altLang="en-US" sz="4400" b="1" i="0" u="none" strike="noStrike" kern="0" cap="none" spc="0" normalizeH="0" baseline="0" noProof="0" dirty="0">
              <a:ln w="12700">
                <a:solidFill>
                  <a:prstClr val="white"/>
                </a:solidFill>
              </a:ln>
              <a:solidFill>
                <a:srgbClr val="FF0000"/>
              </a:solidFill>
              <a:effectLst>
                <a:glow rad="139700">
                  <a:srgbClr val="4F81BD">
                    <a:satMod val="175000"/>
                    <a:alpha val="40000"/>
                  </a:srgbClr>
                </a:glow>
              </a:effectLst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6" y="1691425"/>
            <a:ext cx="2648086" cy="1771503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679657" y="2628900"/>
            <a:ext cx="9111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基督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879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4" name="Picture 2" descr="Image result for äºä¼¯æç½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27324"/>
            <a:ext cx="3962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joseph and his broth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30" y="3162300"/>
            <a:ext cx="314494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david and golia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97275"/>
            <a:ext cx="2535496" cy="312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6800" y="850329"/>
            <a:ext cx="3223959" cy="1569660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唯有靠神才能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具有长久价值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正面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影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响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他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人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>
                <a:glow rad="63500">
                  <a:prstClr val="black"/>
                </a:glo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4286" y="65158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什么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是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伟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大的人生？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8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152400" y="266700"/>
            <a:ext cx="6400800" cy="529375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来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3:1 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同蒙天召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的圣洁弟兄阿，你们应当思想我们所认为使者、为大祭司的耶稣。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3:2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他为那设立他的尽忠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，如同摩西在神的全家尽忠一样。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3:3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他比摩西算是更配多得荣耀，好象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建造房屋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的比房屋更尊荣；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3:4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因为房屋都必有人建造，但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建造万物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的就是神。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3:5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摩西为仆人，在神的全家诚然尽忠，为要證明将来必传说的事。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3:6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但基督为儿子，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治理神的家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；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我们若将可夸的盼望和胆量坚持到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底 ，便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是他的家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了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(whose house we are if we hold fast the confidence and the rejoicing of the hope firm to the end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)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。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297" r="93199">
                          <a14:foregroundMark x1="49118" y1="52000" x2="49118" y2="52000"/>
                          <a14:foregroundMark x1="49622" y1="41000" x2="52141" y2="40667"/>
                          <a14:foregroundMark x1="74307" y1="33667" x2="74307" y2="33667"/>
                          <a14:foregroundMark x1="67003" y1="25167" x2="67003" y2="25167"/>
                          <a14:foregroundMark x1="33249" y1="24500" x2="33249" y2="24500"/>
                          <a14:backgroundMark x1="73048" y1="5667" x2="73048" y2="5667"/>
                          <a14:backgroundMark x1="62720" y1="18500" x2="62720" y2="18500"/>
                          <a14:backgroundMark x1="82116" y1="80000" x2="82116" y2="80000"/>
                          <a14:backgroundMark x1="33501" y1="95333" x2="33501" y2="95333"/>
                          <a14:backgroundMark x1="19899" y1="76167" x2="19899" y2="76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3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6199" y="902855"/>
            <a:ext cx="53530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来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3:6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我们若将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可夸的盼望和胆量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坚持到底 ，便是他的家了 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。。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来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3:14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我们若将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起初确实的信心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坚持到底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来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5:11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论到麦基洗德，我们有好些话，并且难以解明，因为你们听不进去。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5:12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看你们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学习的工夫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，本该作师傅，谁知还得有人将神圣言小学的开端另教导你们，并且成了那必须吃奶，不能吃乾粮的人。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来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6:4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论到那些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已经蒙了光照、尝过天恩的滋味、又于圣灵有分，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6:5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并尝过神善道的滋味、觉悟来世权能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的人，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来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6:10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因为神并非不公义，竟忘记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uLnTx/>
                <a:uFillTx/>
                <a:latin typeface="Calibri"/>
                <a:ea typeface="Microsoft YaHei" panose="020B0503020204020204" pitchFamily="34" charset="-122"/>
                <a:cs typeface="+mn-cs"/>
              </a:rPr>
              <a:t>你们所做的工和你们为他名所显的爱心，就是先前伺候圣徒，如今还是伺候。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16564" y="65158"/>
            <a:ext cx="5827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希伯来信徒为什么灰心？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052" name="Picture 4" descr="Image result for wolf knocking on the 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757" y="943775"/>
            <a:ext cx="3542318" cy="19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6439030" y="674062"/>
            <a:ext cx="1889072" cy="81807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追求主没用的啦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06238" y="4996868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zh-CN" altLang="en-US" sz="36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3600" b="1" dirty="0" smtClean="0">
                <a:solidFill>
                  <a:srgbClr val="F79646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到底</a:t>
            </a:r>
            <a:r>
              <a:rPr lang="zh-CN" altLang="en-US" sz="3600" b="1" dirty="0" smtClean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是谁？</a:t>
            </a:r>
            <a:endParaRPr lang="en-US" sz="3600" b="1" dirty="0"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39757" y="2191169"/>
            <a:ext cx="3552825" cy="2769125"/>
            <a:chOff x="5439757" y="2191169"/>
            <a:chExt cx="3552825" cy="27691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39757" y="2999083"/>
              <a:ext cx="3552825" cy="1961211"/>
            </a:xfrm>
            <a:prstGeom prst="rect">
              <a:avLst/>
            </a:prstGeom>
          </p:spPr>
        </p:pic>
        <p:sp>
          <p:nvSpPr>
            <p:cNvPr id="25" name="Up-Down Arrow 24"/>
            <p:cNvSpPr/>
            <p:nvPr/>
          </p:nvSpPr>
          <p:spPr>
            <a:xfrm rot="20229551">
              <a:off x="6272747" y="2191169"/>
              <a:ext cx="387074" cy="2142002"/>
            </a:xfrm>
            <a:prstGeom prst="upDownArrow">
              <a:avLst>
                <a:gd name="adj1" fmla="val 45466"/>
                <a:gd name="adj2" fmla="val 99480"/>
              </a:avLst>
            </a:prstGeom>
            <a:solidFill>
              <a:sysClr val="window" lastClr="FFFFFF">
                <a:lumMod val="6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4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7" y="4297999"/>
            <a:ext cx="1501097" cy="9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324100"/>
            <a:ext cx="6365037" cy="3314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3543300"/>
            <a:ext cx="7232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872" y="282878"/>
            <a:ext cx="1801873" cy="211742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  <p:grpSp>
        <p:nvGrpSpPr>
          <p:cNvPr id="7" name="Group 6"/>
          <p:cNvGrpSpPr/>
          <p:nvPr/>
        </p:nvGrpSpPr>
        <p:grpSpPr>
          <a:xfrm>
            <a:off x="0" y="104847"/>
            <a:ext cx="9181511" cy="2473483"/>
            <a:chOff x="0" y="104847"/>
            <a:chExt cx="9181511" cy="24734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04847"/>
              <a:ext cx="3697423" cy="24734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84088" y="104847"/>
              <a:ext cx="3697423" cy="2473483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6270" y="1718493"/>
            <a:ext cx="1481856" cy="2560425"/>
            <a:chOff x="2747129" y="-504229"/>
            <a:chExt cx="1481856" cy="2560425"/>
          </a:xfrm>
        </p:grpSpPr>
        <p:sp>
          <p:nvSpPr>
            <p:cNvPr id="9" name="Rectangle 8"/>
            <p:cNvSpPr/>
            <p:nvPr/>
          </p:nvSpPr>
          <p:spPr>
            <a:xfrm>
              <a:off x="2747129" y="424980"/>
              <a:ext cx="148185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b="1" dirty="0" smtClean="0">
                  <a:solidFill>
                    <a:srgbClr val="FFFF00"/>
                  </a:solidFill>
                  <a:effectLst>
                    <a:glow rad="88900">
                      <a:prstClr val="black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特别指天然人用来解决内心空虚和定罪感的人、事、物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374572" y="-504229"/>
              <a:ext cx="634613" cy="888678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7597472" y="2410838"/>
            <a:ext cx="151076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太6:21 </a:t>
            </a:r>
            <a:r>
              <a:rPr lang="en-US" sz="2000" b="1" dirty="0" err="1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因为你的财宝在那里，你的心也在那里</a:t>
            </a:r>
            <a:r>
              <a:rPr lang="en-US" sz="20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r>
              <a:rPr lang="zh-CN" altLang="en-US" sz="20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路</a:t>
            </a:r>
            <a:r>
              <a:rPr lang="en-US" altLang="zh-CN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9:62 </a:t>
            </a:r>
            <a:r>
              <a:rPr lang="zh-CN" altLang="en-US" sz="200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耶稣说：手扶着犁向后看的，不配进神的国</a:t>
            </a:r>
            <a:r>
              <a:rPr lang="zh-CN" altLang="en-US" sz="2000" b="1" dirty="0" smtClean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sz="2000" b="1" dirty="0">
              <a:solidFill>
                <a:srgbClr val="0070C0"/>
              </a:solidFill>
              <a:effectLst>
                <a:glow rad="63500">
                  <a:schemeClr val="bg1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11164" y="1472272"/>
            <a:ext cx="83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 smtClean="0"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偶像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889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30" name="Picture 6" descr="Image result for chains no background"/>
          <p:cNvPicPr>
            <a:picLocks noChangeAspect="1" noChangeArrowheads="1"/>
          </p:cNvPicPr>
          <p:nvPr/>
        </p:nvPicPr>
        <p:blipFill rotWithShape="1"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9" b="42101"/>
          <a:stretch/>
        </p:blipFill>
        <p:spPr bwMode="auto">
          <a:xfrm>
            <a:off x="1719971" y="3784464"/>
            <a:ext cx="2383684" cy="38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7613" y="1463729"/>
            <a:ext cx="990600" cy="457200"/>
          </a:xfrm>
          <a:prstGeom prst="rect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6764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33333E-6 -1.11111E-6 C 0.004 -0.01861 0.01007 -0.03639 0.02188 -0.03639 C 0.03542 -0.03639 0.03959 -0.01861 0.04375 -1.11111E-6 C 0.05035 0.02111 0.05452 0.04195 0.06927 0.04195 C 0.0823 0.04195 0.08681 0.02111 0.09289 -1.11111E-6 C 0.09566 -0.01861 0.10174 -0.03639 0.11459 -0.03639 C 0.12639 -0.03639 0.13247 -0.01861 0.13716 -1.11111E-6 C 0.14132 0.02111 0.14723 0.04195 0.16059 0.04195 C 0.17396 0.04195 0.18438 -1.11111E-6 0.18438 0.00028 C 0.18837 -0.01861 0.19306 -0.03639 0.20625 -0.03639 C 0.2198 -0.03639 0.22396 -0.01861 0.22813 -1.11111E-6 C 0.23438 0.02111 0.23889 0.04195 0.25365 0.04195 C 0.26667 0.04195 0.27101 0.02111 0.27535 -1.11111E-6 C 0.2816 -0.01861 0.28594 -0.03639 0.29896 -0.03639 C 0.31077 -0.03639 0.31684 -0.01861 0.32153 -1.11111E-6 C 0.3257 0.02111 0.3316 0.04195 0.34497 0.04195 C 0.35834 0.04195 0.36268 0.02111 0.36875 -1.11111E-6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3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198" y="773044"/>
            <a:ext cx="903620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33368" y="65158"/>
            <a:ext cx="6767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肉体偶像是如何建立起来的？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876300"/>
            <a:ext cx="5562600" cy="3160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3:4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蛇对女人说：你们不一定死；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3:5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因为　神知道，你们吃的日子眼睛就明亮了，你们便如神能知道善恶。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3:6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于是女人见那棵树的果子好作食物，也悦人的眼目，且是可喜爱的，能使人有智慧，就摘下果子来吃了，又给他丈夫，他丈夫也吃了。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3:7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他们二人的眼睛就明亮了，纔知道自己是赤身露体，便拿无花果树的叶子为自己编作裙子。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3:8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天起了凉风，耶和华　神在园中行走。那人和他妻子听见　神的声音，就藏在园里的树木中，躲避耶和华　神的面。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638799" y="902854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5706481" y="3689089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94533" y="4538979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1" name="Freeform 60"/>
          <p:cNvSpPr/>
          <p:nvPr/>
        </p:nvSpPr>
        <p:spPr>
          <a:xfrm rot="17911580" flipH="1">
            <a:off x="7755769" y="1525895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Freeform 61"/>
          <p:cNvSpPr/>
          <p:nvPr/>
        </p:nvSpPr>
        <p:spPr>
          <a:xfrm rot="4189336">
            <a:off x="8191234" y="1260821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Freeform 62"/>
          <p:cNvSpPr/>
          <p:nvPr/>
        </p:nvSpPr>
        <p:spPr>
          <a:xfrm rot="10564281">
            <a:off x="6079096" y="2193819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Freeform 63"/>
          <p:cNvSpPr/>
          <p:nvPr/>
        </p:nvSpPr>
        <p:spPr>
          <a:xfrm rot="7776592">
            <a:off x="8246352" y="2085355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6487411" y="1622645"/>
            <a:ext cx="1972621" cy="2943671"/>
            <a:chOff x="6467829" y="2062363"/>
            <a:chExt cx="1972621" cy="2943671"/>
          </a:xfrm>
        </p:grpSpPr>
        <p:sp>
          <p:nvSpPr>
            <p:cNvPr id="66" name="Freeform 65"/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68" name="Freeform 67"/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2" name="Freeform 71"/>
          <p:cNvSpPr/>
          <p:nvPr/>
        </p:nvSpPr>
        <p:spPr>
          <a:xfrm rot="10550135" flipH="1">
            <a:off x="7550214" y="1515510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56302" y="4026798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 rot="19567995">
            <a:off x="7390083" y="1802983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5" name="Freeform 74"/>
          <p:cNvSpPr/>
          <p:nvPr/>
        </p:nvSpPr>
        <p:spPr>
          <a:xfrm rot="16200000" flipH="1" flipV="1">
            <a:off x="7858106" y="2656101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852572" y="418705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7" name="Freeform 76"/>
          <p:cNvSpPr/>
          <p:nvPr/>
        </p:nvSpPr>
        <p:spPr>
          <a:xfrm rot="17911580" flipH="1">
            <a:off x="6764589" y="2191454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470259" y="3896025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 rot="1445963">
            <a:off x="5930882" y="2747231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80" name="Picture 10" descr="Image result for crow no background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395" y="949362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6" descr="Image result for crow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8202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Freeform 81"/>
          <p:cNvSpPr/>
          <p:nvPr/>
        </p:nvSpPr>
        <p:spPr>
          <a:xfrm rot="17052056">
            <a:off x="6583767" y="3153290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3" name="Picture 10" descr="Image result for crow no background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35" y="1079441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/>
          <p:cNvSpPr txBox="1"/>
          <p:nvPr/>
        </p:nvSpPr>
        <p:spPr>
          <a:xfrm rot="21294553">
            <a:off x="7526322" y="273828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方法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85" name="Freeform 84"/>
          <p:cNvSpPr/>
          <p:nvPr/>
        </p:nvSpPr>
        <p:spPr>
          <a:xfrm rot="17052056">
            <a:off x="7945704" y="3141697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209620" y="2276048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87" name="Picture 16" descr="Image result for crow no background"/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390" y="3122433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5650622" y="3391953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050" name="Picture 2" descr="Image result for hands bound in chains no background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" b="10140"/>
          <a:stretch/>
        </p:blipFill>
        <p:spPr bwMode="auto">
          <a:xfrm>
            <a:off x="2199921" y="3891238"/>
            <a:ext cx="2905877" cy="178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ig yourself deeper into a hole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53" y="3897509"/>
            <a:ext cx="1535415" cy="179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3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2" grpId="0" animBg="1"/>
      <p:bldP spid="63" grpId="0" animBg="1"/>
      <p:bldP spid="64" grpId="0" animBg="1"/>
      <p:bldP spid="72" grpId="0" animBg="1"/>
      <p:bldP spid="73" grpId="0"/>
      <p:bldP spid="74" grpId="0"/>
      <p:bldP spid="75" grpId="0" animBg="1"/>
      <p:bldP spid="76" grpId="0"/>
      <p:bldP spid="77" grpId="0" animBg="1"/>
      <p:bldP spid="78" grpId="0"/>
      <p:bldP spid="79" grpId="0"/>
      <p:bldP spid="82" grpId="0" animBg="1"/>
      <p:bldP spid="84" grpId="0"/>
      <p:bldP spid="85" grpId="0" animBg="1"/>
      <p:bldP spid="86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933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924301" y="24038"/>
            <a:ext cx="1578428" cy="516481"/>
            <a:chOff x="2155372" y="420529"/>
            <a:chExt cx="1578428" cy="516481"/>
          </a:xfrm>
        </p:grpSpPr>
        <p:sp>
          <p:nvSpPr>
            <p:cNvPr id="6" name="Rectangle 5"/>
            <p:cNvSpPr/>
            <p:nvPr/>
          </p:nvSpPr>
          <p:spPr>
            <a:xfrm>
              <a:off x="2819400" y="420529"/>
              <a:ext cx="9144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600" b="1" dirty="0">
                  <a:solidFill>
                    <a:srgbClr val="FFFF00"/>
                  </a:solidFill>
                  <a:effectLst>
                    <a:glow rad="88900">
                      <a:prstClr val="black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疾病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H="1">
              <a:off x="2155372" y="695823"/>
              <a:ext cx="647699" cy="241187"/>
            </a:xfrm>
            <a:prstGeom prst="straightConnector1">
              <a:avLst/>
            </a:prstGeom>
            <a:ln w="63500">
              <a:solidFill>
                <a:srgbClr val="FFFF00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190500" y="299332"/>
            <a:ext cx="388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赛53:4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他诚然担当我们的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忧患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，背负我们的痛苦；我们却以为他受责罚，被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　神击打苦待了。53:5 哪知他为我们的过犯受害，为我们的罪孽压伤。因他受的刑罚，我们得平安；因他受的鞭伤，我们得医治。53:6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我们都如羊走迷；各人偏行己路；耶和华使我们众人的罪孽都归在他身上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5600" y="1866900"/>
            <a:ext cx="25146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200" b="1" dirty="0">
                <a:solidFill>
                  <a:srgbClr val="00B0F0"/>
                </a:solidFill>
                <a:effectLst>
                  <a:glow rad="88900">
                    <a:prstClr val="black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CN" sz="2200" b="1" dirty="0">
                <a:solidFill>
                  <a:srgbClr val="00B0F0"/>
                </a:solidFill>
                <a:effectLst>
                  <a:glow rad="88900">
                    <a:prstClr val="black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8:16 </a:t>
            </a:r>
            <a:r>
              <a:rPr lang="zh-CN" altLang="en-US" sz="2200" b="1" dirty="0">
                <a:solidFill>
                  <a:srgbClr val="00B0F0"/>
                </a:solidFill>
                <a:effectLst>
                  <a:glow rad="88900">
                    <a:prstClr val="black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到了晚上，有人带着许多被鬼附的来到耶稣跟前，他只用一句话就把鬼都赶出去，并且治好了一切有病的人。</a:t>
            </a:r>
            <a:r>
              <a:rPr lang="en-US" altLang="zh-CN" sz="2200" b="1" dirty="0">
                <a:solidFill>
                  <a:srgbClr val="00B0F0"/>
                </a:solidFill>
                <a:effectLst>
                  <a:glow rad="88900">
                    <a:prstClr val="black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8:17 </a:t>
            </a:r>
            <a:r>
              <a:rPr lang="zh-CN" altLang="en-US" sz="2200" b="1" dirty="0">
                <a:solidFill>
                  <a:srgbClr val="00B0F0"/>
                </a:solidFill>
                <a:effectLst>
                  <a:glow rad="88900">
                    <a:prstClr val="black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这是要应验先知以赛亚的话，说：他</a:t>
            </a:r>
            <a:r>
              <a:rPr lang="zh-CN" altLang="en-US" sz="2200" b="1" dirty="0">
                <a:solidFill>
                  <a:schemeClr val="bg1"/>
                </a:solidFill>
                <a:effectLst>
                  <a:glow rad="88900">
                    <a:prstClr val="black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代替</a:t>
            </a:r>
            <a:r>
              <a:rPr lang="zh-CN" altLang="en-US" sz="2200" b="1" dirty="0">
                <a:solidFill>
                  <a:srgbClr val="00B0F0"/>
                </a:solidFill>
                <a:effectLst>
                  <a:glow rad="88900">
                    <a:prstClr val="black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我们的软弱，担当我们的</a:t>
            </a:r>
            <a:r>
              <a:rPr lang="zh-CN" altLang="en-US" sz="2200" b="1" dirty="0"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疾病</a:t>
            </a:r>
            <a:r>
              <a:rPr lang="zh-CN" altLang="en-US" sz="2200" b="1" dirty="0">
                <a:solidFill>
                  <a:srgbClr val="00B0F0"/>
                </a:solidFill>
                <a:effectLst>
                  <a:glow rad="88900">
                    <a:prstClr val="black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glow rad="889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017457" y="2400300"/>
            <a:ext cx="1240343" cy="381000"/>
          </a:xfrm>
          <a:prstGeom prst="straightConnector1">
            <a:avLst/>
          </a:prstGeom>
          <a:ln w="127000">
            <a:solidFill>
              <a:schemeClr val="bg1"/>
            </a:solidFill>
            <a:tailEnd type="triangle"/>
          </a:ln>
          <a:effectLst>
            <a:outerShdw blurRad="40000" dist="63500" dir="5400000" rotWithShape="0">
              <a:srgbClr val="000000">
                <a:alpha val="70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14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6200" y="183042"/>
            <a:ext cx="7045016" cy="37856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900"/>
              </a:spcAft>
              <a:defRPr/>
            </a:pP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4:1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我们既蒙留下，有进入他安息的应许，就当畏惧，免得我们（原文是你们）中间或有人似乎是赶不上了</a:t>
            </a:r>
            <a:r>
              <a:rPr lang="zh-CN" altLang="en-US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。</a:t>
            </a:r>
            <a:endParaRPr lang="en-US" altLang="zh-CN" sz="2200" b="1" dirty="0" smtClean="0">
              <a:solidFill>
                <a:srgbClr val="0070C0"/>
              </a:solidFill>
              <a:effectLst>
                <a:glow rad="38100">
                  <a:prstClr val="white"/>
                </a:glow>
              </a:effectLst>
              <a:ea typeface="Microsoft YaHei" panose="020B0503020204020204" pitchFamily="34" charset="-122"/>
            </a:endParaRPr>
          </a:p>
          <a:p>
            <a:pPr lvl="0">
              <a:spcAft>
                <a:spcPts val="900"/>
              </a:spcAft>
              <a:defRPr/>
            </a:pPr>
            <a:r>
              <a:rPr lang="en-US" altLang="zh-CN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4:8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若是约书亚已叫他们享了安息，后来神就不再题别的日子了。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4:9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这样看来，必另有一安息日的安息为神的子民存留。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4:10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因为那进入安息的，乃是歇了自己的工，正如神歇了他的工一样</a:t>
            </a:r>
            <a:r>
              <a:rPr lang="zh-CN" altLang="en-US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。</a:t>
            </a:r>
            <a:endParaRPr lang="en-US" altLang="zh-CN" sz="2200" b="1" dirty="0" smtClean="0">
              <a:solidFill>
                <a:srgbClr val="0070C0"/>
              </a:solidFill>
              <a:effectLst>
                <a:glow rad="38100">
                  <a:prstClr val="white"/>
                </a:glow>
              </a:effectLst>
              <a:ea typeface="Microsoft YaHei" panose="020B0503020204020204" pitchFamily="34" charset="-122"/>
            </a:endParaRPr>
          </a:p>
          <a:p>
            <a:pPr lvl="0">
              <a:spcAft>
                <a:spcPts val="900"/>
              </a:spcAft>
              <a:defRPr/>
            </a:pP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来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4:14 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我们既然有一位已经升入高天尊荣的大祭司，就是神的儿子耶稣，便当持定所承认的道。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4:15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因我们的大祭司并非不能体恤我们的软弱。他也曾凡事受过试探，与我们一样，只是他没有犯罪</a:t>
            </a:r>
            <a:r>
              <a:rPr lang="zh-CN" altLang="en-US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1717" y="3838249"/>
            <a:ext cx="6839652" cy="1843890"/>
            <a:chOff x="181717" y="3838249"/>
            <a:chExt cx="6839652" cy="184389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1717" y="3838249"/>
              <a:ext cx="6839652" cy="184389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828800" y="4846421"/>
              <a:ext cx="83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b="1" dirty="0" smtClean="0">
                  <a:solidFill>
                    <a:srgbClr val="FFFF00"/>
                  </a:solidFill>
                  <a:effectLst>
                    <a:glow rad="88900">
                      <a:prstClr val="black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偶像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19196" y="4832483"/>
              <a:ext cx="7841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200" b="1" dirty="0" smtClean="0">
                  <a:solidFill>
                    <a:srgbClr val="FF0000"/>
                  </a:solidFill>
                  <a:effectLst>
                    <a:glow rad="88900">
                      <a:schemeClr val="tx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基督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6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result for æ¤ç©çåç´åå¸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02"/>
          <a:stretch/>
        </p:blipFill>
        <p:spPr bwMode="auto">
          <a:xfrm>
            <a:off x="838200" y="0"/>
            <a:ext cx="6400800" cy="56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267282" y="31921"/>
            <a:ext cx="1648118" cy="5492579"/>
            <a:chOff x="5712422" y="-38100"/>
            <a:chExt cx="1648118" cy="5492579"/>
          </a:xfrm>
        </p:grpSpPr>
        <p:pic>
          <p:nvPicPr>
            <p:cNvPr id="17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5833962" y="-38100"/>
              <a:ext cx="1405038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Related ima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0"/>
            <a:stretch/>
          </p:blipFill>
          <p:spPr bwMode="auto">
            <a:xfrm flipH="1">
              <a:off x="5867400" y="3549479"/>
              <a:ext cx="1371600" cy="187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Down Arrow 6"/>
            <p:cNvSpPr/>
            <p:nvPr/>
          </p:nvSpPr>
          <p:spPr>
            <a:xfrm flipV="1">
              <a:off x="5712422" y="1867579"/>
              <a:ext cx="1648118" cy="1619930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lumMod val="0"/>
                  </a:schemeClr>
                </a:gs>
                <a:gs pos="74000">
                  <a:srgbClr val="00B0F0"/>
                </a:gs>
                <a:gs pos="83000">
                  <a:srgbClr val="00B0F0"/>
                </a:gs>
                <a:gs pos="100000">
                  <a:srgbClr val="00B0F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867400" y="1058966"/>
              <a:ext cx="1210588" cy="4395513"/>
              <a:chOff x="5867400" y="1058966"/>
              <a:chExt cx="1210588" cy="439551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67400" y="4746593"/>
                <a:ext cx="12105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肉体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47904" y="1058966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Microsoft Tai Le" panose="020B0502040204020203" pitchFamily="34" charset="0"/>
                  </a:rPr>
                  <a:t>灵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Microsoft Tai Le" panose="020B0502040204020203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7274122" y="3314700"/>
            <a:ext cx="1667875" cy="1447800"/>
            <a:chOff x="7274122" y="3086100"/>
            <a:chExt cx="1667875" cy="1447800"/>
          </a:xfrm>
        </p:grpSpPr>
        <p:pic>
          <p:nvPicPr>
            <p:cNvPr id="15" name="Picture 2" descr="Image result for heart with focus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2" b="21412"/>
            <a:stretch/>
          </p:blipFill>
          <p:spPr bwMode="auto">
            <a:xfrm>
              <a:off x="7274122" y="3086100"/>
              <a:ext cx="1667875" cy="14478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7688782" y="3695700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rPr>
                <a:t>渴望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611726" y="2145706"/>
            <a:ext cx="2471383" cy="2287332"/>
            <a:chOff x="6611726" y="2145706"/>
            <a:chExt cx="2471383" cy="2287332"/>
          </a:xfrm>
        </p:grpSpPr>
        <p:grpSp>
          <p:nvGrpSpPr>
            <p:cNvPr id="25" name="Group 24"/>
            <p:cNvGrpSpPr/>
            <p:nvPr/>
          </p:nvGrpSpPr>
          <p:grpSpPr>
            <a:xfrm>
              <a:off x="6611726" y="3112571"/>
              <a:ext cx="2471383" cy="1320467"/>
              <a:chOff x="6611726" y="3112571"/>
              <a:chExt cx="2471383" cy="1320467"/>
            </a:xfrm>
          </p:grpSpPr>
          <p:sp>
            <p:nvSpPr>
              <p:cNvPr id="27" name="Down Arrow 26"/>
              <p:cNvSpPr/>
              <p:nvPr/>
            </p:nvSpPr>
            <p:spPr>
              <a:xfrm rot="17702611" flipV="1">
                <a:off x="6680157" y="3081150"/>
                <a:ext cx="639130" cy="775991"/>
              </a:xfrm>
              <a:prstGeom prst="downArrow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79646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Down Arrow 27"/>
              <p:cNvSpPr/>
              <p:nvPr/>
            </p:nvSpPr>
            <p:spPr>
              <a:xfrm rot="15361471" flipV="1">
                <a:off x="6844327" y="3884305"/>
                <a:ext cx="436818" cy="660647"/>
              </a:xfrm>
              <a:prstGeom prst="down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Down Arrow 28"/>
              <p:cNvSpPr/>
              <p:nvPr/>
            </p:nvSpPr>
            <p:spPr>
              <a:xfrm rot="2716605" flipV="1">
                <a:off x="8679630" y="3066921"/>
                <a:ext cx="357830" cy="449129"/>
              </a:xfrm>
              <a:prstGeom prst="downArrow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74842" y="2145706"/>
              <a:ext cx="8047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优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先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分</a:t>
              </a:r>
              <a:endParaRPr kumimoji="0" lang="en-US" altLang="zh-CN" sz="2000" b="1" i="0" u="none" strike="noStrike" kern="1200" cap="none" spc="0" normalizeH="0" baseline="0" noProof="0" dirty="0" smtClean="0">
                <a:ln w="34925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 w="34925">
                    <a:noFill/>
                  </a:ln>
                  <a:solidFill>
                    <a:srgbClr val="FF0000"/>
                  </a:solidFill>
                  <a:effectLst>
                    <a:glow rad="127000">
                      <a:prstClr val="white"/>
                    </a:glo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明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6200" y="183042"/>
            <a:ext cx="7045016" cy="28007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来 </a:t>
            </a:r>
            <a:r>
              <a:rPr lang="en-US" altLang="zh-CN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6:16 </a:t>
            </a:r>
            <a:r>
              <a:rPr lang="zh-CN" altLang="en-US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人都是指着比自己大的起誓，并且以起誓为实据，了结各样的争论。</a:t>
            </a:r>
            <a:r>
              <a:rPr lang="en-US" altLang="zh-CN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6:17 </a:t>
            </a:r>
            <a:r>
              <a:rPr lang="zh-CN" altLang="en-US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照样，神愿意为那承受应许的人格外显明他的旨意是不更改的，就起誓为證。</a:t>
            </a:r>
            <a:r>
              <a:rPr lang="en-US" altLang="zh-CN" sz="2200" b="1" dirty="0" smtClean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6:18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藉这两件不更改的事，神决不能说谎，好叫我们这逃往避难所、持定摆在我们前头指望的人可以大得勉励。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6:19 </a:t>
            </a:r>
            <a:r>
              <a:rPr lang="zh-CN" altLang="en-US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我们有这指望，如同灵魂的锚，又坚固又牢靠，且通入幔内。</a:t>
            </a:r>
            <a:r>
              <a:rPr lang="en-US" altLang="zh-CN" sz="2200" b="1" dirty="0">
                <a:solidFill>
                  <a:srgbClr val="0070C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6:20 </a:t>
            </a:r>
            <a:r>
              <a:rPr lang="zh-CN" altLang="en-US" sz="2200" b="1" dirty="0"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作先锋的耶稣，既照着麦基洗德的等次成了永远的大祭司，就为我们进入幔内</a:t>
            </a:r>
            <a:r>
              <a:rPr lang="zh-CN" altLang="en-US" sz="2200" b="1" dirty="0" smtClean="0">
                <a:solidFill>
                  <a:srgbClr val="FF0000"/>
                </a:solidFill>
                <a:effectLst>
                  <a:glow rad="38100">
                    <a:prstClr val="white"/>
                  </a:glow>
                </a:effectLst>
                <a:ea typeface="Microsoft YaHei" panose="020B0503020204020204" pitchFamily="34" charset="-122"/>
              </a:rPr>
              <a:t>。</a:t>
            </a:r>
            <a:endParaRPr kumimoji="0" lang="en-US" altLang="zh-CN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glow rad="38100">
                  <a:prstClr val="white"/>
                </a:glow>
              </a:effectLst>
              <a:uLnTx/>
              <a:uFillTx/>
              <a:latin typeface="Calibri"/>
              <a:ea typeface="Microsoft YaHei" panose="020B0503020204020204" pitchFamily="34" charset="-122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81717" y="3838249"/>
            <a:ext cx="6839652" cy="1843890"/>
            <a:chOff x="181717" y="3838249"/>
            <a:chExt cx="6839652" cy="1843890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1717" y="3838249"/>
              <a:ext cx="6839652" cy="184389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1828800" y="4846421"/>
              <a:ext cx="8382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b="1" dirty="0" smtClean="0">
                  <a:solidFill>
                    <a:srgbClr val="FFFF00"/>
                  </a:solidFill>
                  <a:effectLst>
                    <a:glow rad="88900">
                      <a:prstClr val="black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偶像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889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19196" y="4832483"/>
              <a:ext cx="78416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200" b="1" dirty="0" smtClean="0">
                  <a:solidFill>
                    <a:srgbClr val="FF0000"/>
                  </a:solidFill>
                  <a:effectLst>
                    <a:glow rad="88900">
                      <a:schemeClr val="tx1"/>
                    </a:glow>
                  </a:effectLst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基督</a:t>
              </a:r>
              <a:endPara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schemeClr val="tx1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00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6346</TotalTime>
  <Words>2108</Words>
  <Application>Microsoft Office PowerPoint</Application>
  <PresentationFormat>On-screen Show (16:10)</PresentationFormat>
  <Paragraphs>134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微软雅黑</vt:lpstr>
      <vt:lpstr>微软雅黑</vt:lpstr>
      <vt:lpstr>Arial</vt:lpstr>
      <vt:lpstr>Calibri</vt:lpstr>
      <vt:lpstr>Microsoft Tai Le</vt:lpstr>
      <vt:lpstr>Office Theme</vt:lpstr>
      <vt:lpstr>5_Office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485</cp:revision>
  <dcterms:created xsi:type="dcterms:W3CDTF">2011-09-04T18:01:24Z</dcterms:created>
  <dcterms:modified xsi:type="dcterms:W3CDTF">2019-04-14T13:29:21Z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