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</p:sldMasterIdLst>
  <p:notesMasterIdLst>
    <p:notesMasterId r:id="rId27"/>
  </p:notesMasterIdLst>
  <p:sldIdLst>
    <p:sldId id="358" r:id="rId6"/>
    <p:sldId id="506" r:id="rId7"/>
    <p:sldId id="517" r:id="rId8"/>
    <p:sldId id="505" r:id="rId9"/>
    <p:sldId id="507" r:id="rId10"/>
    <p:sldId id="511" r:id="rId11"/>
    <p:sldId id="509" r:id="rId12"/>
    <p:sldId id="510" r:id="rId13"/>
    <p:sldId id="512" r:id="rId14"/>
    <p:sldId id="513" r:id="rId15"/>
    <p:sldId id="515" r:id="rId16"/>
    <p:sldId id="516" r:id="rId17"/>
    <p:sldId id="502" r:id="rId18"/>
    <p:sldId id="496" r:id="rId19"/>
    <p:sldId id="522" r:id="rId20"/>
    <p:sldId id="523" r:id="rId21"/>
    <p:sldId id="518" r:id="rId22"/>
    <p:sldId id="519" r:id="rId23"/>
    <p:sldId id="520" r:id="rId24"/>
    <p:sldId id="521" r:id="rId25"/>
    <p:sldId id="494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204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56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0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69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80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95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55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8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324601" y="55738"/>
            <a:ext cx="274441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14:7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我们没有一个人为自己活，也没有一个人为自己死。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14:8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我们若活着，是为主而活；若死了，是为主而死。所以，我们或活或死总是主的人。</a:t>
            </a:r>
            <a:endParaRPr lang="en-US" sz="2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24600" y="2319289"/>
            <a:ext cx="1247633" cy="2083798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1" y="55738"/>
            <a:ext cx="274441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2:20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我已经与基督同钉十字架，现在活着的不再是我，乃是基督在我里面活着；并且我如今在肉身活着，是因信神的儿子而活；他是爱我，为我捨己。</a:t>
            </a:r>
            <a:endParaRPr lang="en-US" sz="2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24600" y="2319289"/>
            <a:ext cx="1247633" cy="2083798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24601" y="55738"/>
            <a:ext cx="274441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altLang="zh-CN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altLang="zh-CN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若有人在基督里，他就是新造的人，旧事已过，都变成新的了。</a:t>
            </a:r>
            <a:endParaRPr lang="en-US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24600" y="2319289"/>
            <a:ext cx="1247633" cy="2083798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5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30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1.11111E-6 C 0.004 -0.01861 0.01007 -0.03639 0.02188 -0.03639 C 0.03542 -0.03639 0.03959 -0.01861 0.04375 -1.11111E-6 C 0.05035 0.02111 0.05452 0.04195 0.06927 0.04195 C 0.0823 0.04195 0.08681 0.02111 0.09289 -1.11111E-6 C 0.09566 -0.01861 0.10174 -0.03639 0.11459 -0.03639 C 0.12639 -0.03639 0.13247 -0.01861 0.13716 -1.11111E-6 C 0.14132 0.02111 0.14723 0.04195 0.16059 0.04195 C 0.17396 0.04195 0.18438 -1.11111E-6 0.18438 0.00028 C 0.18837 -0.01861 0.19306 -0.03639 0.20625 -0.03639 C 0.2198 -0.03639 0.22396 -0.01861 0.22813 -1.11111E-6 C 0.23438 0.02111 0.23889 0.04195 0.25365 0.04195 C 0.26667 0.04195 0.27101 0.02111 0.27535 -1.11111E-6 C 0.2816 -0.01861 0.28594 -0.03639 0.29896 -0.03639 C 0.31077 -0.03639 0.31684 -0.01861 0.32153 -1.11111E-6 C 0.3257 0.02111 0.3316 0.04195 0.34497 0.04195 C 0.35834 0.04195 0.36268 0.02111 0.36875 -1.1111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在那里，你们的祖宗试我探我，并且观看我的作为有四十年之久。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3:10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所以，我厌烦那世代的人，说：他们心里常常迷糊，竟不晓得我的作为！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我就在怒中起誓说；他们断不可进入我的安息。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弟兄们，你们要谨慎，免得你们中间或有人存着不信的恶心，把永生神离弃了。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总要趁着还有今日，天天彼此相劝，免得你们中间有人被罪迷惑，心里就刚硬了。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我们若将起初确实的信心坚持到底，就在基督里有分了。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24622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经上说：你们今日若听他的话，就不可硬着心，象惹他发怒的日子一样。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那时，听见他话惹他发怒的是谁呢？岂不是跟着摩西从埃及出来的众人么？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3:17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神四十年之久，又厌烦谁呢？岂不是那些犯罪、尸首倒在旷野的人么？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又向谁起誓，不容他们进入他的安息呢；岂不是向那些不信从的人么？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3:19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这样看来，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他们不能进入安息是因为不信的缘故了。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13932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我们既蒙留下，有进入他安息的应许，就当畏惧，免得我们（原文是你们）中间或有人似乎是赶不上了。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因为有福音传给我们，象传给他们一样；只是所听见的道与他们无益，因为他们没有信心与所听见的道调和。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4:3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但我们已经相信的人得以进入那安息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，正如神所说：我在怒中起誓说：他们断不可进入我的安息！其实造物之工，从创世以来已经成全了。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论到第七日，有一处说，到第七日神就歇了他一切的工。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又有一处说：他们断不可进入我的安息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！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13932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既有必进安息的人，那先前听见福音的，因为不信从，不得进去。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4:7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所以过了多年，就在大卫的书上，又限定一日，如以上所引的说：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你们今日若听他的话，就不可硬着心。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若是约书亚已叫他们享了安息，后来神就不再题别的日子了。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这样看来，必另有一安息日的安息为神的子民存留。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4:10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因为那进入安息的，乃是歇了自己的工，正如神歇了他的工一样。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所以，我们务必竭力进入那安息，免得有人学那不信从的样子跌倒了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神的道是活泼的，是有功效的，比一切两刃的剑更快，甚至魂与灵，骨节与骨髓，都能刺入、剖开，连心中的思念和主意都能辨明。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并且被造的没有一样在他面前不显然的；原来万物在那与我们有关係的主眼前，都是赤露敞开的。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4:14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我们既然有一位已经升入高天尊荣的大祭司，就是神的儿子耶稣，便当持定所承认的道。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因我们的大祭司并非不能体恤我们的软弱。他也曾凡事受过试探，与我们一样，只是他没有犯罪。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所以，我们只管坦然无惧的来到施恩的宝座前，为要得怜恤，蒙恩惠，作随时的帮助。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凡从人间挑选的大祭司，是奉派替人办理属神的事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，为要献上礼物和赎罪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祭。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他能体谅那愚蒙的和失迷的人，因为他自己也是被软弱所困。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故此，他理当为百姓和自己献祭赎罪。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这大祭司的尊荣，没有人自取。惟要蒙神所召，象亚伦一样。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如此，基督也不是自取荣耀作大祭司，乃是在乎向他说你是我的儿子，我今日生你的那一位；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就如经上又有一处说：你是照着麦基洗德的等次永远为祭司。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5:7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基督在肉体的时候，既大声哀哭，流泪祷告，恳求那能救他免死的主，就因他的虔诚蒙了应允。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34600" cy="54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112411" y="723900"/>
            <a:ext cx="3867640" cy="4179190"/>
            <a:chOff x="112411" y="723900"/>
            <a:chExt cx="3867640" cy="4179190"/>
          </a:xfrm>
        </p:grpSpPr>
        <p:pic>
          <p:nvPicPr>
            <p:cNvPr id="1030" name="Picture 6" descr="Image result for pyramide\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11" y="1356144"/>
              <a:ext cx="3382389" cy="3091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Elbow Connector 50"/>
            <p:cNvCxnSpPr/>
            <p:nvPr/>
          </p:nvCxnSpPr>
          <p:spPr>
            <a:xfrm rot="10800000" flipV="1">
              <a:off x="2775156" y="723900"/>
              <a:ext cx="1108256" cy="990600"/>
            </a:xfrm>
            <a:prstGeom prst="bentConnector3">
              <a:avLst/>
            </a:prstGeom>
            <a:ln w="79375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/>
            <p:nvPr/>
          </p:nvCxnSpPr>
          <p:spPr>
            <a:xfrm rot="16200000" flipV="1">
              <a:off x="3238817" y="4161856"/>
              <a:ext cx="760608" cy="721860"/>
            </a:xfrm>
            <a:prstGeom prst="bentConnector3">
              <a:avLst>
                <a:gd name="adj1" fmla="val 50000"/>
              </a:avLst>
            </a:prstGeom>
            <a:ln w="79375">
              <a:solidFill>
                <a:srgbClr val="FFFF0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Heart 5"/>
          <p:cNvSpPr/>
          <p:nvPr/>
        </p:nvSpPr>
        <p:spPr>
          <a:xfrm>
            <a:off x="3581400" y="3804200"/>
            <a:ext cx="2603046" cy="1829860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2487" y="4142482"/>
            <a:ext cx="1854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深层信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98009" y="1294723"/>
            <a:ext cx="13406" cy="3032038"/>
          </a:xfrm>
          <a:prstGeom prst="straightConnector1">
            <a:avLst/>
          </a:prstGeom>
          <a:ln w="15240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50550" y="1384817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18960" y="3496151"/>
            <a:ext cx="37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单、相对稳定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8747" y="1485900"/>
            <a:ext cx="1739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复杂、因时、事而变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61279" y="437584"/>
            <a:ext cx="1854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日常心思意念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16191" y="976193"/>
            <a:ext cx="3199209" cy="3583381"/>
            <a:chOff x="5642050" y="976193"/>
            <a:chExt cx="3199209" cy="3583381"/>
          </a:xfrm>
        </p:grpSpPr>
        <p:pic>
          <p:nvPicPr>
            <p:cNvPr id="1026" name="Picture 2" descr="Image result for fruit tree clipart no backgroun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r="10255"/>
            <a:stretch/>
          </p:blipFill>
          <p:spPr bwMode="auto">
            <a:xfrm>
              <a:off x="6555259" y="1146476"/>
              <a:ext cx="2286000" cy="275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642050" y="976193"/>
              <a:ext cx="1675208" cy="3583381"/>
              <a:chOff x="5643336" y="976193"/>
              <a:chExt cx="1646202" cy="3583381"/>
            </a:xfrm>
          </p:grpSpPr>
          <p:cxnSp>
            <p:nvCxnSpPr>
              <p:cNvPr id="33" name="Elbow Connector 32"/>
              <p:cNvCxnSpPr>
                <a:stCxn id="36" idx="3"/>
              </p:cNvCxnSpPr>
              <p:nvPr/>
            </p:nvCxnSpPr>
            <p:spPr>
              <a:xfrm>
                <a:off x="5643336" y="976193"/>
                <a:ext cx="1646202" cy="842068"/>
              </a:xfrm>
              <a:prstGeom prst="bentConnector3">
                <a:avLst/>
              </a:prstGeom>
              <a:ln w="79375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2" name="Elbow Connector 41"/>
              <p:cNvCxnSpPr/>
              <p:nvPr/>
            </p:nvCxnSpPr>
            <p:spPr>
              <a:xfrm flipV="1">
                <a:off x="5777910" y="3248745"/>
                <a:ext cx="1435550" cy="1310829"/>
              </a:xfrm>
              <a:prstGeom prst="bentConnector3">
                <a:avLst>
                  <a:gd name="adj1" fmla="val 50000"/>
                </a:avLst>
              </a:prstGeom>
              <a:ln w="79375">
                <a:solidFill>
                  <a:srgbClr val="FFFF00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2" name="Straight Arrow Connector 31"/>
          <p:cNvCxnSpPr/>
          <p:nvPr/>
        </p:nvCxnSpPr>
        <p:spPr>
          <a:xfrm flipH="1">
            <a:off x="4250550" y="19431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250550" y="25527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50550" y="3162300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250550" y="3744669"/>
            <a:ext cx="3112" cy="548640"/>
          </a:xfrm>
          <a:prstGeom prst="straightConnector1">
            <a:avLst/>
          </a:prstGeom>
          <a:ln w="82550">
            <a:solidFill>
              <a:srgbClr val="00B0F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0" y="3945353"/>
            <a:ext cx="2235838" cy="14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060893" y="137358"/>
            <a:ext cx="2878492" cy="1114658"/>
            <a:chOff x="6198243" y="2286348"/>
            <a:chExt cx="2878492" cy="1114658"/>
          </a:xfrm>
        </p:grpSpPr>
        <p:pic>
          <p:nvPicPr>
            <p:cNvPr id="40" name="Picture 4" descr="Image result for wolf knocking on the doo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60"/>
            <a:stretch/>
          </p:blipFill>
          <p:spPr bwMode="auto">
            <a:xfrm>
              <a:off x="6198243" y="2317177"/>
              <a:ext cx="854334" cy="108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loud Callout 40"/>
            <p:cNvSpPr/>
            <p:nvPr/>
          </p:nvSpPr>
          <p:spPr>
            <a:xfrm>
              <a:off x="7187663" y="2286348"/>
              <a:ext cx="1889072" cy="818075"/>
            </a:xfrm>
            <a:prstGeom prst="cloudCallout">
              <a:avLst>
                <a:gd name="adj1" fmla="val -58424"/>
                <a:gd name="adj2" fmla="val 66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追求主没用的啦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2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13932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他虽然为儿子，还是因所受的苦难学了顺从。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他既得以完全，就为凡顺从他的人成了永远得救的根源、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5:10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并蒙神照着麦基洗德的等次称他为大祭司。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论到麦基洗德，我们有好些话，并且难以解明，因为你们听不进去。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看你们学习的工夫，本该作师傅，谁知还得有人将神圣言小学的开端另教导你们，并且成了那必须吃奶，不能吃乾粮的人。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凡只能吃奶的都不熟练仁义的道理，因为他是婴孩；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5:14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惟独长大成人的纔能吃乾粮；他们的心窍习练得通达，就能分辨好歹了。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17" y="3838249"/>
            <a:ext cx="6839652" cy="18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9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1333500"/>
            <a:ext cx="3581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赛53:4 </a:t>
            </a:r>
            <a:r>
              <a:rPr lang="en-US" sz="2200" b="1" dirty="0" err="1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他诚然担当我们的忧患，背负我们的痛苦；我们却以为他受责罚，被</a:t>
            </a:r>
            <a:r>
              <a:rPr lang="en-US" sz="2200" b="1" dirty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　神击打苦待了。53:5 哪知他为我们的过犯受害，为我们的罪孽压伤。因他受的刑罚，我们得平安；因他受的鞭伤，我们得医治。53:6 </a:t>
            </a:r>
            <a:r>
              <a:rPr lang="en-US" sz="2200" b="1" dirty="0" err="1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我们都如羊走迷；各人偏行己路；耶和华使我们众人的罪孽都归在他身上</a:t>
            </a:r>
            <a:r>
              <a:rPr lang="en-US" sz="2200" b="1" dirty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319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134600" cy="54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060893" y="137358"/>
            <a:ext cx="2878492" cy="1114658"/>
            <a:chOff x="6198243" y="2286348"/>
            <a:chExt cx="2878492" cy="1114658"/>
          </a:xfrm>
        </p:grpSpPr>
        <p:pic>
          <p:nvPicPr>
            <p:cNvPr id="40" name="Picture 4" descr="Image result for wolf knocking on the door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60"/>
            <a:stretch/>
          </p:blipFill>
          <p:spPr bwMode="auto">
            <a:xfrm>
              <a:off x="6198243" y="2317177"/>
              <a:ext cx="854334" cy="1083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loud Callout 40"/>
            <p:cNvSpPr/>
            <p:nvPr/>
          </p:nvSpPr>
          <p:spPr>
            <a:xfrm>
              <a:off x="7187663" y="2286348"/>
              <a:ext cx="1889072" cy="818075"/>
            </a:xfrm>
            <a:prstGeom prst="cloudCallout">
              <a:avLst>
                <a:gd name="adj1" fmla="val -58424"/>
                <a:gd name="adj2" fmla="val 661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追求主没用的啦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98163" y="3780308"/>
            <a:ext cx="3893287" cy="1818319"/>
            <a:chOff x="283351" y="3536634"/>
            <a:chExt cx="3853727" cy="1835466"/>
          </a:xfrm>
        </p:grpSpPr>
        <p:grpSp>
          <p:nvGrpSpPr>
            <p:cNvPr id="49" name="Group 48"/>
            <p:cNvGrpSpPr/>
            <p:nvPr/>
          </p:nvGrpSpPr>
          <p:grpSpPr>
            <a:xfrm>
              <a:off x="283351" y="3536634"/>
              <a:ext cx="3853727" cy="1835466"/>
              <a:chOff x="283351" y="3536634"/>
              <a:chExt cx="3853727" cy="1835466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6771" y="3536634"/>
                <a:ext cx="3850307" cy="1835466"/>
              </a:xfrm>
              <a:prstGeom prst="rect">
                <a:avLst/>
              </a:prstGeom>
              <a:solidFill>
                <a:srgbClr val="0070C0"/>
              </a:solidFill>
            </p:spPr>
          </p:pic>
          <p:pic>
            <p:nvPicPr>
              <p:cNvPr id="55" name="Picture 6" descr="Image result for works of the flesh fruit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51" y="3549269"/>
                <a:ext cx="835826" cy="557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4" descr="Image result for fruit of spiri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3046" y="3549269"/>
                <a:ext cx="1274433" cy="78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0" name="Picture 10" descr="Image result for snake no backgroun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329" y="3559789"/>
              <a:ext cx="953845" cy="616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-32857" y="1330449"/>
            <a:ext cx="3519609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圣灵有话说：你们今日若听他的话，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3:8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就不可硬着心，象在旷野惹他发怒、试探他的时候一样。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3:9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在那里，你们的祖宗试我探我，并且观看我的作为有四十年之久。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3:10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所以，我厌烦那世代的人，说：他们心里常常迷糊，竟不晓得我的作为！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3:11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我就在怒中起誓说；他们断不可进入我的安息。</a:t>
            </a:r>
            <a:endParaRPr lang="en-US" sz="1600" b="1" dirty="0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310" y="840802"/>
            <a:ext cx="3077712" cy="16312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来4:10 </a:t>
            </a:r>
            <a:r>
              <a:rPr lang="en-US" sz="2500" b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因为那进入安息的，乃是歇了自己的工，正如神歇了他的工一样</a:t>
            </a:r>
            <a:r>
              <a:rPr lang="en-US" sz="25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。</a:t>
            </a:r>
          </a:p>
        </p:txBody>
      </p:sp>
      <p:sp>
        <p:nvSpPr>
          <p:cNvPr id="3" name="Up-Down Arrow 2"/>
          <p:cNvSpPr/>
          <p:nvPr/>
        </p:nvSpPr>
        <p:spPr>
          <a:xfrm rot="20646938">
            <a:off x="3460897" y="863934"/>
            <a:ext cx="527515" cy="2968472"/>
          </a:xfrm>
          <a:prstGeom prst="up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2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959989" y="95559"/>
            <a:ext cx="306686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12:2 </a:t>
            </a:r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不要效法这个世界，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只要心意更新而变化</a:t>
            </a:r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，叫你们察验何为神的善良、纯全、可喜悦的旨意。</a:t>
            </a:r>
            <a:endParaRPr lang="en-US" sz="2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324600" y="268840"/>
            <a:ext cx="268586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罗12:17 </a:t>
            </a:r>
            <a:r>
              <a:rPr lang="en-US" sz="2400" b="1" dirty="0" err="1">
                <a:solidFill>
                  <a:srgbClr val="0070C0"/>
                </a:solidFill>
              </a:rPr>
              <a:t>不要以恶报恶；众人以为美的事要留心去做</a:t>
            </a:r>
            <a:r>
              <a:rPr lang="en-US" sz="2400" b="1" dirty="0">
                <a:solidFill>
                  <a:srgbClr val="0070C0"/>
                </a:solidFill>
              </a:rPr>
              <a:t>。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4805584" y="869005"/>
            <a:ext cx="1519016" cy="72096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477000" y="268840"/>
            <a:ext cx="253346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12:12 </a:t>
            </a:r>
            <a:r>
              <a:rPr lang="zh-CN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在指望中要喜乐，在患难中要忍</a:t>
            </a:r>
            <a:r>
              <a:rPr lang="zh-CN" altLang="en-US" sz="24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耐。。。</a:t>
            </a:r>
            <a:endParaRPr lang="en-US" sz="2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425144" y="869005"/>
            <a:ext cx="1051856" cy="717920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33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80139" y="268840"/>
            <a:ext cx="2330323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12:9 </a:t>
            </a:r>
            <a:r>
              <a:rPr lang="zh-CN" altLang="en-US" sz="26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恶</a:t>
            </a:r>
            <a:r>
              <a:rPr lang="zh-CN" altLang="en-US" sz="2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要厌恶，善要亲近。</a:t>
            </a:r>
            <a:endParaRPr lang="en-US" sz="26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917141" y="1161392"/>
            <a:ext cx="1550459" cy="1545717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8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mage result for pyramid 4 layers no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8111006" cy="539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3446" y="2605873"/>
            <a:ext cx="2022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内心深层信仰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615540"/>
            <a:ext cx="17391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言行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199" y="1586925"/>
            <a:ext cx="371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3200" b="1" dirty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日常心思意念</a:t>
            </a:r>
          </a:p>
        </p:txBody>
      </p:sp>
      <p:sp>
        <p:nvSpPr>
          <p:cNvPr id="9" name="Left Brace 8"/>
          <p:cNvSpPr/>
          <p:nvPr/>
        </p:nvSpPr>
        <p:spPr>
          <a:xfrm>
            <a:off x="1828800" y="2628900"/>
            <a:ext cx="803001" cy="2582865"/>
          </a:xfrm>
          <a:prstGeom prst="leftBrace">
            <a:avLst/>
          </a:prstGeom>
          <a:ln w="76200"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50067" y="2421695"/>
            <a:ext cx="4030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动机、喜好</a:t>
            </a:r>
            <a:r>
              <a:rPr kumimoji="0" lang="en-US" altLang="zh-CN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3689" y="3400733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价值观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2895" y="4403087"/>
            <a:ext cx="472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意识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魂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5532" y="13019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4800" b="1" dirty="0" smtClean="0"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48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48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man and woman remix by wcs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5" y="984221"/>
            <a:ext cx="1766740" cy="14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359013" y="2400167"/>
            <a:ext cx="1774897" cy="3255772"/>
            <a:chOff x="7359013" y="2400167"/>
            <a:chExt cx="1774897" cy="3255772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8229600" y="2993897"/>
              <a:ext cx="0" cy="1852869"/>
            </a:xfrm>
            <a:prstGeom prst="straightConnector1">
              <a:avLst/>
            </a:prstGeom>
            <a:ln w="152400">
              <a:solidFill>
                <a:schemeClr val="accent6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359013" y="2400167"/>
              <a:ext cx="17391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复杂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4732" y="4886498"/>
              <a:ext cx="1739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简单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720662" y="66767"/>
            <a:ext cx="2330323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15:1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我们坚固的人应该担代不坚固人的软弱，不求自己的喜悦。</a:t>
            </a:r>
            <a:r>
              <a:rPr lang="en-US" altLang="zh-CN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15:2 </a:t>
            </a:r>
            <a:r>
              <a:rPr lang="zh-CN" altLang="en-US" sz="2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我们各人务要叫邻舍喜悦，使他得益处，建立德行。</a:t>
            </a:r>
            <a:endParaRPr lang="en-US" sz="2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269526" y="2313536"/>
            <a:ext cx="1451137" cy="1487306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5482</TotalTime>
  <Words>2376</Words>
  <Application>Microsoft Office PowerPoint</Application>
  <PresentationFormat>On-screen Show (16:10)</PresentationFormat>
  <Paragraphs>169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Microsoft YaHei</vt:lpstr>
      <vt:lpstr>Microsoft YaHei</vt:lpstr>
      <vt:lpstr>Arial</vt:lpstr>
      <vt:lpstr>Calibri</vt:lpstr>
      <vt:lpstr>Microsoft Tai Le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477</cp:revision>
  <dcterms:created xsi:type="dcterms:W3CDTF">2011-09-04T18:01:24Z</dcterms:created>
  <dcterms:modified xsi:type="dcterms:W3CDTF">2019-04-07T14:50:05Z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