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  <p:sldMasterId id="2147483720" r:id="rId6"/>
  </p:sldMasterIdLst>
  <p:notesMasterIdLst>
    <p:notesMasterId r:id="rId16"/>
  </p:notesMasterIdLst>
  <p:sldIdLst>
    <p:sldId id="358" r:id="rId7"/>
    <p:sldId id="532" r:id="rId8"/>
    <p:sldId id="531" r:id="rId9"/>
    <p:sldId id="500" r:id="rId10"/>
    <p:sldId id="519" r:id="rId11"/>
    <p:sldId id="520" r:id="rId12"/>
    <p:sldId id="518" r:id="rId13"/>
    <p:sldId id="528" r:id="rId14"/>
    <p:sldId id="530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6" autoAdjust="0"/>
    <p:restoredTop sz="87995" autoAdjust="0"/>
  </p:normalViewPr>
  <p:slideViewPr>
    <p:cSldViewPr>
      <p:cViewPr varScale="1">
        <p:scale>
          <a:sx n="73" d="100"/>
          <a:sy n="73" d="100"/>
        </p:scale>
        <p:origin x="829" y="53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68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241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9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699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23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3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90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01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71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56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45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03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3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47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96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67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79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5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3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95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32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47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0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5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25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03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6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723900"/>
            <a:ext cx="5827236" cy="4154984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选择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伟大的人生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sz="8800" b="1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Image result for äºä¼¯æç½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7324"/>
            <a:ext cx="3962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oseph and his broth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0" y="3162300"/>
            <a:ext cx="314494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avid and golia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97275"/>
            <a:ext cx="2535496" cy="31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6800" y="850329"/>
            <a:ext cx="3223959" cy="1569660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唯有靠神才能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具有长久价值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正面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影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响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4286" y="6515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伟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大的人生？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152400" y="266700"/>
            <a:ext cx="6400800" cy="529375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6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3:1 </a:t>
            </a:r>
            <a:r>
              <a:rPr lang="zh-CN" altLang="en-US" sz="2600" b="1" dirty="0"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同蒙天召</a:t>
            </a:r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的圣洁弟兄阿，你们应当思想我们所认为使者、为大祭司的耶稣</a:t>
            </a:r>
            <a:r>
              <a:rPr lang="zh-CN" altLang="en-US" sz="26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。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3:2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他为那设立他的尽忠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，如同摩西在神的全家尽忠一样。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3:3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他比摩西算是更配多得荣耀，好象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建造房屋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的比房屋更尊荣；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3:4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因为房屋都必有人建造，但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建造万物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的就是神。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3:5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摩西为仆人，在神的全家诚然尽忠，为要證明将来必传说的事。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3:6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但基督为儿子，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治理神的家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；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我们若将可夸的盼望和胆量坚持到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底 ，便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是他的家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了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(whose house we are if we hold fast the confidence and the rejoicing of the hope firm to the end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)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</a:rPr>
              <a:t> 。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4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8094" y="185321"/>
            <a:ext cx="7045016" cy="570925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12:3 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那忍受罪人这样顶撞的，你们要思想，免得</a:t>
            </a:r>
            <a:r>
              <a:rPr lang="zh-CN" altLang="en-US" sz="2500" b="1" dirty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疲倦灰心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。</a:t>
            </a:r>
            <a:r>
              <a:rPr lang="en-US" altLang="zh-CN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12:4 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你们与罪恶相争，还没有抵挡到流血的地步。</a:t>
            </a:r>
            <a:r>
              <a:rPr lang="en-US" altLang="zh-CN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12:5 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你们又忘了那劝你们如同劝儿子的话，说：我儿，你不可轻看主的管教，被他责备的时候也不可</a:t>
            </a:r>
            <a:r>
              <a:rPr lang="zh-CN" altLang="en-US" sz="2500" b="1" dirty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灰心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；</a:t>
            </a:r>
            <a:endParaRPr lang="en-US" altLang="zh-CN" sz="2500" b="1" dirty="0">
              <a:solidFill>
                <a:srgbClr val="0070C0"/>
              </a:solidFill>
              <a:effectLst>
                <a:glow rad="38100">
                  <a:schemeClr val="tx1"/>
                </a:glow>
              </a:effectLst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5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3:7 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圣灵有话说：你们今日若</a:t>
            </a:r>
            <a:r>
              <a:rPr lang="zh-CN" altLang="en-US" sz="25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听他的话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，</a:t>
            </a:r>
            <a:r>
              <a:rPr lang="en-US" altLang="zh-CN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3:8 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就不可</a:t>
            </a:r>
            <a:r>
              <a:rPr lang="zh-CN" altLang="en-US" sz="2500" b="1" dirty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硬着心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，象在旷野</a:t>
            </a:r>
            <a:r>
              <a:rPr lang="zh-CN" altLang="en-US" sz="2500" b="1" dirty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惹他发怒、试探他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的时候一样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。</a:t>
            </a:r>
            <a:endParaRPr lang="en-US" altLang="zh-CN" sz="2500" b="1" dirty="0" smtClean="0">
              <a:solidFill>
                <a:srgbClr val="0070C0"/>
              </a:solidFill>
              <a:effectLst>
                <a:glow rad="38100">
                  <a:schemeClr val="tx1"/>
                </a:glow>
              </a:effectLst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5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3:12 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弟兄们，你们要</a:t>
            </a:r>
            <a:r>
              <a:rPr lang="zh-CN" altLang="en-US" sz="25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谨慎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，免得你们中间或有人</a:t>
            </a:r>
            <a:r>
              <a:rPr lang="zh-CN" altLang="en-US" sz="2500" b="1" dirty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存着不信的恶心，把永生神离弃了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。</a:t>
            </a:r>
            <a:r>
              <a:rPr lang="en-US" altLang="zh-CN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3:13 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总要趁着还有今日，</a:t>
            </a:r>
            <a:r>
              <a:rPr lang="zh-CN" altLang="en-US" sz="25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天天彼此相劝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，免得你们中间有人</a:t>
            </a:r>
            <a:r>
              <a:rPr lang="zh-CN" altLang="en-US" sz="2500" b="1" dirty="0"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被罪迷惑，心里就刚硬了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。</a:t>
            </a:r>
            <a:r>
              <a:rPr lang="en-US" altLang="zh-CN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3:14 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我们若</a:t>
            </a:r>
            <a:r>
              <a:rPr lang="zh-CN" altLang="en-US" sz="25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将起初确实的信心坚持到底</a:t>
            </a:r>
            <a:r>
              <a:rPr lang="zh-CN" altLang="en-US" sz="25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，就在基督里有分了</a:t>
            </a:r>
            <a:r>
              <a:rPr lang="zh-CN" altLang="en-US" sz="25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。</a:t>
            </a:r>
            <a:endParaRPr lang="en-US" altLang="zh-CN" sz="2500" b="1" dirty="0" smtClean="0">
              <a:solidFill>
                <a:srgbClr val="0070C0"/>
              </a:solidFill>
              <a:effectLst>
                <a:glow rad="38100">
                  <a:schemeClr val="tx1"/>
                </a:glow>
              </a:effectLst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CN" sz="2500" b="1" dirty="0" smtClean="0">
              <a:solidFill>
                <a:srgbClr val="0070C0"/>
              </a:solidFill>
              <a:effectLst>
                <a:glow rad="38100">
                  <a:schemeClr val="tx1"/>
                </a:glow>
              </a:effectLst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43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iritual warf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32" y="-14654"/>
            <a:ext cx="1002403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3238500"/>
            <a:ext cx="4876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600" b="1" kern="0" dirty="0" smtClean="0">
                <a:solidFill>
                  <a:srgbClr val="0070C0"/>
                </a:solidFill>
                <a:effectLst>
                  <a:glow rad="101600">
                    <a:schemeClr val="bg1"/>
                  </a:glow>
                </a:effectLst>
                <a:latin typeface="微软雅黑" pitchFamily="34" charset="-122"/>
                <a:ea typeface="微软雅黑" pitchFamily="34" charset="-122"/>
              </a:rPr>
              <a:t>面对的对手：</a:t>
            </a:r>
            <a:endParaRPr lang="en-US" altLang="zh-CN" sz="5600" b="1" kern="0" dirty="0" smtClean="0">
              <a:solidFill>
                <a:srgbClr val="0070C0"/>
              </a:solidFill>
              <a:effectLst>
                <a:glow rad="101600">
                  <a:schemeClr val="bg1"/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3500" b="1" kern="0" dirty="0" smtClean="0">
                <a:effectLst>
                  <a:glow rad="101600">
                    <a:schemeClr val="bg1"/>
                  </a:glow>
                </a:effectLst>
                <a:latin typeface="微软雅黑" pitchFamily="34" charset="-122"/>
                <a:ea typeface="微软雅黑" pitchFamily="34" charset="-122"/>
              </a:rPr>
              <a:t>后来（外在）的仇敌</a:t>
            </a:r>
            <a:endParaRPr lang="en-US" altLang="zh-CN" sz="3500" b="1" kern="0" dirty="0" smtClean="0">
              <a:effectLst>
                <a:glow rad="101600">
                  <a:schemeClr val="bg1"/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3009900"/>
            <a:ext cx="42769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弗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6:11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要穿戴神所赐的全副军装，就能抵挡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魔鬼的诡计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6:12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因我们并不是与属血气的争战（原文作摔跤；下同），乃是与那些执政的、掌权的、管辖这幽暗世界的，以及天空属灵气的恶魔争战。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1200" y="652863"/>
            <a:ext cx="2971800" cy="203132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glow rad="63500">
                    <a:schemeClr val="bg1"/>
                  </a:glow>
                </a:effectLst>
              </a:rPr>
              <a:t>启16:13 </a:t>
            </a:r>
            <a:r>
              <a:rPr lang="en-US" b="1" dirty="0">
                <a:effectLst>
                  <a:glow rad="63500">
                    <a:schemeClr val="bg1"/>
                  </a:glow>
                </a:effectLst>
              </a:rPr>
              <a:t>我又看见叁个污秽的灵，好象青蛙，从龙口、兽口并假先知的口中出来。16:14 </a:t>
            </a:r>
            <a:r>
              <a:rPr lang="en-US" b="1" dirty="0" err="1">
                <a:effectLst>
                  <a:glow rad="63500">
                    <a:schemeClr val="bg1"/>
                  </a:glow>
                </a:effectLst>
              </a:rPr>
              <a:t>他们本是鬼魔的灵，施行奇事，出去到普天下众王那里，叫他们在神全能者的大日聚集争战</a:t>
            </a:r>
            <a:r>
              <a:rPr lang="en-US" b="1" dirty="0" smtClean="0">
                <a:effectLst>
                  <a:glow rad="63500">
                    <a:schemeClr val="bg1"/>
                  </a:glow>
                </a:effectLst>
              </a:rPr>
              <a:t>。</a:t>
            </a:r>
            <a:endParaRPr lang="en-US" b="1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69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iritual warf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32" y="-14654"/>
            <a:ext cx="1002403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2781300"/>
            <a:ext cx="427696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2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22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10:3 </a:t>
            </a:r>
            <a:r>
              <a:rPr lang="zh-CN" altLang="en-US" sz="22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因为我们虽然在血气中行事，却不凭着血气争战。</a:t>
            </a:r>
            <a:r>
              <a:rPr lang="en-US" altLang="zh-CN" sz="22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10:4 </a:t>
            </a:r>
            <a:r>
              <a:rPr lang="zh-CN" altLang="en-US" sz="22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我们争战的兵器本不是属血气的，乃是在神面前有能力，可以攻破</a:t>
            </a:r>
            <a:r>
              <a:rPr lang="zh-CN" altLang="en-US" sz="2200" b="1" dirty="0">
                <a:solidFill>
                  <a:schemeClr val="accent6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坚固的营垒</a:t>
            </a:r>
            <a:r>
              <a:rPr lang="zh-CN" altLang="en-US" sz="22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22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10:5 </a:t>
            </a:r>
            <a:r>
              <a:rPr lang="zh-CN" altLang="en-US" sz="22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将各样的</a:t>
            </a:r>
            <a:r>
              <a:rPr lang="zh-CN" altLang="en-US" sz="2200" b="1" dirty="0">
                <a:solidFill>
                  <a:schemeClr val="accent6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计谋，各样拦阻人认识神的那些自高之事</a:t>
            </a:r>
            <a:r>
              <a:rPr lang="zh-CN" altLang="en-US" sz="22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，一概攻破了，又将人所有的</a:t>
            </a:r>
            <a:r>
              <a:rPr lang="zh-CN" altLang="en-US" sz="2200" b="1" dirty="0">
                <a:solidFill>
                  <a:schemeClr val="accent6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心意</a:t>
            </a:r>
            <a:r>
              <a:rPr lang="zh-CN" altLang="en-US" sz="22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夺回，使他都顺服基督。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3238500"/>
            <a:ext cx="4876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600" b="1" kern="0" dirty="0">
                <a:solidFill>
                  <a:srgbClr val="0070C0"/>
                </a:solidFill>
                <a:effectLst>
                  <a:glow rad="101600">
                    <a:schemeClr val="bg1"/>
                  </a:glow>
                </a:effectLst>
                <a:latin typeface="微软雅黑" pitchFamily="34" charset="-122"/>
                <a:ea typeface="微软雅黑" pitchFamily="34" charset="-122"/>
              </a:rPr>
              <a:t>面对的对手：</a:t>
            </a:r>
            <a:endParaRPr lang="en-US" altLang="zh-CN" sz="5600" b="1" kern="0" dirty="0">
              <a:solidFill>
                <a:srgbClr val="0070C0"/>
              </a:solidFill>
              <a:effectLst>
                <a:glow rad="101600">
                  <a:schemeClr val="bg1"/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3300" b="1" kern="0" dirty="0" smtClean="0">
                <a:effectLst>
                  <a:glow rad="101600">
                    <a:schemeClr val="bg1"/>
                  </a:glow>
                </a:effectLst>
                <a:latin typeface="微软雅黑" pitchFamily="34" charset="-122"/>
                <a:ea typeface="微软雅黑" pitchFamily="34" charset="-122"/>
              </a:rPr>
              <a:t>原有</a:t>
            </a:r>
            <a:r>
              <a:rPr lang="zh-CN" altLang="en-US" sz="3300" b="1" kern="0" dirty="0">
                <a:effectLst>
                  <a:glow rad="101600">
                    <a:schemeClr val="bg1"/>
                  </a:glow>
                </a:effectLst>
                <a:latin typeface="微软雅黑" pitchFamily="34" charset="-122"/>
                <a:ea typeface="微软雅黑" pitchFamily="34" charset="-122"/>
              </a:rPr>
              <a:t>（内里）</a:t>
            </a:r>
            <a:r>
              <a:rPr lang="zh-CN" altLang="en-US" sz="3300" b="1" kern="0" dirty="0" smtClean="0">
                <a:effectLst>
                  <a:glow rad="101600">
                    <a:schemeClr val="bg1"/>
                  </a:glow>
                </a:effectLst>
                <a:latin typeface="微软雅黑" pitchFamily="34" charset="-122"/>
                <a:ea typeface="微软雅黑" pitchFamily="34" charset="-122"/>
              </a:rPr>
              <a:t>的仇敌</a:t>
            </a:r>
            <a:endParaRPr lang="en-US" altLang="zh-CN" sz="3300" b="1" kern="0" dirty="0" smtClean="0">
              <a:effectLst>
                <a:glow rad="101600">
                  <a:schemeClr val="bg1"/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652863"/>
            <a:ext cx="2971800" cy="203132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glow rad="63500">
                    <a:schemeClr val="bg1"/>
                  </a:glow>
                </a:effectLst>
              </a:rPr>
              <a:t>启16:13 </a:t>
            </a:r>
            <a:r>
              <a:rPr lang="en-US" b="1" dirty="0">
                <a:effectLst>
                  <a:glow rad="63500">
                    <a:schemeClr val="bg1"/>
                  </a:glow>
                </a:effectLst>
              </a:rPr>
              <a:t>我又看见叁个污秽的灵，好象青蛙，从龙口、兽口并假先知的口中出来。16:14 </a:t>
            </a:r>
            <a:r>
              <a:rPr lang="en-US" b="1" dirty="0" err="1">
                <a:effectLst>
                  <a:glow rad="63500">
                    <a:schemeClr val="bg1"/>
                  </a:glow>
                </a:effectLst>
              </a:rPr>
              <a:t>他们本是鬼魔的灵，施行奇事，出去到普天下众王那里，叫他们在神全能者的大日聚集争战</a:t>
            </a:r>
            <a:r>
              <a:rPr lang="en-US" b="1" dirty="0" smtClean="0">
                <a:effectLst>
                  <a:glow rad="63500">
                    <a:schemeClr val="bg1"/>
                  </a:glow>
                </a:effectLst>
              </a:rPr>
              <a:t>。</a:t>
            </a:r>
            <a:endParaRPr lang="en-US" b="1" dirty="0"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2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134600" cy="54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12411" y="723900"/>
            <a:ext cx="3867640" cy="4179190"/>
            <a:chOff x="112411" y="723900"/>
            <a:chExt cx="3867640" cy="4179190"/>
          </a:xfrm>
        </p:grpSpPr>
        <p:pic>
          <p:nvPicPr>
            <p:cNvPr id="1030" name="Picture 6" descr="Image result for pyramide\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11" y="1356144"/>
              <a:ext cx="3382389" cy="3091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1" name="Elbow Connector 50"/>
            <p:cNvCxnSpPr/>
            <p:nvPr/>
          </p:nvCxnSpPr>
          <p:spPr>
            <a:xfrm rot="10800000" flipV="1">
              <a:off x="2775156" y="723900"/>
              <a:ext cx="1108256" cy="990600"/>
            </a:xfrm>
            <a:prstGeom prst="bentConnector3">
              <a:avLst/>
            </a:prstGeom>
            <a:ln w="79375">
              <a:solidFill>
                <a:srgbClr val="FFFF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/>
            <p:nvPr/>
          </p:nvCxnSpPr>
          <p:spPr>
            <a:xfrm rot="16200000" flipV="1">
              <a:off x="3238817" y="4161856"/>
              <a:ext cx="760608" cy="721860"/>
            </a:xfrm>
            <a:prstGeom prst="bentConnector3">
              <a:avLst>
                <a:gd name="adj1" fmla="val 50000"/>
              </a:avLst>
            </a:prstGeom>
            <a:ln w="79375">
              <a:solidFill>
                <a:srgbClr val="FFFF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Heart 5"/>
          <p:cNvSpPr/>
          <p:nvPr/>
        </p:nvSpPr>
        <p:spPr>
          <a:xfrm>
            <a:off x="3581400" y="3804200"/>
            <a:ext cx="2603046" cy="1829860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2487" y="4142482"/>
            <a:ext cx="1854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内心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深层</a:t>
            </a:r>
            <a:r>
              <a:rPr lang="zh-CN" altLang="en-US" sz="3200" b="1" noProof="0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r>
              <a:rPr lang="zh-CN" altLang="en-US" sz="3200" b="1" noProof="0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98009" y="1294723"/>
            <a:ext cx="13406" cy="3032038"/>
          </a:xfrm>
          <a:prstGeom prst="straightConnector1">
            <a:avLst/>
          </a:prstGeom>
          <a:ln w="152400">
            <a:solidFill>
              <a:srgbClr val="00B0F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250550" y="1384817"/>
            <a:ext cx="3112" cy="548640"/>
          </a:xfrm>
          <a:prstGeom prst="straightConnector1">
            <a:avLst/>
          </a:prstGeom>
          <a:ln w="82550">
            <a:solidFill>
              <a:srgbClr val="00B0F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18960" y="3496151"/>
            <a:ext cx="371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简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单、相对稳定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8747" y="1485900"/>
            <a:ext cx="173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复杂、因时、事而变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61279" y="437584"/>
            <a:ext cx="1854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日常心思意念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16191" y="976193"/>
            <a:ext cx="3199209" cy="3583381"/>
            <a:chOff x="5642050" y="976193"/>
            <a:chExt cx="3199209" cy="3583381"/>
          </a:xfrm>
        </p:grpSpPr>
        <p:pic>
          <p:nvPicPr>
            <p:cNvPr id="1026" name="Picture 2" descr="Image result for fruit tree clipart no background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4" r="10255"/>
            <a:stretch/>
          </p:blipFill>
          <p:spPr bwMode="auto">
            <a:xfrm>
              <a:off x="6555259" y="1146476"/>
              <a:ext cx="2286000" cy="2750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oup 38"/>
            <p:cNvGrpSpPr/>
            <p:nvPr/>
          </p:nvGrpSpPr>
          <p:grpSpPr>
            <a:xfrm>
              <a:off x="5642050" y="976193"/>
              <a:ext cx="1675208" cy="3583381"/>
              <a:chOff x="5643336" y="976193"/>
              <a:chExt cx="1646202" cy="3583381"/>
            </a:xfrm>
          </p:grpSpPr>
          <p:cxnSp>
            <p:nvCxnSpPr>
              <p:cNvPr id="33" name="Elbow Connector 32"/>
              <p:cNvCxnSpPr>
                <a:stCxn id="36" idx="3"/>
              </p:cNvCxnSpPr>
              <p:nvPr/>
            </p:nvCxnSpPr>
            <p:spPr>
              <a:xfrm>
                <a:off x="5643336" y="976193"/>
                <a:ext cx="1646202" cy="842068"/>
              </a:xfrm>
              <a:prstGeom prst="bentConnector3">
                <a:avLst/>
              </a:prstGeom>
              <a:ln w="79375">
                <a:solidFill>
                  <a:srgbClr val="FFFF0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2" name="Elbow Connector 41"/>
              <p:cNvCxnSpPr/>
              <p:nvPr/>
            </p:nvCxnSpPr>
            <p:spPr>
              <a:xfrm flipV="1">
                <a:off x="5777910" y="3248745"/>
                <a:ext cx="1435550" cy="1310829"/>
              </a:xfrm>
              <a:prstGeom prst="bentConnector3">
                <a:avLst>
                  <a:gd name="adj1" fmla="val 50000"/>
                </a:avLst>
              </a:prstGeom>
              <a:ln w="79375">
                <a:solidFill>
                  <a:srgbClr val="FFFF0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Straight Arrow Connector 31"/>
          <p:cNvCxnSpPr/>
          <p:nvPr/>
        </p:nvCxnSpPr>
        <p:spPr>
          <a:xfrm flipH="1">
            <a:off x="4250550" y="1943100"/>
            <a:ext cx="3112" cy="548640"/>
          </a:xfrm>
          <a:prstGeom prst="straightConnector1">
            <a:avLst/>
          </a:prstGeom>
          <a:ln w="82550">
            <a:solidFill>
              <a:srgbClr val="00B0F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250550" y="2552700"/>
            <a:ext cx="3112" cy="548640"/>
          </a:xfrm>
          <a:prstGeom prst="straightConnector1">
            <a:avLst/>
          </a:prstGeom>
          <a:ln w="82550">
            <a:solidFill>
              <a:srgbClr val="00B0F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250550" y="3162300"/>
            <a:ext cx="3112" cy="548640"/>
          </a:xfrm>
          <a:prstGeom prst="straightConnector1">
            <a:avLst/>
          </a:prstGeom>
          <a:ln w="82550">
            <a:solidFill>
              <a:srgbClr val="00B0F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250550" y="3744669"/>
            <a:ext cx="3112" cy="548640"/>
          </a:xfrm>
          <a:prstGeom prst="straightConnector1">
            <a:avLst/>
          </a:prstGeom>
          <a:ln w="82550">
            <a:solidFill>
              <a:srgbClr val="00B0F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20" y="3945353"/>
            <a:ext cx="2235838" cy="14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353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3:6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我们若将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可夸的盼望和胆量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坚持到底 ，便是他的家了 。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。。</a:t>
            </a:r>
            <a:endParaRPr lang="en-US" altLang="zh-CN" sz="2000" b="1" dirty="0">
              <a:solidFill>
                <a:srgbClr val="0070C0"/>
              </a:solidFill>
              <a:effectLst>
                <a:glow rad="38100">
                  <a:schemeClr val="tx1"/>
                </a:glow>
              </a:effectLst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3:14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我们若将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起初确实的信心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坚持到底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…</a:t>
            </a:r>
          </a:p>
          <a:p>
            <a:pPr>
              <a:spcAft>
                <a:spcPts val="600"/>
              </a:spcAft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5:11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论到麦基洗德，我们有好些话，并且难以解明，因为你们听不进去。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5:12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看你们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学习的工夫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，本该作师傅，谁知还得有人将神圣言小学的开端另教导你们，并且成了那必须吃奶，不能吃乾粮的人。</a:t>
            </a:r>
            <a:endParaRPr lang="en-US" altLang="zh-CN" sz="2000" b="1" dirty="0">
              <a:solidFill>
                <a:srgbClr val="0070C0"/>
              </a:solidFill>
              <a:effectLst>
                <a:glow rad="38100">
                  <a:schemeClr val="tx1"/>
                </a:glow>
              </a:effectLst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6:4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论到那些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已经蒙了光照、尝过天恩的滋味、又于圣灵有分，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6:5 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并尝过神善道的滋味、觉悟来世权能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的人，</a:t>
            </a:r>
            <a:endParaRPr lang="en-US" altLang="zh-CN" sz="2000" b="1" dirty="0">
              <a:solidFill>
                <a:srgbClr val="0070C0"/>
              </a:solidFill>
              <a:effectLst>
                <a:glow rad="38100">
                  <a:schemeClr val="tx1"/>
                </a:glow>
              </a:effectLst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6:10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因为神并非不公义，竟忘记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你们所做的工和你们为他名所显的爱心，就是先前伺候圣徒，如今还是伺候。</a:t>
            </a:r>
            <a:endParaRPr lang="en-US" altLang="zh-CN" sz="2000" b="1" dirty="0">
              <a:solidFill>
                <a:srgbClr val="FF0000"/>
              </a:solidFill>
              <a:effectLst>
                <a:glow rad="38100">
                  <a:schemeClr val="tx1"/>
                </a:glow>
              </a:effectLst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2200" y="65158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希伯来信徒的例子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2" name="Picture 4" descr="Image result for wolf knocking on the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57" y="1100206"/>
            <a:ext cx="3542318" cy="1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153" r="8662"/>
          <a:stretch/>
        </p:blipFill>
        <p:spPr>
          <a:xfrm>
            <a:off x="5429250" y="3250643"/>
            <a:ext cx="3552825" cy="229115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248400" y="424583"/>
            <a:ext cx="2286000" cy="11218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追求主没用的啦</a:t>
            </a:r>
            <a:endParaRPr lang="en-US" sz="2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159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353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6:10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我还有末了的话：你们要靠着主，倚赖他的大能大力作刚强的人。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6:11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要穿戴神所赐的全副军装，就能抵挡魔鬼的诡计。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6:12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因我们并不是与属血气的争战（原文作摔跤；下同），乃是与那些执政的、掌权的、管辖这幽暗世界的，以及天空属灵气的恶魔争战。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6:13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所以，要拿起神所赐的全副军装，好在磨难的日子抵挡仇敌，并且成就了一切，还能站立得住。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6:14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所以要站稳了，用真理当作带子束腰，用公义当作护心镜遮胸，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6:15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又用平安的福音当作预备走路的鞋穿在脚上。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6:16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此外，又拿着信德当作藤牌，可以灭尽那恶者一切的火箭；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6:17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并戴上救恩的头盔，拿着圣灵的宝剑，就是神的道；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6:18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靠着圣灵，随时多方祷告祈求；并要在此儆醒不倦，为众圣徒祈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求。。。</a:t>
            </a:r>
            <a:endParaRPr lang="zh-CN" altLang="en-US" sz="2000" b="1" dirty="0">
              <a:solidFill>
                <a:srgbClr val="0070C0"/>
              </a:solidFill>
              <a:effectLst>
                <a:glow rad="38100">
                  <a:schemeClr val="tx1"/>
                </a:glow>
              </a:effectLst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如何对付想进来的仇敌？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Picture 4" descr="Image result for wolf knocking on the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57" y="1100206"/>
            <a:ext cx="3542318" cy="1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153" r="8662"/>
          <a:stretch/>
        </p:blipFill>
        <p:spPr>
          <a:xfrm>
            <a:off x="5429250" y="3250643"/>
            <a:ext cx="3552825" cy="2291158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6248400" y="424583"/>
            <a:ext cx="2286000" cy="11218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撒但的任何谎言</a:t>
            </a:r>
            <a:endParaRPr lang="en-US" sz="2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54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5747</TotalTime>
  <Words>1340</Words>
  <Application>Microsoft Office PowerPoint</Application>
  <PresentationFormat>On-screen Show (16:10)</PresentationFormat>
  <Paragraphs>54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Microsoft YaHei</vt:lpstr>
      <vt:lpstr>Microsoft YaHei</vt:lpstr>
      <vt:lpstr>Arial</vt:lpstr>
      <vt:lpstr>Calibri</vt:lpstr>
      <vt:lpstr>Microsoft Tai Le</vt:lpstr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484</cp:revision>
  <dcterms:created xsi:type="dcterms:W3CDTF">2011-09-04T18:01:24Z</dcterms:created>
  <dcterms:modified xsi:type="dcterms:W3CDTF">2019-03-24T13:13:33Z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