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</p:sldMasterIdLst>
  <p:notesMasterIdLst>
    <p:notesMasterId r:id="rId21"/>
  </p:notesMasterIdLst>
  <p:sldIdLst>
    <p:sldId id="358" r:id="rId6"/>
    <p:sldId id="477" r:id="rId7"/>
    <p:sldId id="466" r:id="rId8"/>
    <p:sldId id="489" r:id="rId9"/>
    <p:sldId id="487" r:id="rId10"/>
    <p:sldId id="496" r:id="rId11"/>
    <p:sldId id="499" r:id="rId12"/>
    <p:sldId id="503" r:id="rId13"/>
    <p:sldId id="502" r:id="rId14"/>
    <p:sldId id="497" r:id="rId15"/>
    <p:sldId id="491" r:id="rId16"/>
    <p:sldId id="492" r:id="rId17"/>
    <p:sldId id="493" r:id="rId18"/>
    <p:sldId id="494" r:id="rId19"/>
    <p:sldId id="495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 varScale="1">
        <p:scale>
          <a:sx n="73" d="100"/>
          <a:sy n="73" d="100"/>
        </p:scale>
        <p:origin x="120" y="6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422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01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829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39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62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8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72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284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85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319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765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217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58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73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90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27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60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77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79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72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6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38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0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5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3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00" y="723900"/>
            <a:ext cx="5827236" cy="4154984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8800" b="1" dirty="0">
                <a:ln w="158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选择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伟大的人生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48006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徒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7:2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司提反说：诸位父兄请听！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当日我们的祖宗亚伯拉罕在米所波大米还未住哈兰的时候，荣耀的神向他显现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7:3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对他说：你要离开本地和亲族，往我所要指示你的地方去。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他就离开迦勒底人之地，住在哈兰。他父亲死了以后，神使他从那里搬到你们现在所住之地。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7:5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在这地方，神并没有给他产业，连立足之地也没有给他；但应许要将这地赐给他和他的后裔为业；那时他还没有儿子。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22" name="Picture 2" descr="Image result for god appeared to abra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85578"/>
            <a:ext cx="3505200" cy="23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85667" y="3467100"/>
            <a:ext cx="4226735" cy="21390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12:1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耶和华对亚伯兰说：你要离开本地、本族、父家，往我所要指示你的地去。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12:2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我必叫你成为大国。我必赐福给你，叫你的名为大；你也要叫别人得福。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12:3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为你祝福的，我必赐福与他；那咒诅你的，我必咒诅他。地上的万族都要因你得福。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65158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旧约圣经的例子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6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8991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13:14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罗得离别亚伯兰以后，耶和华对亚伯兰说：从你所在的地方，你举目向东西南北观看；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13:15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凡你所看见的一切地，我都要赐给你和你的后裔，直到永远。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13:16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我也要使你的后裔如同地上的尘沙那样多，人若能数算地上的尘沙纔能数算你的后裔。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13:17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你起来，纵横走遍这地，因为我必把这地赐给你。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13:18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亚伯兰就搬了帐棚，来到希伯崙幔利的橡树那里居住，在那里为耶和华筑了一座坛。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65158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旧约圣经的例子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2" b="25539"/>
          <a:stretch/>
        </p:blipFill>
        <p:spPr bwMode="auto">
          <a:xfrm>
            <a:off x="206380" y="3111896"/>
            <a:ext cx="8785220" cy="248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899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15:1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这事以后，耶和华在异象中有话对亚伯兰说：亚伯兰，你不要惧怕！我是你的盾牌，必大大的赏赐你。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15:2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亚伯兰说：主耶和华阿，我既无子，你还赐我甚么呢？并且要承受我家业的是大马色人以利以谢。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15:3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亚伯兰又说：你没有给我儿子；那生在我家中的人就是我的后嗣。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15:4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耶和华又有话对他说：这人必不成为你的后嗣；你本身所生的纔成为你的后嗣。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15:5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于是领他走到外边，说：你向天观看，数算众星，能数得过来么？又对他说：你的后裔将要如此。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15:6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亚伯兰信耶和华，耶和华就以此为他的义。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65158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旧约圣经的例子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2" b="25539"/>
          <a:stretch/>
        </p:blipFill>
        <p:spPr bwMode="auto">
          <a:xfrm>
            <a:off x="206380" y="3111896"/>
            <a:ext cx="8785220" cy="248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200" y="902855"/>
            <a:ext cx="5257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17:1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亚伯兰年九十九岁的时候，耶和华向他显现，对他说：我是全能的神。你当在我面前作完全人，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17:2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我就与你立约，使你的后裔极其繁多。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17:3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亚伯兰俯伏在地；　神又对他说：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17:4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我与你立约：你要作多国的父。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17:5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从此以后，你的名不再叫亚伯兰，要叫亚伯拉罕，因为我已立你作多国的父。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17:6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我必使你的后裔极其繁多；国度从你而立，君王从你而出。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17:7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我要与你并你世世代代的后裔坚立我的约，作永远的约，是要作你和你后裔的　神。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17:8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我要将你现在寄居的地，就是迦南全地，赐给你和你的后裔永远为业，我也必作他们的　神。</a:t>
            </a:r>
            <a:r>
              <a:rPr lang="en-US" altLang="zh-CN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17:9 </a:t>
            </a:r>
            <a:r>
              <a:rPr lang="zh-CN" altLang="en-US" sz="20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神又对亚伯拉罕说：你和你的后裔必世世代代遵守我的约。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65158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旧约圣经的例子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8" name="Picture 4" descr="Image result for abraham and 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62099"/>
            <a:ext cx="3048000" cy="325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3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200" y="902855"/>
            <a:ext cx="52578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耶和华在幔利橡树那里向亚伯拉罕显现出来。那时正热，亚伯拉罕坐在帐棚门口，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18:2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举目观看，见有叁个人在对面站着。他一见，就从帐棚门口跑去迎接他们，俯伏在地，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18:3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说：我主，我若在你眼前蒙恩，求你不要离开仆人往前去。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18:4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容我拿点水来，你们洗洗脚，在树下歇息歇息。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18:5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我再拿一点饼来，你们可以加添心力，然后往前去。你们既到仆人这里来，理当如此。他们说：就照你说的行罢。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18:6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亚伯拉罕急忙进帐棚见撒拉，说：你速速拿叁细亚细麵调和作饼。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18:7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亚伯拉罕又跑到牛群里，牵了一隻又嫩又好的牛犊来，交给仆人，仆人急忙预备好了。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18:8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亚伯拉罕又取了奶油和奶，并预备好的牛犊来，摆在他们面前，自己在树下站在旁边，他们就吃了</a:t>
            </a:r>
            <a:r>
              <a:rPr lang="zh-CN" altLang="en-US" sz="19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65158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旧约圣经的例子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9"/>
          <a:stretch/>
        </p:blipFill>
        <p:spPr bwMode="auto">
          <a:xfrm>
            <a:off x="5562600" y="1562100"/>
            <a:ext cx="3429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200" y="902855"/>
            <a:ext cx="525780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19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18:9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他们问亚伯拉罕说：你妻子撒拉在那里？他说：在帐棚里。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18:10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叁人中有一位说：到明年这时候，我必要回到你这里；你的妻子撒拉必生一个儿子。撒拉在那人后边的帐棚门口也听见了这话。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18:11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亚伯拉罕和撒拉年纪老迈，撒拉的月经已断绝了。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18:12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撒拉心里暗笑，说：我既已衰败，我主也老迈，岂能有这喜事呢？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18:13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耶和华对亚伯拉罕说：撒拉为甚么暗笑，说：我既已年老，果真能生养么？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18:14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耶和华岂有难成的事么？到了日期，明年这时候，我必回到你这里，撒拉必生一个儿子。</a:t>
            </a:r>
            <a:r>
              <a:rPr lang="en-US" altLang="zh-CN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18:15 </a:t>
            </a:r>
            <a:r>
              <a:rPr lang="zh-CN" altLang="en-US" sz="19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撒拉就害怕，不承认，说：我没有笑。那位说：不然，你实在笑了</a:t>
            </a:r>
            <a:r>
              <a:rPr lang="zh-CN" altLang="en-US" sz="19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65158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旧约圣经的例子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50" name="Picture 2" descr="Image result for god visits abraham and sar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17104"/>
            <a:ext cx="2743200" cy="337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9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4" name="Picture 2" descr="Image result for äºä¼¯æç½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27324"/>
            <a:ext cx="3962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oseph and his broth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0" y="3162300"/>
            <a:ext cx="314494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avid and golia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97275"/>
            <a:ext cx="2535496" cy="31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6800" y="850329"/>
            <a:ext cx="3223959" cy="1569660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唯有靠神才能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具有长久价值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正面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影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响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他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4286" y="6515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什么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伟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大的人生？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3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421708" y="342900"/>
            <a:ext cx="6131492" cy="483209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来</a:t>
            </a:r>
            <a:r>
              <a:rPr lang="en-US" altLang="zh-CN" sz="2800" b="1" dirty="0" smtClean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3:1 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同蒙天召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的圣洁弟兄阿，你们应当思想我们所认为使者、为大祭司的耶稣。。。</a:t>
            </a:r>
            <a:endParaRPr lang="en-US" altLang="zh-CN" sz="2800" b="1" dirty="0" smtClean="0">
              <a:solidFill>
                <a:srgbClr val="0070C0"/>
              </a:solidFill>
              <a:effectLst>
                <a:glow rad="38100">
                  <a:schemeClr val="tx1"/>
                </a:glow>
              </a:effectLst>
              <a:latin typeface="+mj-lt"/>
              <a:ea typeface="Microsoft YaHei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来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2:9 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惟独见那成为比天使小一点的耶稣（或作：惟独见耶稣暂时比天使小）；因为受死的苦，就得了尊贵荣耀为冠冕，叫他因着神的恩，为人人尝了死味。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2:10 </a:t>
            </a:r>
            <a:r>
              <a:rPr lang="zh-CN" altLang="en-US" sz="2800" b="1" dirty="0">
                <a:solidFill>
                  <a:srgbClr val="FF000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原来那为万物所属为万物所本的，要领许多的儿子进荣耀里去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latin typeface="+mj-lt"/>
                <a:ea typeface="Microsoft YaHei" panose="020B0503020204020204" pitchFamily="34" charset="-122"/>
              </a:rPr>
              <a:t>，使救他们的元帅，因受苦难得以完全，本是合宜的。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297" r="93199">
                          <a14:foregroundMark x1="49118" y1="52000" x2="49118" y2="52000"/>
                          <a14:foregroundMark x1="49622" y1="41000" x2="52141" y2="40667"/>
                          <a14:foregroundMark x1="74307" y1="33667" x2="74307" y2="33667"/>
                          <a14:foregroundMark x1="67003" y1="25167" x2="67003" y2="25167"/>
                          <a14:foregroundMark x1="33249" y1="24500" x2="33249" y2="24500"/>
                          <a14:backgroundMark x1="73048" y1="5667" x2="73048" y2="5667"/>
                          <a14:backgroundMark x1="62720" y1="18500" x2="62720" y2="18500"/>
                          <a14:backgroundMark x1="82116" y1="80000" x2="82116" y2="80000"/>
                          <a14:backgroundMark x1="33501" y1="95333" x2="33501" y2="95333"/>
                          <a14:backgroundMark x1="19899" y1="76167" x2="19899" y2="7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FF0000"/>
                  </a:solidFill>
                  <a:effectLst>
                    <a:glow rad="63500">
                      <a:schemeClr val="tx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渴望</a:t>
              </a:r>
              <a:endParaRPr lang="en-US" sz="2800" b="1" dirty="0">
                <a:solidFill>
                  <a:srgbClr val="FF0000"/>
                </a:solidFill>
                <a:effectLst>
                  <a:glow rad="63500">
                    <a:schemeClr val="tx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11726" y="3112571"/>
            <a:ext cx="2471383" cy="1320467"/>
            <a:chOff x="6611726" y="3112571"/>
            <a:chExt cx="2471383" cy="1320467"/>
          </a:xfrm>
        </p:grpSpPr>
        <p:sp>
          <p:nvSpPr>
            <p:cNvPr id="19" name="Down Arrow 18"/>
            <p:cNvSpPr/>
            <p:nvPr/>
          </p:nvSpPr>
          <p:spPr>
            <a:xfrm rot="17702611" flipV="1">
              <a:off x="6680157" y="3081150"/>
              <a:ext cx="639130" cy="775991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 rot="15361471" flipV="1">
              <a:off x="6844327" y="3884305"/>
              <a:ext cx="436818" cy="660647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 rot="2716605" flipV="1">
              <a:off x="8679630" y="3066921"/>
              <a:ext cx="357830" cy="4491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74842" y="2145706"/>
            <a:ext cx="804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000" b="1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</a:t>
            </a:r>
            <a:endParaRPr lang="en-US" altLang="zh-CN" sz="2000" b="1" dirty="0" smtClean="0">
              <a:ln w="34925">
                <a:noFill/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2000" b="1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先</a:t>
            </a:r>
            <a:endParaRPr lang="en-US" altLang="zh-CN" sz="2000" b="1" dirty="0" smtClean="0">
              <a:ln w="34925">
                <a:noFill/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2000" b="1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endParaRPr lang="en-US" altLang="zh-CN" sz="2000" b="1" dirty="0" smtClean="0">
              <a:ln w="34925">
                <a:noFill/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2000" b="1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明</a:t>
            </a:r>
            <a:endParaRPr lang="en-US" sz="2000" b="1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02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421708" y="342900"/>
            <a:ext cx="6131492" cy="39703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来</a:t>
            </a:r>
            <a:r>
              <a:rPr lang="en-US" altLang="zh-CN" sz="2800" b="1" dirty="0" smtClean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3:2 </a:t>
            </a:r>
            <a:r>
              <a:rPr lang="zh-CN" altLang="en-US" sz="2800" b="1" dirty="0">
                <a:solidFill>
                  <a:srgbClr val="00B05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他为那设立他的尽忠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，如同摩西在神的全家尽忠一样。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3:3 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他比摩西算是更配多得荣耀，好象</a:t>
            </a:r>
            <a:r>
              <a:rPr lang="zh-CN" altLang="en-US" sz="2800" b="1" dirty="0">
                <a:solidFill>
                  <a:srgbClr val="00B05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建造房屋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的比房屋更尊荣；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3:4 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因为房屋都必有人建造，但</a:t>
            </a:r>
            <a:r>
              <a:rPr lang="zh-CN" altLang="en-US" sz="2800" b="1" dirty="0">
                <a:solidFill>
                  <a:srgbClr val="00B05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建造万物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的就是神。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3:5 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摩西为仆人，在神的全家诚然尽忠，为要證明将来必传说的事。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3:6 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但基督为儿子，</a:t>
            </a:r>
            <a:r>
              <a:rPr lang="zh-CN" altLang="en-US" sz="2800" b="1" dirty="0">
                <a:solidFill>
                  <a:srgbClr val="00B05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治理神的家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；我们若将可夸的盼望和胆量坚持到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底 ，便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是他的家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了 。</a:t>
            </a:r>
            <a:endParaRPr lang="en-US" altLang="zh-CN" sz="2800" b="1" dirty="0" smtClean="0">
              <a:solidFill>
                <a:srgbClr val="0070C0"/>
              </a:solidFill>
              <a:effectLst>
                <a:glow rad="38100">
                  <a:schemeClr val="tx1"/>
                </a:glow>
              </a:effectLst>
              <a:ea typeface="Microsoft YaHei" panose="020B0503020204020204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297" r="93199">
                          <a14:foregroundMark x1="49118" y1="52000" x2="49118" y2="52000"/>
                          <a14:foregroundMark x1="49622" y1="41000" x2="52141" y2="40667"/>
                          <a14:foregroundMark x1="74307" y1="33667" x2="74307" y2="33667"/>
                          <a14:foregroundMark x1="67003" y1="25167" x2="67003" y2="25167"/>
                          <a14:foregroundMark x1="33249" y1="24500" x2="33249" y2="24500"/>
                          <a14:backgroundMark x1="73048" y1="5667" x2="73048" y2="5667"/>
                          <a14:backgroundMark x1="62720" y1="18500" x2="62720" y2="18500"/>
                          <a14:backgroundMark x1="82116" y1="80000" x2="82116" y2="80000"/>
                          <a14:backgroundMark x1="33501" y1="95333" x2="33501" y2="95333"/>
                          <a14:backgroundMark x1="19899" y1="76167" x2="19899" y2="7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渴望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19" name="Group 18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0" name="Down Arrow 19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Down Arrow 20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Down Arrow 21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4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421708" y="342900"/>
            <a:ext cx="6131492" cy="526297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来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3:2 </a:t>
            </a:r>
            <a:r>
              <a:rPr lang="zh-CN" altLang="en-US" sz="2800" b="1" dirty="0">
                <a:solidFill>
                  <a:srgbClr val="00B05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他为那设立他的尽忠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，如同摩西在神的全家尽忠一样。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3:3 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他比摩西算是更配多得荣耀，好象</a:t>
            </a:r>
            <a:r>
              <a:rPr lang="zh-CN" altLang="en-US" sz="2800" b="1" dirty="0">
                <a:solidFill>
                  <a:srgbClr val="00B05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建造房屋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的比房屋更尊荣；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3:4 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因为房屋都必有人建造，但</a:t>
            </a:r>
            <a:r>
              <a:rPr lang="zh-CN" altLang="en-US" sz="2800" b="1" dirty="0">
                <a:solidFill>
                  <a:srgbClr val="00B05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建造万物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的就是神。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3:5 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摩西为仆人，在神的全家诚然尽忠，为要證明将来必传说的事。</a:t>
            </a:r>
            <a:r>
              <a:rPr lang="en-US" altLang="zh-CN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3:6 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但基督为儿子，</a:t>
            </a:r>
            <a:r>
              <a:rPr lang="zh-CN" altLang="en-US" sz="2800" b="1" dirty="0">
                <a:solidFill>
                  <a:srgbClr val="00B05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治理神的家</a:t>
            </a:r>
            <a:r>
              <a:rPr lang="zh-CN" altLang="en-US" sz="2800" b="1" dirty="0">
                <a:solidFill>
                  <a:srgbClr val="0070C0"/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；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我们若将可夸的盼望和胆量坚持到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底 ，便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是他的家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了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(whose house we are if we hold fast the confidence and the rejoicing of the hope firm to the end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)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tx1"/>
                  </a:glow>
                </a:effectLst>
                <a:ea typeface="Microsoft YaHei" panose="020B0503020204020204" pitchFamily="34" charset="-122"/>
              </a:rPr>
              <a:t> 。</a:t>
            </a:r>
            <a:endParaRPr lang="en-US" altLang="zh-CN" sz="2800" b="1" dirty="0" smtClean="0">
              <a:solidFill>
                <a:schemeClr val="accent6">
                  <a:lumMod val="75000"/>
                </a:schemeClr>
              </a:solidFill>
              <a:effectLst>
                <a:glow rad="38100">
                  <a:schemeClr val="tx1"/>
                </a:glow>
              </a:effectLst>
              <a:ea typeface="Microsoft YaHei" panose="020B0503020204020204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297" r="93199">
                          <a14:foregroundMark x1="49118" y1="52000" x2="49118" y2="52000"/>
                          <a14:foregroundMark x1="49622" y1="41000" x2="52141" y2="40667"/>
                          <a14:foregroundMark x1="74307" y1="33667" x2="74307" y2="33667"/>
                          <a14:foregroundMark x1="67003" y1="25167" x2="67003" y2="25167"/>
                          <a14:foregroundMark x1="33249" y1="24500" x2="33249" y2="24500"/>
                          <a14:backgroundMark x1="73048" y1="5667" x2="73048" y2="5667"/>
                          <a14:backgroundMark x1="62720" y1="18500" x2="62720" y2="18500"/>
                          <a14:backgroundMark x1="82116" y1="80000" x2="82116" y2="80000"/>
                          <a14:backgroundMark x1="33501" y1="95333" x2="33501" y2="95333"/>
                          <a14:backgroundMark x1="19899" y1="76167" x2="19899" y2="7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渴望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25" name="Group 24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7" name="Down Arrow 26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0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55626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4:17 </a:t>
            </a: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亚伯拉罕所信的，是那叫死人复活、使无变为有的神，他在主面前作我们世人的父。如经上所记：我已经立你作多国的父。</a:t>
            </a:r>
            <a:r>
              <a:rPr lang="en-US" altLang="zh-CN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4:18 </a:t>
            </a:r>
            <a:r>
              <a:rPr lang="zh-CN" altLang="en-US" sz="2400" b="1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他在无可指望的时候，因信仍有指望</a:t>
            </a: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，就得以作多国的父，正如先前所说，你的后裔将要如此。</a:t>
            </a:r>
            <a:r>
              <a:rPr lang="en-US" altLang="zh-CN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4:19 </a:t>
            </a: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他将近百岁的时候，虽然想到自己的身体如同已死，撒拉的生育已经断绝，他的信心还是不软弱；</a:t>
            </a:r>
            <a:r>
              <a:rPr lang="en-US" altLang="zh-CN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4:20 </a:t>
            </a: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并且仰望神的应许，总没有因不信心里起疑惑，反倒因信心里得坚固，将荣耀归给神，</a:t>
            </a:r>
            <a:r>
              <a:rPr lang="en-US" altLang="zh-CN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4:21 </a:t>
            </a: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且满心相信神所应许的必能做成。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08403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可夸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的盼望</a:t>
            </a:r>
            <a:r>
              <a:rPr lang="zh-CN" altLang="en-US" sz="4000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和胆量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从何来？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57300"/>
            <a:ext cx="33783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3101753"/>
            <a:ext cx="353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92D05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000" b="1" dirty="0">
                <a:solidFill>
                  <a:srgbClr val="92D05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4:22 </a:t>
            </a:r>
            <a:r>
              <a:rPr lang="zh-CN" altLang="en-US" sz="2000" b="1" dirty="0">
                <a:solidFill>
                  <a:srgbClr val="92D05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所以，这就算为他的义。</a:t>
            </a:r>
            <a:r>
              <a:rPr lang="en-US" altLang="zh-CN" sz="2000" b="1" dirty="0">
                <a:solidFill>
                  <a:srgbClr val="92D05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4:23 </a:t>
            </a:r>
            <a:r>
              <a:rPr lang="zh-CN" altLang="en-US" sz="2000" b="1" dirty="0">
                <a:solidFill>
                  <a:srgbClr val="92D05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算为他义的这句话不是单为他写的，</a:t>
            </a:r>
            <a:r>
              <a:rPr lang="en-US" altLang="zh-CN" sz="2000" b="1" dirty="0">
                <a:solidFill>
                  <a:srgbClr val="92D05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4:24 </a:t>
            </a:r>
            <a:r>
              <a:rPr lang="zh-CN" altLang="en-US" sz="2000" b="1" dirty="0">
                <a:solidFill>
                  <a:srgbClr val="92D05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也是为我们将来得算为义之人写的，就是我们这信神使我们的主耶稣从死里复活的人。</a:t>
            </a:r>
            <a:endParaRPr lang="en-US" sz="2000" b="1" dirty="0">
              <a:solidFill>
                <a:srgbClr val="92D05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42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556260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彼前</a:t>
            </a:r>
            <a:r>
              <a:rPr lang="en-US" altLang="zh-CN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愿颂赞归与我们主耶稣基督的父神！他曾照自己的大怜悯，</a:t>
            </a:r>
            <a:r>
              <a:rPr lang="zh-CN" altLang="en-US" sz="2400" b="1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藉耶稣基督从死里复活，重生了我们，叫我们有活泼的盼望</a:t>
            </a: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可以得着不能朽坏、不能玷污、不能衰残、为你们存留在天上的基业。</a:t>
            </a:r>
            <a:endParaRPr lang="en-US" altLang="zh-CN" sz="2400" b="1" dirty="0" smtClean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24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</a:t>
            </a:r>
            <a:r>
              <a:rPr lang="en-US" altLang="zh-CN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1:27 </a:t>
            </a: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神愿意叫他们知道，这奥秘在外邦人中有何等丰盛的荣耀，就是</a:t>
            </a:r>
            <a:r>
              <a:rPr lang="zh-CN" altLang="en-US" sz="2400" b="1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基督在你们心里成了有荣耀的盼望</a:t>
            </a:r>
            <a:r>
              <a:rPr lang="zh-CN" altLang="en-US" sz="2400" b="1" dirty="0" smtClean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400" b="1" dirty="0" smtClean="0">
              <a:solidFill>
                <a:srgbClr val="92D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33500"/>
            <a:ext cx="3253160" cy="327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08403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可夸的盼望和胆量从何来？</a:t>
            </a:r>
            <a:endParaRPr lang="en-US" sz="40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27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55626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徒</a:t>
            </a:r>
            <a:r>
              <a:rPr lang="en-US" altLang="zh-CN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28:30 </a:t>
            </a: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保罗在自己所租的房子里住了足足两年。凡来见他的人，他全都接待，</a:t>
            </a:r>
            <a:r>
              <a:rPr lang="en-US" altLang="zh-CN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28:31 </a:t>
            </a:r>
            <a:r>
              <a:rPr lang="zh-CN" altLang="en-US" sz="2400" b="1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放胆</a:t>
            </a: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传讲神国的道，将主耶稣基督的事教导人，并没有人禁止</a:t>
            </a:r>
            <a:r>
              <a:rPr lang="zh-CN" altLang="en-US" sz="24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400" b="1" dirty="0" smtClean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3:12 </a:t>
            </a: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我们既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有这样的盼望，就</a:t>
            </a:r>
            <a:r>
              <a:rPr lang="zh-CN" altLang="en-US" sz="2400" b="1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大胆</a:t>
            </a: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讲说，</a:t>
            </a:r>
            <a:r>
              <a:rPr lang="en-US" altLang="zh-CN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3:13 </a:t>
            </a: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不象摩西将帕子蒙在脸上，叫以色列人不能定睛看到那将废者的结局</a:t>
            </a:r>
            <a:r>
              <a:rPr lang="zh-CN" altLang="en-US" sz="2400" b="1" dirty="0" smtClean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400" b="1" dirty="0" smtClean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CN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3:12 </a:t>
            </a: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因信耶稣，就</a:t>
            </a: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在他里面</a:t>
            </a:r>
            <a:r>
              <a:rPr lang="zh-CN" altLang="en-US" sz="2400" b="1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放胆</a:t>
            </a: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无惧，笃信不疑的来到神面前。</a:t>
            </a:r>
            <a:r>
              <a:rPr lang="en-US" altLang="zh-CN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3:13 </a:t>
            </a:r>
            <a:r>
              <a:rPr lang="zh-CN" altLang="en-US" sz="24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所以，我求你们不要因我为你们所受的患难丧胆，这原是你们的荣耀。</a:t>
            </a:r>
            <a:endParaRPr lang="en-US" altLang="zh-CN" sz="2400" b="1" dirty="0" smtClean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08403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可夸的盼望和胆量从何来？</a:t>
            </a:r>
            <a:endParaRPr lang="en-US" sz="40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66900"/>
            <a:ext cx="2255110" cy="22685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7098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school.pepperdine.edu/studentblog/wp-content/uploads/2013/11/red-heart-tree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-114300"/>
            <a:ext cx="10825842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335" y="1332258"/>
            <a:ext cx="259491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3048000" y="20193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680936"/>
            <a:ext cx="84554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effectLst>
                  <a:glow rad="76200">
                    <a:schemeClr val="bg1"/>
                  </a:glow>
                </a:effectLst>
              </a:rPr>
              <a:t>可4:16 那撒在石头地上的，就是人听了道，立刻欢喜领受，4:17 但他心里没有根，不过是暂时的，及至为道遭了患难，或是受了逼迫，立刻就跌倒了。4:18 还有那撒在荆棘里的，就是人听了道，4:19 后来有世上的思虑、钱财的迷惑，和别样的私慾进来，把道挤住了，就不能结实。4:20 </a:t>
            </a:r>
            <a:r>
              <a:rPr lang="en-US" sz="2000" b="1" dirty="0" err="1">
                <a:solidFill>
                  <a:srgbClr val="0070C0"/>
                </a:solidFill>
                <a:effectLst>
                  <a:glow rad="76200">
                    <a:schemeClr val="bg1"/>
                  </a:glow>
                </a:effectLst>
              </a:rPr>
              <a:t>那撒在好地上的，就是人听道，又领受，并且结实，有叁十倍的，有六十倍的，有一百倍的</a:t>
            </a:r>
            <a:r>
              <a:rPr lang="en-US" sz="2000" b="1" dirty="0">
                <a:solidFill>
                  <a:srgbClr val="0070C0"/>
                </a:solidFill>
                <a:effectLst>
                  <a:glow rad="76200">
                    <a:schemeClr val="bg1"/>
                  </a:glow>
                </a:effectLst>
              </a:rPr>
              <a:t>。</a:t>
            </a:r>
          </a:p>
        </p:txBody>
      </p:sp>
      <p:pic>
        <p:nvPicPr>
          <p:cNvPr id="4102" name="Picture 6" descr="Image result for cross no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4" y="1725104"/>
            <a:ext cx="1860760" cy="186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439706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ea typeface="Microsoft YaHei" panose="020B0503020204020204" pitchFamily="34" charset="-122"/>
              </a:rPr>
              <a:t>我们若将可夸的盼望和胆量坚持到底 ，便是他的家</a:t>
            </a:r>
            <a:r>
              <a:rPr lang="zh-CN" altLang="en-US" sz="2600" b="1" dirty="0" smtClean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ea typeface="Microsoft YaHei" panose="020B0503020204020204" pitchFamily="34" charset="-122"/>
              </a:rPr>
              <a:t>了 </a:t>
            </a:r>
            <a:r>
              <a:rPr lang="zh-CN" altLang="en-US" sz="2600" b="1" dirty="0">
                <a:solidFill>
                  <a:srgbClr val="FF0000"/>
                </a:solidFill>
                <a:effectLst>
                  <a:glow rad="76200">
                    <a:schemeClr val="bg1"/>
                  </a:glow>
                </a:effectLst>
                <a:ea typeface="Microsoft YaHei" panose="020B0503020204020204" pitchFamily="34" charset="-122"/>
              </a:rPr>
              <a:t>。</a:t>
            </a:r>
            <a:endParaRPr lang="en-US" altLang="zh-CN" sz="2600" b="1" dirty="0">
              <a:solidFill>
                <a:srgbClr val="FF0000"/>
              </a:solidFill>
              <a:effectLst>
                <a:glow rad="76200">
                  <a:schemeClr val="bg1"/>
                </a:glow>
              </a:effectLst>
              <a:ea typeface="Microsoft YaHei" panose="020B0503020204020204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9445" y="1181100"/>
            <a:ext cx="2255110" cy="21461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86618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5434</TotalTime>
  <Words>2542</Words>
  <Application>Microsoft Office PowerPoint</Application>
  <PresentationFormat>On-screen Show (16:10)</PresentationFormat>
  <Paragraphs>71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微软雅黑</vt:lpstr>
      <vt:lpstr>微软雅黑</vt:lpstr>
      <vt:lpstr>Arial</vt:lpstr>
      <vt:lpstr>Calibri</vt:lpstr>
      <vt:lpstr>Microsoft Tai Le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459</cp:revision>
  <dcterms:created xsi:type="dcterms:W3CDTF">2011-09-04T18:01:24Z</dcterms:created>
  <dcterms:modified xsi:type="dcterms:W3CDTF">2019-03-17T14:58:02Z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