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84" r:id="rId4"/>
  </p:sldMasterIdLst>
  <p:notesMasterIdLst>
    <p:notesMasterId r:id="rId23"/>
  </p:notesMasterIdLst>
  <p:sldIdLst>
    <p:sldId id="693" r:id="rId5"/>
    <p:sldId id="729" r:id="rId6"/>
    <p:sldId id="733" r:id="rId7"/>
    <p:sldId id="721" r:id="rId8"/>
    <p:sldId id="730" r:id="rId9"/>
    <p:sldId id="731" r:id="rId10"/>
    <p:sldId id="732" r:id="rId11"/>
    <p:sldId id="711" r:id="rId12"/>
    <p:sldId id="712" r:id="rId13"/>
    <p:sldId id="713" r:id="rId14"/>
    <p:sldId id="716" r:id="rId15"/>
    <p:sldId id="719" r:id="rId16"/>
    <p:sldId id="720" r:id="rId17"/>
    <p:sldId id="718" r:id="rId18"/>
    <p:sldId id="717" r:id="rId19"/>
    <p:sldId id="703" r:id="rId20"/>
    <p:sldId id="704" r:id="rId21"/>
    <p:sldId id="705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33CC33"/>
    <a:srgbClr val="3333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92881" autoAdjust="0"/>
  </p:normalViewPr>
  <p:slideViewPr>
    <p:cSldViewPr>
      <p:cViewPr varScale="1">
        <p:scale>
          <a:sx n="74" d="100"/>
          <a:sy n="74" d="100"/>
        </p:scale>
        <p:origin x="462" y="4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1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1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3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13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1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7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5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9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15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8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3.jiemian.com/jiemian/original/20150424/142984232151113600_a580x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23900"/>
            <a:ext cx="580980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at One Thing Blissful Mantra Nivedita Meh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/>
          <a:stretch/>
        </p:blipFill>
        <p:spPr bwMode="auto">
          <a:xfrm>
            <a:off x="304800" y="2400300"/>
            <a:ext cx="2438400" cy="2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sodahead.com/polls/002611327/1459850406_disney20snake_answer_1_xl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477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3:19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这样说来，律法是为甚么有的呢？原是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为过犯添上的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，等候那蒙应许的子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孙（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the seed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）来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到，并且是藉天使经中保之手设立的。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3:20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但中保本不是为一面作的；神却是一位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4876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律法之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007669"/>
            <a:ext cx="7162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律法是暂时的（所谓权宜之计）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法是对有罪的人设立的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法是基督到来之前的方法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法是当神与人分离时的方法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65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罗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7:5 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因为我们属肉体的时候，那因律法而生的恶慾就在我们肢体中发动，以致结成死亡的果子。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7:6 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但我们既然在捆我们的律法上死了，现今就脱离了律法，叫我们服事主，要按着心灵（心灵：或作圣灵）的新样，不按着仪文的旧样。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7:7 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这样，我们可说甚么呢？律法是罪么？断乎不是！只是非因律法，我就不知何为罪。非律法说不可起贪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心（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）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我就不知何为贪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心。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7:8 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然而罪趁着机会，就藉着诫命叫诸般的贪心在我里头发动；因为没有律法，罪是死的。</a:t>
            </a:r>
            <a:endParaRPr lang="zh-CN" altLang="en-US" sz="33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86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罗马书更深入的解释</a:t>
            </a:r>
            <a:endParaRPr lang="en-US" altLang="zh-CN" sz="44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731338"/>
            <a:ext cx="640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律法有放大或显明罪的功能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6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罗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7:9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我以前没有律法是活着的；但是诫命来到，罪又活了，我就死了。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7:10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那本来叫人活的诫命，反倒叫我死；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7:11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因为罪趁着机会，就藉着诫命引诱我，并且杀了我。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7:12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这样看来，律法是圣洁的，诫命也是圣洁、公义、良善的。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7:13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既然如此，那良善的是叫我死么？断乎不是！叫我死的乃是罪。但罪藉着那良善的叫我死，就显出真是罪，叫罪因着诫命更显出是恶极了。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7:14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我们原晓得律法是属乎灵的，但我是属乎肉体的，是已经卖给罪了。</a:t>
            </a:r>
            <a:endParaRPr lang="zh-CN" altLang="en-US" sz="33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28800" y="13991"/>
            <a:ext cx="5486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罗马书更深入的解释</a:t>
            </a:r>
            <a:endParaRPr lang="en-US" altLang="zh-CN" sz="44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533900"/>
            <a:ext cx="8915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律法让人认识肉体（天然生命）的问题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9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3:21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这样，律法是与神的应许反对么？断乎不是！若曾传一个能叫人得生的律法，义就诚然本乎律法了。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3:22 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但圣经把众人都圈在罪里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，使所应许的福因信耶稣基督，归给那信的人。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3:23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但这因信得救的理还未来以先，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我们被看守在律法之下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，直圈到那将来的真道显明出来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7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3705135"/>
            <a:ext cx="7391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律法指出全人类的根本问题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法对属亚当的人有保护的作用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4876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律法之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6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2700" b="1" dirty="0" smtClean="0">
                <a:latin typeface="微软雅黑" pitchFamily="34" charset="-122"/>
                <a:ea typeface="微软雅黑" pitchFamily="34" charset="-122"/>
              </a:rPr>
              <a:t>3:24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这样，</a:t>
            </a:r>
            <a:r>
              <a:rPr lang="zh-CN" altLang="en-US" sz="33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律法是我们训蒙的师傅，引我们到基督那里，使我们因信称义。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00200" y="2628900"/>
            <a:ext cx="5715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乏“律法经历”的人往往难以领受恩典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4876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律法之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876300"/>
            <a:ext cx="8763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徒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2:29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弟兄们！先祖大卫的事，我可以明明的对你们说：他死了，也葬埋了，并且他的坟墓直到今日还在我们这里。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2:30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大卫既是先知，又晓得神曾向他起誓，要从他的后裔中立一位坐在他的宝座上，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2:31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就预先看明这事，讲论基督复活说：他的灵魂不撇在阴间；他的肉身也不见朽坏。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2:32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这耶稣，神已经叫他复活了，我们都为这事作见證。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2:33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他既被神的右手高举（或作：他既高举在神的右边），又从父受了所应许的圣灵，就把你们所看见所听见的，浇灌下来。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2:34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大卫并没有升到天上，但自己说：主对我主说：你坐在我的右边，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26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新约恩典时代的到来</a:t>
            </a:r>
            <a:endParaRPr lang="en-US" altLang="zh-CN" sz="4400" b="1" kern="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4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876300"/>
            <a:ext cx="8763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徒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2:35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等我使你仇敌作你的脚凳。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2:36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故此，以色列全家当确实的知道，你们钉在十字架上的这位耶稣，神已经立他为主，为基督了。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2:37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众人听见这话，觉得扎心，就对彼得和其余的使徒说：弟兄们，我们当怎样行？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2:38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彼得说：你们各人要悔改，奉耶稣基督的名受洗，叫你们的罪得赦，就必领受所赐的圣灵；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2:39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因为这应许是给你们和你们的儿女，并一切在远方的人，就是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主我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们神所召来的。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2:40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彼得还用许多话作见證，劝勉他们说：你们当救自己脱离这弯曲的世代。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2:41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于是领受他话的人就受了洗。那一天，门徒约添了叁千人，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526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新约恩典时代的到来</a:t>
            </a:r>
            <a:endParaRPr lang="en-US" altLang="zh-CN" sz="4400" b="1" kern="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59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876300"/>
            <a:ext cx="8763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徒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2:35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等我使你仇敌作你的脚凳。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2:36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故此，以色列全家当确实的知道，你们钉在十字架上的这位耶稣，神已经立他为主，为基督了。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2:37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众人听见这话，觉得扎心，就对彼得和其余的使徒说：弟兄们，我们当怎样行？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2:38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彼得说：你们各人要悔改，奉耶稣基督的名受洗，叫你们的罪得赦，就必领受所赐的圣灵；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2:39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因为这应许是给你们和你们的儿女，并一切在远方的人，就是</a:t>
            </a:r>
            <a:r>
              <a:rPr lang="zh-CN" altLang="en-US" sz="2700" b="1" dirty="0" smtClean="0">
                <a:latin typeface="微软雅黑" pitchFamily="34" charset="-122"/>
                <a:ea typeface="微软雅黑" pitchFamily="34" charset="-122"/>
              </a:rPr>
              <a:t>主我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们神所召来的。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2:40 </a:t>
            </a:r>
            <a:r>
              <a:rPr lang="zh-CN" altLang="en-US" sz="2700" b="1" dirty="0">
                <a:latin typeface="微软雅黑" pitchFamily="34" charset="-122"/>
                <a:ea typeface="微软雅黑" pitchFamily="34" charset="-122"/>
              </a:rPr>
              <a:t>彼得还用许多话作见證，劝勉他们说：你们当救自己脱离这弯曲的世代。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2:41 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于是领受他话的人就受了洗。那一天，门徒约添了叁千人，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52600" y="13991"/>
            <a:ext cx="5334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新约恩典时代的到来</a:t>
            </a:r>
            <a:endParaRPr lang="en-US" altLang="zh-CN" sz="4400" b="1" kern="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58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21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6019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出</a:t>
            </a:r>
            <a:r>
              <a:rPr lang="en-US" altLang="zh-CN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32:27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他对他们说：耶和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色列的　神这样说：你们各人把刀跨在腰间，在营中往来，从这门到那门，各人杀他的弟兄与同伴并邻舍。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32:28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利未的子孙照摩西的话行了。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那一天百姓中被杀的约有叁千。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32:29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摩西说：今天你们要自洁，归耶和华为圣，各人攻击他的儿子和弟兄，使耶和华赐福与你们</a:t>
            </a:r>
            <a:r>
              <a:rPr lang="zh-CN" altLang="en-US" sz="27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32:30 </a:t>
            </a:r>
            <a:r>
              <a:rPr lang="zh-CN" altLang="en-US" sz="27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到了第二天，摩西对百姓说：你们犯了大罪。我如今要上耶和华那里去，或者可以为你们赎罪。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1800" y="13991"/>
            <a:ext cx="3581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圣经中的神</a:t>
            </a:r>
            <a:endParaRPr lang="en-US" altLang="zh-CN" sz="4400" b="1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 descr="http://www.costumeconnexions.com/images/gallery/access/weapons/kniefs/blood-s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50" y="946017"/>
            <a:ext cx="214166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48400" y="3308937"/>
            <a:ext cx="2561771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为什</a:t>
            </a:r>
            <a:r>
              <a:rPr lang="zh-CN" altLang="en-US" sz="4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么</a:t>
            </a:r>
            <a:endParaRPr lang="en-US" altLang="zh-CN" sz="40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这么残忍</a:t>
            </a:r>
            <a:endParaRPr lang="en-US" altLang="zh-CN" sz="400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？？？</a:t>
            </a:r>
            <a:endParaRPr lang="en-US" altLang="zh-CN" sz="40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50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ditionalcatholicpriest.com/wp-content/uploads/2015/05/mount_sinai_as_vol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4300"/>
            <a:ext cx="9275424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ilymail.co.uk/i/pix/2014/01/22/article-2544061-140565F4000005DC-472_634x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0"/>
            <a:ext cx="2895600" cy="3042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952500"/>
            <a:ext cx="38100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这就如罪是从一人入了世界，死又是从罪来的；于是死就临到众人，因为众人都犯了罪。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5:13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没有律法之先，罪已经在世上；但没有律法，罪也不算罪。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5:14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然而从亚当到摩西，死就作了王，连那些不与亚当犯一样罪过的，也在他的权下</a:t>
            </a:r>
            <a:r>
              <a:rPr lang="zh-CN" altLang="en-US" sz="27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4900"/>
            <a:ext cx="5029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律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（属肉体之）人的光景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3810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1:17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律法本是藉着摩西传的；恩典和真理都是由耶稣基督来的。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1:18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从来没有人看见神，只有在父怀里的独生子将他表明出来。</a:t>
            </a:r>
          </a:p>
        </p:txBody>
      </p:sp>
      <p:pic>
        <p:nvPicPr>
          <p:cNvPr id="1026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4900"/>
            <a:ext cx="5029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律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（属肉体之）人的光景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37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952500"/>
            <a:ext cx="38100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林后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3:13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不象摩西将帕子蒙在脸上，叫以色列人不能定睛看到那将废者的结局。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3:14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但他们的心地刚硬，直到今日诵读旧约的时候，这帕子还没有揭去。这帕子在基督里已经废去了。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3:15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然而直到今日，每逢诵读摩西书的时候，帕子还在他们心上</a:t>
            </a:r>
            <a:r>
              <a:rPr lang="zh-CN" altLang="en-US" sz="27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4900"/>
            <a:ext cx="5029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13991"/>
            <a:ext cx="7467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律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（属肉体之）人的光景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4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2"/>
          <a:stretch/>
        </p:blipFill>
        <p:spPr bwMode="auto">
          <a:xfrm>
            <a:off x="6105761" y="1053973"/>
            <a:ext cx="2571071" cy="22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99" y="1000185"/>
            <a:ext cx="5715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2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你们吃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便如神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能知道善恶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82" y="3490101"/>
            <a:ext cx="3267430" cy="18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8229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神一向的原则：本乎恩因着信</a:t>
            </a:r>
            <a:endParaRPr lang="en-US" altLang="zh-CN" sz="4400" b="1" kern="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95600" y="762264"/>
            <a:ext cx="6248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50" b="1" dirty="0"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2650" b="1" dirty="0">
                <a:latin typeface="微软雅黑" pitchFamily="34" charset="-122"/>
                <a:ea typeface="微软雅黑" pitchFamily="34" charset="-122"/>
              </a:rPr>
              <a:t>30:15 </a:t>
            </a:r>
            <a:r>
              <a:rPr lang="zh-CN" altLang="en-US" sz="2650" b="1" dirty="0">
                <a:latin typeface="微软雅黑" pitchFamily="34" charset="-122"/>
                <a:ea typeface="微软雅黑" pitchFamily="34" charset="-122"/>
              </a:rPr>
              <a:t>主耶和</a:t>
            </a:r>
            <a:r>
              <a:rPr lang="zh-CN" altLang="en-US" sz="2650" b="1" dirty="0" smtClean="0"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650" b="1" dirty="0">
                <a:latin typeface="微软雅黑" pitchFamily="34" charset="-122"/>
                <a:ea typeface="微软雅黑" pitchFamily="34" charset="-122"/>
              </a:rPr>
              <a:t>色列的圣者曾如此说：</a:t>
            </a:r>
            <a:r>
              <a:rPr lang="zh-CN" altLang="en-US" sz="265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你们得救在乎归回安息；你们得力在乎平静安稳；</a:t>
            </a:r>
            <a:r>
              <a:rPr lang="zh-CN" altLang="en-US" sz="26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你们竟自不肯。</a:t>
            </a:r>
            <a:r>
              <a:rPr lang="en-US" altLang="zh-CN" sz="2650" b="1" dirty="0">
                <a:latin typeface="微软雅黑" pitchFamily="34" charset="-122"/>
                <a:ea typeface="微软雅黑" pitchFamily="34" charset="-122"/>
              </a:rPr>
              <a:t>30:16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6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你们却说：不然，我们要骑马奔走。</a:t>
            </a:r>
            <a:r>
              <a:rPr lang="zh-CN" altLang="en-US" sz="2650" b="1" dirty="0">
                <a:latin typeface="微软雅黑" pitchFamily="34" charset="-122"/>
                <a:ea typeface="微软雅黑" pitchFamily="34" charset="-122"/>
              </a:rPr>
              <a:t>所以你们必然奔走；又说：我们要骑飞快的牲口。所以追赶你们的，也必飞快。</a:t>
            </a:r>
            <a:r>
              <a:rPr lang="en-US" altLang="zh-CN" sz="2650" b="1" dirty="0">
                <a:latin typeface="微软雅黑" pitchFamily="34" charset="-122"/>
                <a:ea typeface="微软雅黑" pitchFamily="34" charset="-122"/>
              </a:rPr>
              <a:t>30:17 </a:t>
            </a:r>
            <a:r>
              <a:rPr lang="zh-CN" altLang="en-US" sz="2650" b="1" dirty="0">
                <a:latin typeface="微软雅黑" pitchFamily="34" charset="-122"/>
                <a:ea typeface="微软雅黑" pitchFamily="34" charset="-122"/>
              </a:rPr>
              <a:t>一人叱喝，必令千人逃跑；五人叱喝，你们都必逃跑；以致剩下的，好象山顶的旗杆，冈上的大旗</a:t>
            </a:r>
            <a:r>
              <a:rPr lang="zh-CN" altLang="en-US" sz="265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65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650" b="1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30:18 </a:t>
            </a:r>
            <a:r>
              <a:rPr lang="zh-CN" altLang="en-US" sz="2650" b="1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耶和华必然等候，要施恩给你们；必然兴起，好怜悯你们。因为耶和华是公平的　神；凡等候他的都是有福的！</a:t>
            </a:r>
            <a:endParaRPr lang="zh-CN" altLang="en-US" sz="2650" b="1" dirty="0">
              <a:solidFill>
                <a:srgbClr val="00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915607"/>
            <a:ext cx="2514600" cy="4686522"/>
            <a:chOff x="6400800" y="915607"/>
            <a:chExt cx="2514600" cy="4686522"/>
          </a:xfrm>
        </p:grpSpPr>
        <p:pic>
          <p:nvPicPr>
            <p:cNvPr id="10" name="Picture 2" descr="http://herewomentalk.com/wp-content/uploads/2011/11/God-He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9" y="915607"/>
              <a:ext cx="2227971" cy="209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defendingcontending.files.wordpress.com/2012/02/calf-worshi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43300"/>
              <a:ext cx="2514600" cy="205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345334" y="2857500"/>
              <a:ext cx="585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</a:rPr>
                <a:t>vs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38200" y="13991"/>
            <a:ext cx="8229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神一向的原则：本乎恩因着信</a:t>
            </a:r>
            <a:endParaRPr lang="en-US" altLang="zh-CN" sz="4400" b="1" kern="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2169</Words>
  <Application>Microsoft Office PowerPoint</Application>
  <PresentationFormat>On-screen Show (16:10)</PresentationFormat>
  <Paragraphs>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Wingdings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358</cp:revision>
  <dcterms:created xsi:type="dcterms:W3CDTF">2012-03-04T20:46:38Z</dcterms:created>
  <dcterms:modified xsi:type="dcterms:W3CDTF">2016-01-31T14:19:09Z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