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notesMasterIdLst>
    <p:notesMasterId r:id="rId32"/>
  </p:notesMasterIdLst>
  <p:sldIdLst>
    <p:sldId id="693" r:id="rId4"/>
    <p:sldId id="873" r:id="rId5"/>
    <p:sldId id="822" r:id="rId6"/>
    <p:sldId id="854" r:id="rId7"/>
    <p:sldId id="820" r:id="rId8"/>
    <p:sldId id="821" r:id="rId9"/>
    <p:sldId id="823" r:id="rId10"/>
    <p:sldId id="833" r:id="rId11"/>
    <p:sldId id="824" r:id="rId12"/>
    <p:sldId id="838" r:id="rId13"/>
    <p:sldId id="840" r:id="rId14"/>
    <p:sldId id="845" r:id="rId15"/>
    <p:sldId id="841" r:id="rId16"/>
    <p:sldId id="842" r:id="rId17"/>
    <p:sldId id="843" r:id="rId18"/>
    <p:sldId id="844" r:id="rId19"/>
    <p:sldId id="876" r:id="rId20"/>
    <p:sldId id="875" r:id="rId21"/>
    <p:sldId id="861" r:id="rId22"/>
    <p:sldId id="862" r:id="rId23"/>
    <p:sldId id="863" r:id="rId24"/>
    <p:sldId id="865" r:id="rId25"/>
    <p:sldId id="866" r:id="rId26"/>
    <p:sldId id="867" r:id="rId27"/>
    <p:sldId id="868" r:id="rId28"/>
    <p:sldId id="869" r:id="rId29"/>
    <p:sldId id="877" r:id="rId30"/>
    <p:sldId id="878" r:id="rId3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  <a:srgbClr val="009900"/>
    <a:srgbClr val="3333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22" autoAdjust="0"/>
    <p:restoredTop sz="92881" autoAdjust="0"/>
  </p:normalViewPr>
  <p:slideViewPr>
    <p:cSldViewPr>
      <p:cViewPr varScale="1">
        <p:scale>
          <a:sx n="74" d="100"/>
          <a:sy n="74" d="100"/>
        </p:scale>
        <p:origin x="294" y="39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0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ightwork.typepad.com/.a/6a00e54ee25646883301a3fd186f31970b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0"/>
            <a:ext cx="9252126" cy="60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1600" y="190500"/>
            <a:ext cx="8763000" cy="135421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HeroicExtremeRightFacing" fov="4500000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zh-CN" altLang="en-US" sz="8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们可以放心（</a:t>
            </a:r>
            <a:r>
              <a:rPr lang="en-US" altLang="zh-CN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82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96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8200" y="13991"/>
            <a:ext cx="7543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何才能恢复神的形象和样式？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859" y="819649"/>
            <a:ext cx="5755341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4:13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该隐对耶和华说：我的刑罚太重，过于我所能当的。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4:14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你如今赶逐我离开这地，以致不见你面；我必流离飘蕩在地上，凡遇见我的必杀我。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4:15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耶和华对他说：凡杀该隐的，必遭报七倍。耶和华就给该隐立一个记号，免得人遇见他就杀他。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4:16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于是该隐离开耶和华的面，去住在伊甸东边挪得之地。</a:t>
            </a:r>
          </a:p>
        </p:txBody>
      </p:sp>
      <p:pic>
        <p:nvPicPr>
          <p:cNvPr id="12" name="Picture 2" descr="http://defendingcontending.files.wordpress.com/2012/02/calf-wor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58" y="3162300"/>
            <a:ext cx="279206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at One Thing Blissful Mantra Nivedita Meh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75" y="1111549"/>
            <a:ext cx="3144026" cy="176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54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859" y="819649"/>
            <a:ext cx="5755341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神包容的结果：</a:t>
            </a:r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9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900" b="1" dirty="0" smtClean="0"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拉麦对他两个妻子说：亚大、洗拉，听我的声音；拉麦的妻子，细听我的话语：壮年人伤我，我把他杀了；少年人损我，我把他害了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或作我杀壮士却伤自己，我害幼童却损本身。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)4:24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若杀该隐，遭报七倍，杀拉麦，必遭报七十七倍。</a:t>
            </a:r>
          </a:p>
        </p:txBody>
      </p:sp>
      <p:pic>
        <p:nvPicPr>
          <p:cNvPr id="12" name="Picture 2" descr="http://defendingcontending.files.wordpress.com/2012/02/calf-wor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58" y="3162300"/>
            <a:ext cx="279206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at One Thing Blissful Mantra Nivedita Meh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75" y="1111549"/>
            <a:ext cx="3144026" cy="176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0" y="13991"/>
            <a:ext cx="7543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何才能恢复神的形象和样式？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42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859" y="819649"/>
            <a:ext cx="5755341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5:1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亚当的后代记在下面。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〈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当　神造人的日子，是照着自己的样式造的，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5:2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并且造男造女。在他们被造的日子，神赐福给他们，称他们为人。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〉5:3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亚当活到一百叁十岁，生了一个儿子，形象样式和自己相似，就给他起名叫塞特。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5:4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亚当生塞特之后，又在世八百年，并且生儿养女。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5:5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亚当共活了九百叁十岁就死了。</a:t>
            </a:r>
          </a:p>
        </p:txBody>
      </p:sp>
      <p:pic>
        <p:nvPicPr>
          <p:cNvPr id="12" name="Picture 2" descr="http://defendingcontending.files.wordpress.com/2012/02/calf-wor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58" y="3162300"/>
            <a:ext cx="279206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at One Thing Blissful Mantra Nivedita Meh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75" y="1111549"/>
            <a:ext cx="3144026" cy="176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0" y="13991"/>
            <a:ext cx="7543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何才能恢复神的形象和样式？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53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858" y="819649"/>
            <a:ext cx="5907741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900" b="1" dirty="0" smtClean="0"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900" b="1" dirty="0" smtClean="0">
                <a:latin typeface="微软雅黑" pitchFamily="34" charset="-122"/>
                <a:ea typeface="微软雅黑" pitchFamily="34" charset="-122"/>
              </a:rPr>
              <a:t>6:1 </a:t>
            </a:r>
            <a:r>
              <a:rPr lang="zh-CN" altLang="en-US" sz="2900" b="1" dirty="0" smtClean="0">
                <a:latin typeface="微软雅黑" pitchFamily="34" charset="-122"/>
                <a:ea typeface="微软雅黑" pitchFamily="34" charset="-122"/>
              </a:rPr>
              <a:t>当人在世上多起来又生女儿的时候，</a:t>
            </a:r>
            <a:r>
              <a:rPr lang="en-US" altLang="zh-CN" sz="2900" b="1" dirty="0" smtClean="0">
                <a:latin typeface="微软雅黑" pitchFamily="34" charset="-122"/>
                <a:ea typeface="微软雅黑" pitchFamily="34" charset="-122"/>
              </a:rPr>
              <a:t>6:2 </a:t>
            </a:r>
            <a:r>
              <a:rPr lang="zh-CN" altLang="en-US" sz="2900" b="1" dirty="0" smtClean="0">
                <a:latin typeface="微软雅黑" pitchFamily="34" charset="-122"/>
                <a:ea typeface="微软雅黑" pitchFamily="34" charset="-122"/>
              </a:rPr>
              <a:t>神的儿子们看见人的女子美貌，就随意挑选，娶来为妻。</a:t>
            </a:r>
            <a:r>
              <a:rPr lang="en-US" altLang="zh-CN" sz="2900" b="1" dirty="0" smtClean="0">
                <a:latin typeface="微软雅黑" pitchFamily="34" charset="-122"/>
                <a:ea typeface="微软雅黑" pitchFamily="34" charset="-122"/>
              </a:rPr>
              <a:t>6:3 </a:t>
            </a:r>
            <a:r>
              <a:rPr lang="zh-CN" altLang="en-US" sz="2900" b="1" dirty="0" smtClean="0">
                <a:latin typeface="微软雅黑" pitchFamily="34" charset="-122"/>
                <a:ea typeface="微软雅黑" pitchFamily="34" charset="-122"/>
              </a:rPr>
              <a:t>耶和华说：人既属乎血气，我的灵就不永远住在他里面（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My spirit shall not always strive with man, for that he also </a:t>
            </a:r>
            <a:r>
              <a:rPr lang="en-US" altLang="zh-CN" sz="2900" b="1" i="1" dirty="0">
                <a:latin typeface="微软雅黑" pitchFamily="34" charset="-122"/>
                <a:ea typeface="微软雅黑" pitchFamily="34" charset="-122"/>
              </a:rPr>
              <a:t>is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900" b="1" dirty="0" smtClean="0">
                <a:latin typeface="微软雅黑" pitchFamily="34" charset="-122"/>
                <a:ea typeface="微软雅黑" pitchFamily="34" charset="-122"/>
              </a:rPr>
              <a:t>flesh</a:t>
            </a:r>
            <a:r>
              <a:rPr lang="zh-CN" altLang="en-US" sz="2900" b="1" dirty="0" smtClean="0">
                <a:latin typeface="微软雅黑" pitchFamily="34" charset="-122"/>
                <a:ea typeface="微软雅黑" pitchFamily="34" charset="-122"/>
              </a:rPr>
              <a:t>）；然而他的日子还可到一百二十年。</a:t>
            </a:r>
            <a:r>
              <a:rPr lang="en-US" altLang="zh-CN" sz="2900" b="1" dirty="0" smtClean="0">
                <a:latin typeface="微软雅黑" pitchFamily="34" charset="-122"/>
                <a:ea typeface="微软雅黑" pitchFamily="34" charset="-122"/>
              </a:rPr>
              <a:t>6:4 </a:t>
            </a:r>
            <a:r>
              <a:rPr lang="zh-CN" altLang="en-US" sz="2900" b="1" dirty="0" smtClean="0">
                <a:latin typeface="微软雅黑" pitchFamily="34" charset="-122"/>
                <a:ea typeface="微软雅黑" pitchFamily="34" charset="-122"/>
              </a:rPr>
              <a:t>那时候有伟人在地上，后来神的儿子们和人的女子们交合生子；那就是上古英武有名的人。</a:t>
            </a:r>
            <a:endParaRPr lang="zh-CN" altLang="en-US" sz="29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" descr="http://defendingcontending.files.wordpress.com/2012/02/calf-wor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58" y="3162300"/>
            <a:ext cx="279206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at One Thing Blissful Mantra Nivedita Meh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75" y="1111549"/>
            <a:ext cx="3144026" cy="176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0" y="13991"/>
            <a:ext cx="7543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何才能恢复神的形象和样式？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12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859" y="819649"/>
            <a:ext cx="5755341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6:5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耶和华见人在地上罪恶很大，</a:t>
            </a:r>
            <a:r>
              <a:rPr lang="zh-CN" altLang="en-US" sz="2900" b="1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终日所思想的尽都是恶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6:6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耶和华就后悔造人在地上，心中忧伤。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6:7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耶和华说：我要将所造的人和走兽，并昆虫，以及空中的飞鸟，都从地上除灭，因为我造他们后悔了。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6:8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唯有挪亚在耶和华眼前蒙恩。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6:9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挪亚的后代记在下面。挪亚是个义人，在当时的世代是个完全人。挪亚与　神同行。</a:t>
            </a:r>
          </a:p>
        </p:txBody>
      </p:sp>
      <p:pic>
        <p:nvPicPr>
          <p:cNvPr id="12" name="Picture 2" descr="http://defendingcontending.files.wordpress.com/2012/02/calf-wor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58" y="3162300"/>
            <a:ext cx="279206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at One Thing Blissful Mantra Nivedita Meh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75" y="1111549"/>
            <a:ext cx="3144026" cy="176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0" y="13991"/>
            <a:ext cx="7543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何才能恢复神的形象和样式？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99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859" y="819649"/>
            <a:ext cx="5755341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6:10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挪亚生了叁个儿子，就是闪、含、雅弗。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6:11 </a:t>
            </a:r>
            <a:r>
              <a:rPr lang="zh-CN" altLang="en-US" sz="2900" b="1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世界在　神面前败坏，地上满了强暴。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6:12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神观看世界，见是败坏了；</a:t>
            </a:r>
            <a:r>
              <a:rPr lang="zh-CN" altLang="en-US" sz="2900" b="1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凡有血气的</a:t>
            </a:r>
            <a:r>
              <a:rPr lang="zh-CN" altLang="en-US" sz="2900" b="1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人（</a:t>
            </a:r>
            <a:r>
              <a:rPr lang="en-US" altLang="zh-CN" sz="2900" b="1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all flesh</a:t>
            </a:r>
            <a:r>
              <a:rPr lang="zh-CN" altLang="en-US" sz="2900" b="1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）在</a:t>
            </a:r>
            <a:r>
              <a:rPr lang="zh-CN" altLang="en-US" sz="2900" b="1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地上都败坏了行为。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6:13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神就对挪亚说：凡有血气的人，他的尽头已经来到我面前；因为地上满了他们的强暴，我要把他们和地一併毁灭</a:t>
            </a:r>
            <a:r>
              <a:rPr lang="zh-CN" altLang="en-US" sz="29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9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" descr="http://defendingcontending.files.wordpress.com/2012/02/calf-wor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58" y="3162300"/>
            <a:ext cx="279206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at One Thing Blissful Mantra Nivedita Meh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75" y="1111549"/>
            <a:ext cx="3144026" cy="176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0" y="13991"/>
            <a:ext cx="7543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何才能恢复神的形象和样式？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76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859" y="819649"/>
            <a:ext cx="5907741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900" b="1" dirty="0" smtClean="0"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en-US" altLang="zh-CN" sz="2900" b="1" dirty="0" smtClean="0">
                <a:latin typeface="微软雅黑" pitchFamily="34" charset="-122"/>
                <a:ea typeface="微软雅黑" pitchFamily="34" charset="-122"/>
              </a:rPr>
              <a:t>6:14 </a:t>
            </a:r>
            <a:r>
              <a:rPr lang="zh-CN" altLang="en-US" sz="2900" b="1" dirty="0">
                <a:solidFill>
                  <a:srgbClr val="33CC33"/>
                </a:solidFill>
                <a:latin typeface="微软雅黑" pitchFamily="34" charset="-122"/>
                <a:ea typeface="微软雅黑" pitchFamily="34" charset="-122"/>
              </a:rPr>
              <a:t>你要用歌斐木造一隻方舟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，分一间一间地造，里外抹上松香。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6:15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方舟的造法乃是这样：要长叁百肘，宽五十肘，高叁十肘。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6:16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方舟上边要留透光处，高一肘。方舟的门要开在旁边。方舟要分上、中、下叁层。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6:17 </a:t>
            </a:r>
            <a:r>
              <a:rPr lang="zh-CN" altLang="en-US" sz="2900" b="1" dirty="0">
                <a:latin typeface="微软雅黑" pitchFamily="34" charset="-122"/>
                <a:ea typeface="微软雅黑" pitchFamily="34" charset="-122"/>
              </a:rPr>
              <a:t>看哪，我要使洪水氾滥在地上，毁灭天下；凡地上有血肉、有气息的活物，无一不死。</a:t>
            </a:r>
            <a:r>
              <a:rPr lang="en-US" altLang="zh-CN" sz="2900" b="1" dirty="0">
                <a:latin typeface="微软雅黑" pitchFamily="34" charset="-122"/>
                <a:ea typeface="微软雅黑" pitchFamily="34" charset="-122"/>
              </a:rPr>
              <a:t>6:18 </a:t>
            </a:r>
            <a:r>
              <a:rPr lang="zh-CN" altLang="en-US" sz="2900" b="1" dirty="0">
                <a:solidFill>
                  <a:srgbClr val="33CC33"/>
                </a:solidFill>
                <a:latin typeface="微软雅黑" pitchFamily="34" charset="-122"/>
                <a:ea typeface="微软雅黑" pitchFamily="34" charset="-122"/>
              </a:rPr>
              <a:t>我却要与你立约；你同你的妻，与儿子儿妇，都要进入方舟。</a:t>
            </a:r>
          </a:p>
        </p:txBody>
      </p:sp>
      <p:pic>
        <p:nvPicPr>
          <p:cNvPr id="12" name="Picture 2" descr="http://defendingcontending.files.wordpress.com/2012/02/calf-wors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58" y="3162300"/>
            <a:ext cx="279206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at One Thing Blissful Mantra Nivedita Meh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75" y="1111549"/>
            <a:ext cx="3144026" cy="176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0" y="13991"/>
            <a:ext cx="7543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何才能恢复神的形象和样式？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67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0" y="13991"/>
            <a:ext cx="7543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latin typeface="微软雅黑" pitchFamily="34" charset="-122"/>
                <a:ea typeface="微软雅黑" pitchFamily="34" charset="-122"/>
              </a:rPr>
              <a:t>何才能恢复神的形象和样式？</a:t>
            </a:r>
            <a:endParaRPr lang="en-US" altLang="zh-CN" sz="4400" b="1" kern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Picture 6" descr="http://3.bp.blogspot.com/-wdxbaWWA9Vo/UMhDP-R19KI/AAAAAAAAFzo/xqQEFGSO2sI/s1600/wrestling+an+an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8100"/>
            <a:ext cx="9372600" cy="67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38200" y="-24109"/>
            <a:ext cx="7543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ln w="15875">
                  <a:solidFill>
                    <a:schemeClr val="tx1"/>
                  </a:solidFill>
                </a:ln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何才能恢复神的形象和样式？</a:t>
            </a:r>
            <a:endParaRPr lang="en-US" altLang="zh-CN" sz="4400" b="1" kern="0" dirty="0">
              <a:ln w="15875">
                <a:solidFill>
                  <a:schemeClr val="tx1"/>
                </a:solidFill>
              </a:ln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80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aditionalcatholicpriest.com/wp-content/uploads/2015/05/mount_sinai_as_volc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14300"/>
            <a:ext cx="9275424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dailymail.co.uk/i/pix/2014/01/22/article-2544061-140565F4000005DC-472_634x6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0"/>
            <a:ext cx="2895600" cy="3042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出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15:22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摩西领以色列人从红海往前行，到了书珥的旷野，在旷野走了叁天，找不着水。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15:23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到了玛拉，不能喝那里的水；因为水苦，所以那地名叫玛拉。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15:24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百姓就向摩西发怨言，说：我们喝甚么呢？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15:25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摩西呼求耶和华，耶和华指示他一棵树。他把树丢在水里，水就变甜了。耶和华在那里为他们定了律例、典章，在那里试验他们；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15:26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又说：你若留意听耶和</a:t>
            </a:r>
            <a:r>
              <a:rPr lang="zh-CN" altLang="en-US" sz="2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华你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　神的话，又行我眼中看为正的事，留心听我的诫命，守我一切的律例，我就不将所加与埃及人的疾病加在你身上，因为</a:t>
            </a:r>
            <a:r>
              <a:rPr lang="zh-CN" altLang="en-US" sz="2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我耶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和华是医治你的。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15:27 </a:t>
            </a:r>
            <a:r>
              <a:rPr lang="zh-CN" altLang="en-US" sz="2700" b="1" dirty="0">
                <a:solidFill>
                  <a:srgbClr val="33CC33"/>
                </a:solidFill>
                <a:latin typeface="微软雅黑" pitchFamily="34" charset="-122"/>
                <a:ea typeface="微软雅黑" pitchFamily="34" charset="-122"/>
              </a:rPr>
              <a:t>他们到了以琳，在那里有十二股水泉，七十棵棕树；他们就在那里的水边安营。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8305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西奈山（律法之约）</a:t>
            </a:r>
            <a:r>
              <a:rPr lang="zh-CN" altLang="en-US" sz="4400" b="1" kern="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的对比</a:t>
            </a:r>
            <a:endParaRPr lang="en-US" altLang="zh-CN" sz="4400" b="1" kern="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46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a1.att.hudong.com/23/99/01300000017548119161999809324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91151"/>
            <a:ext cx="3352800" cy="47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herewomentalk.com/wp-content/uploads/2011/11/God-He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33500"/>
            <a:ext cx="4419600" cy="41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90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14:1 </a:t>
            </a:r>
            <a:r>
              <a:rPr lang="zh-CN" altLang="en-US" sz="4000" b="1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你们心里不要忧愁；</a:t>
            </a:r>
            <a:r>
              <a:rPr lang="zh-CN" altLang="en-US" sz="4000" b="1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们信神，也当信我。</a:t>
            </a:r>
            <a:endParaRPr lang="en-US" sz="4000" b="1" dirty="0">
              <a:ln w="12700"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8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出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16:1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以色列全会众从以琳起行，在出埃及后第二个月十五日到了以琳和西乃中间、汛的旷野。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16:2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以色列全会众在旷野向摩西、亚伦发怨言，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16:3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说：巴不得我们早死在埃及地、耶和华的手下；那时我们坐在肉锅旁边，吃得饱足。你们将我们领出来，到这旷野，是要叫这全会众都饿死阿！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16:4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耶和华对摩西说：</a:t>
            </a:r>
            <a:r>
              <a:rPr lang="zh-CN" altLang="en-US" sz="2700" b="1" dirty="0">
                <a:solidFill>
                  <a:srgbClr val="33CC33"/>
                </a:solidFill>
                <a:latin typeface="微软雅黑" pitchFamily="34" charset="-122"/>
                <a:ea typeface="微软雅黑" pitchFamily="34" charset="-122"/>
              </a:rPr>
              <a:t>我要将粮食从天降给你们。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百姓可以出去，每天收每天的分，我好试验他们遵不遵我的法度。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8305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西奈山（律法之约）</a:t>
            </a:r>
            <a:r>
              <a:rPr lang="zh-CN" altLang="en-US" sz="4400" b="1" kern="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的对比</a:t>
            </a:r>
            <a:endParaRPr lang="en-US" altLang="zh-CN" sz="4400" b="1" kern="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85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出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16:11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耶和华晓谕摩西说：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16:12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我已经听见以色列人的怨言。你告诉他们说：到黄昏的时候，你们要吃肉，早晨必有食物得饱，你们就知道我是耶和</a:t>
            </a:r>
            <a:r>
              <a:rPr lang="zh-CN" altLang="en-US" sz="2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华你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们的　神。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16:13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到了晚上，有鹌鹑飞来，遮满了营；早晨在营四围的地上有露水。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16:14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露水上升之后，不料，野地面上有如白霜的小圆物。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16:15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以色列人看见，不知道是甚么，就彼此对问说：这是甚么呢？摩西对他们说：这就是耶和华给你们吃的食物。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8305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西奈山（律法之约）</a:t>
            </a:r>
            <a:r>
              <a:rPr lang="zh-CN" altLang="en-US" sz="4400" b="1" kern="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的对比</a:t>
            </a:r>
            <a:endParaRPr lang="en-US" altLang="zh-CN" sz="4400" b="1" kern="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1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出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17:1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以色列全会众都遵耶和华的吩咐，按着站口从汛的旷野往前行，在利非订安营。百姓没有水喝，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17:2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所以与摩西争闹，说：给我们水喝罢！摩西对他们说：你们为甚么与我争闹？为甚么试探耶和华呢？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17:3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百姓在那里甚渴，要喝水，就向摩西发怨言，说：你为甚么将我们从埃及领出来，使我们和我们的儿女并牲畜都渴死呢？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17:4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摩西就呼求耶和华说：我向这百姓怎样行呢？他们几乎要拿石头打死我。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17:5 </a:t>
            </a:r>
            <a:r>
              <a:rPr lang="zh-CN" altLang="en-US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耶和华对摩西说：你手里拿着你先前击打河水的杖，带领以色列的几个长老，从百姓面前走过去。</a:t>
            </a:r>
            <a:r>
              <a:rPr lang="en-US" altLang="zh-CN" sz="2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17:6 </a:t>
            </a:r>
            <a:r>
              <a:rPr lang="zh-CN" altLang="en-US" sz="2700" b="1" dirty="0">
                <a:solidFill>
                  <a:srgbClr val="33CC33"/>
                </a:solidFill>
                <a:latin typeface="微软雅黑" pitchFamily="34" charset="-122"/>
                <a:ea typeface="微软雅黑" pitchFamily="34" charset="-122"/>
              </a:rPr>
              <a:t>我必在何烈的磐石那里，站在你面前。你要击打磐石，从磐石里必有水流出来，使百姓可以喝</a:t>
            </a:r>
            <a:r>
              <a:rPr lang="zh-CN" altLang="en-US" sz="2700" b="1" dirty="0" smtClean="0">
                <a:solidFill>
                  <a:srgbClr val="33CC33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700" b="1" dirty="0">
              <a:solidFill>
                <a:srgbClr val="33CC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8305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西奈山（律法之约）</a:t>
            </a:r>
            <a:r>
              <a:rPr lang="zh-CN" altLang="en-US" sz="4400" b="1" kern="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的对比</a:t>
            </a:r>
            <a:endParaRPr lang="en-US" altLang="zh-CN" sz="4400" b="1" kern="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94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民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11:1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众百姓发怨言，他们的恶语达到耶和华的耳中。耶和华听见了就怒气发作，使火在他们中间焚烧，直烧到营的边界。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11:2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百姓向摩西哀求，摩西祈求耶和华，火就熄了。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11:3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那地方便叫做他备拉，因为耶和华的火烧在他们中间。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11:4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他们中间的閒杂人大起贪慾的心；以色列人又哭号说：谁给我们肉吃呢？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11:5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我们记得，在埃及的时候不花钱就吃鱼，也记得有黄瓜、西瓜、韭菜、葱、蒜。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11:6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现在我们的心血枯竭了，除这吗哪以外，在我们眼前并没有别的东西</a:t>
            </a:r>
            <a:r>
              <a:rPr lang="zh-CN" altLang="en-US" sz="2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7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8305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西奈山（律法之约）</a:t>
            </a:r>
            <a:r>
              <a:rPr lang="zh-CN" altLang="en-US" sz="4400" b="1" kern="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的对比</a:t>
            </a:r>
            <a:endParaRPr lang="en-US" altLang="zh-CN" sz="4400" b="1" kern="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9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民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11:10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摩西听见百姓，各在各家的帐棚门口哭号。耶和华的怒气便大发作，摩西就不喜悦。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11:11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摩西对耶和华说：你为何苦待仆人？我为何不在你眼前蒙恩，竟把这管理百姓的重任加在我身上呢？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11:12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这百姓岂是我怀的胎，岂是我生下来的呢？你竟对我说：把他们抱在怀里，如养育之父抱吃奶的孩子，直抱到你起誓应许给他们祖宗的地去。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11:13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我从那里得肉给这百姓吃呢？他们都向我哭号说：你给我们肉吃罢！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11:14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管理这百姓的责任太重了，我独自担当不起。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11:15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你这样待我，我若在你眼前蒙恩，求你立时将我杀了，不叫我见自己的苦情。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8305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西奈山（律法之约）</a:t>
            </a:r>
            <a:r>
              <a:rPr lang="zh-CN" altLang="en-US" sz="4400" b="1" kern="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的对比</a:t>
            </a:r>
            <a:endParaRPr lang="en-US" altLang="zh-CN" sz="4400" b="1" kern="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46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876300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民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11:16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耶和华对摩西说：你从以色列的长老中招聚七十个人，就是你所知道作百姓的长老和官长的，到我这里来，领他们到会幕前，使他们和你一同站立。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11:17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我要在那里降临，与你说话，也要把降于你身上的灵分赐他们，他们就和你同当这管百姓的重任，免得你独自担当。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11:18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又要对百姓说：你们应当自洁，预备明天吃肉，因为你们哭号说：谁给我们肉吃！我们在埃及很好。这声音达到了耶和华的耳中，所以他必给你们肉吃。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11:19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你们不止吃一天、两天、五天、十天、二十天，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11:20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要吃一个整月，甚至肉从你们鼻孔里喷出来，使你们厌恶了，因为你们厌弃住在你们中间的耶和华，在他面前哭号说：我们为何出了埃及呢？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8305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西奈山（律法之约）</a:t>
            </a:r>
            <a:r>
              <a:rPr lang="zh-CN" altLang="en-US" sz="4400" b="1" kern="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的对比</a:t>
            </a:r>
            <a:endParaRPr lang="en-US" altLang="zh-CN" sz="4400" b="1" kern="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1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民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11:31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有风从耶和华那里颳起，把鹌鹑由海面颳来，飞散在营边和营的四围；这边约有一天的路程，那边约有一天的路程，离地面约有二肘。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11:32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百姓起来，终日终夜，并次日一整天，捕取鹌鹑；至少的也取了十贺梅珥，为自己摆列在营的四围。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11:33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肉在他们牙齿之间尚未嚼烂，耶和华的怒气就向他们发作，用最重的灾殃击杀了他们。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11:34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那地方便叫做基博罗哈他瓦（就是贪慾之人的坟墓），因为他们在那里葬埋那起贪慾之心的人。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8305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西奈山（律法之约）</a:t>
            </a:r>
            <a:r>
              <a:rPr lang="zh-CN" altLang="en-US" sz="4400" b="1" kern="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的对比</a:t>
            </a:r>
            <a:endParaRPr lang="en-US" altLang="zh-CN" sz="4400" b="1" kern="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64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民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21:4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他们从何珥山起行，往红海那条路走，要绕过以东地。百姓因这路难行，心中甚是烦躁，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21:5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就怨讟　神和摩西说：你们为甚么把我们从埃及领出来、使我们死在旷野呢？这里没有粮，没有水，我们的心厌恶这淡薄的食物。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21:6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于是耶和华使火蛇进入百姓中间，蛇就咬他们。以色列人中死了许多。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21:7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百姓到摩西那里，说：我们怨讟耶和华和你，有罪了。求你祷告耶和华，叫这些蛇离开我们。于是摩西为百姓祷告。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21:8 </a:t>
            </a:r>
            <a:r>
              <a:rPr lang="zh-CN" altLang="en-US" sz="2700" b="1" dirty="0">
                <a:solidFill>
                  <a:srgbClr val="33CC33"/>
                </a:solidFill>
                <a:latin typeface="微软雅黑" pitchFamily="34" charset="-122"/>
                <a:ea typeface="微软雅黑" pitchFamily="34" charset="-122"/>
              </a:rPr>
              <a:t>耶和华对摩西说：你制造一条火蛇，挂在杆子上；凡被咬的，一望这蛇，就必得活。</a:t>
            </a: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21:9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摩西便制造一条铜蛇，挂在杆子上；凡被蛇咬的，一望这铜蛇就活了。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8305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西奈山（律法之约）</a:t>
            </a:r>
            <a:r>
              <a:rPr lang="zh-CN" altLang="en-US" sz="4400" b="1" kern="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的对比</a:t>
            </a:r>
            <a:endParaRPr lang="en-US" altLang="zh-CN" sz="4400" b="1" kern="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25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3886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圣经给的答案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95600" y="762264"/>
            <a:ext cx="6248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赛</a:t>
            </a:r>
            <a:r>
              <a:rPr lang="en-US" altLang="zh-CN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30:15 </a:t>
            </a:r>
            <a:r>
              <a:rPr lang="zh-CN" altLang="en-US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主耶和</a:t>
            </a:r>
            <a:r>
              <a:rPr lang="zh-CN" altLang="en-US" sz="265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色列的圣者曾如此说：</a:t>
            </a:r>
            <a:r>
              <a:rPr lang="zh-CN" altLang="en-US" sz="265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你们得救在乎归回安息；你们得力在乎平静安稳；</a:t>
            </a:r>
            <a:r>
              <a:rPr lang="zh-CN" altLang="en-US" sz="265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你们竟自不肯。</a:t>
            </a:r>
            <a:r>
              <a:rPr lang="en-US" altLang="zh-CN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30:16 </a:t>
            </a:r>
            <a:r>
              <a:rPr lang="zh-CN" altLang="en-US" sz="265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你们却说：不然，我们要骑马奔走。</a:t>
            </a:r>
            <a:r>
              <a:rPr lang="zh-CN" altLang="en-US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所以你们必然奔走；又说：我们要骑飞快的牲口。所以追赶你们的，也必飞快。</a:t>
            </a:r>
            <a:r>
              <a:rPr lang="en-US" altLang="zh-CN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30:17 </a:t>
            </a:r>
            <a:r>
              <a:rPr lang="zh-CN" altLang="en-US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一人叱喝，必令千人逃跑；五人叱喝，你们都必逃跑；以致剩下的，好象山顶的旗杆，冈上的大旗。</a:t>
            </a:r>
            <a:r>
              <a:rPr lang="en-US" altLang="zh-CN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30:18 </a:t>
            </a:r>
            <a:r>
              <a:rPr lang="zh-CN" altLang="en-US" sz="2650" b="1" dirty="0">
                <a:solidFill>
                  <a:srgbClr val="33CC33"/>
                </a:solidFill>
                <a:latin typeface="微软雅黑" pitchFamily="34" charset="-122"/>
                <a:ea typeface="微软雅黑" pitchFamily="34" charset="-122"/>
              </a:rPr>
              <a:t>耶和华必然等候，要施恩给你们；必然兴起，好怜悯你们。因为耶和华是公平的　神；凡等候他的都是有福的！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915607"/>
            <a:ext cx="2514600" cy="4686522"/>
            <a:chOff x="6400800" y="915607"/>
            <a:chExt cx="2514600" cy="4686522"/>
          </a:xfrm>
        </p:grpSpPr>
        <p:pic>
          <p:nvPicPr>
            <p:cNvPr id="10" name="Picture 2" descr="http://herewomentalk.com/wp-content/uploads/2011/11/God-Hear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029" y="915607"/>
              <a:ext cx="2227971" cy="209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defendingcontending.files.wordpress.com/2012/02/calf-worshi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543300"/>
              <a:ext cx="2514600" cy="2058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345334" y="2857500"/>
              <a:ext cx="5856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F0000"/>
                  </a:solidFill>
                </a:rPr>
                <a:t>vs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0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019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出</a:t>
            </a:r>
            <a:r>
              <a:rPr lang="en-US" altLang="zh-CN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他对他们说：耶和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色列的　神这样说：你们各人把刀跨在腰间，在营中往来，从这门到那门，各人杀他的弟兄与同伴并邻舍。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利未的子孙照摩西的话行了。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那一天百姓中被杀的约有叁千。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摩西说：今天你们要自洁，归耶和华为圣，各人攻击他的儿子和弟兄，使耶和华赐福与你们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32:30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到了第二天，摩西对百姓说：你们犯了大罪。我如今要上耶和华那里去，或者可以为你们赎罪。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圣经中的神</a:t>
            </a:r>
            <a:endParaRPr lang="en-US" altLang="zh-CN" sz="4400" b="1" kern="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 descr="http://www.costumeconnexions.com/images/gallery/access/weapons/kniefs/blood-sw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50" y="946017"/>
            <a:ext cx="214166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248400" y="3308937"/>
            <a:ext cx="2561771" cy="213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000" b="1" kern="0" dirty="0">
                <a:latin typeface="微软雅黑" pitchFamily="34" charset="-122"/>
                <a:ea typeface="微软雅黑" pitchFamily="34" charset="-122"/>
              </a:rPr>
              <a:t>为什</a:t>
            </a:r>
            <a:r>
              <a:rPr lang="zh-CN" altLang="en-US" sz="4000" b="1" kern="0" dirty="0" smtClean="0">
                <a:latin typeface="微软雅黑" pitchFamily="34" charset="-122"/>
                <a:ea typeface="微软雅黑" pitchFamily="34" charset="-122"/>
              </a:rPr>
              <a:t>么</a:t>
            </a:r>
            <a:endParaRPr lang="en-US" altLang="zh-CN" sz="4000" b="1" kern="0" dirty="0" smtClean="0">
              <a:latin typeface="微软雅黑" pitchFamily="34" charset="-122"/>
              <a:ea typeface="微软雅黑" pitchFamily="34" charset="-122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000" b="1" kern="0" dirty="0" smtClean="0">
                <a:latin typeface="微软雅黑" pitchFamily="34" charset="-122"/>
                <a:ea typeface="微软雅黑" pitchFamily="34" charset="-122"/>
              </a:rPr>
              <a:t>这么残忍</a:t>
            </a:r>
            <a:endParaRPr lang="en-US" altLang="zh-CN" sz="4000" b="1" kern="0" dirty="0" smtClean="0">
              <a:latin typeface="微软雅黑" pitchFamily="34" charset="-122"/>
              <a:ea typeface="微软雅黑" pitchFamily="34" charset="-122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000" b="1" kern="0" dirty="0" smtClean="0">
                <a:latin typeface="微软雅黑" pitchFamily="34" charset="-122"/>
                <a:ea typeface="微软雅黑" pitchFamily="34" charset="-122"/>
              </a:rPr>
              <a:t>？？？</a:t>
            </a:r>
            <a:endParaRPr lang="en-US" altLang="zh-CN" sz="4000" b="1" kern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17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019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出</a:t>
            </a:r>
            <a:r>
              <a:rPr lang="en-US" altLang="zh-CN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32:31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摩西回到耶和华那里，说：唉！这百姓犯了大罪，为自己做了金象。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32:32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倘或你肯赦免他们的罪⋯不然，求你从你所写的册上涂抹我的名。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32:33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耶和华对摩西说：谁得罪我，我就从我的册上涂抹谁的名。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32:34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现在你去领这百姓，往我所告诉你的地方去，我的使者必在你前面引路；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只是到我追讨的日子，我必追讨他们的罪。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32:35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耶和华杀百姓的缘故是因他们同亚伦做了牛犊。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圣经中的神</a:t>
            </a:r>
            <a:endParaRPr lang="en-US" altLang="zh-CN" sz="4400" b="1" kern="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http://www.costumeconnexions.com/images/gallery/access/weapons/kniefs/blood-sw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50" y="946017"/>
            <a:ext cx="214166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48400" y="3308937"/>
            <a:ext cx="2561771" cy="213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000" b="1" kern="0" dirty="0">
                <a:latin typeface="微软雅黑" pitchFamily="34" charset="-122"/>
                <a:ea typeface="微软雅黑" pitchFamily="34" charset="-122"/>
              </a:rPr>
              <a:t>为什</a:t>
            </a:r>
            <a:r>
              <a:rPr lang="zh-CN" altLang="en-US" sz="4000" b="1" kern="0" dirty="0" smtClean="0">
                <a:latin typeface="微软雅黑" pitchFamily="34" charset="-122"/>
                <a:ea typeface="微软雅黑" pitchFamily="34" charset="-122"/>
              </a:rPr>
              <a:t>么</a:t>
            </a:r>
            <a:endParaRPr lang="en-US" altLang="zh-CN" sz="4000" b="1" kern="0" dirty="0" smtClean="0">
              <a:latin typeface="微软雅黑" pitchFamily="34" charset="-122"/>
              <a:ea typeface="微软雅黑" pitchFamily="34" charset="-122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000" b="1" kern="0" dirty="0" smtClean="0">
                <a:latin typeface="微软雅黑" pitchFamily="34" charset="-122"/>
                <a:ea typeface="微软雅黑" pitchFamily="34" charset="-122"/>
              </a:rPr>
              <a:t>这么残忍</a:t>
            </a:r>
            <a:endParaRPr lang="en-US" altLang="zh-CN" sz="4000" b="1" kern="0" dirty="0" smtClean="0">
              <a:latin typeface="微软雅黑" pitchFamily="34" charset="-122"/>
              <a:ea typeface="微软雅黑" pitchFamily="34" charset="-122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000" b="1" kern="0" dirty="0" smtClean="0">
                <a:latin typeface="微软雅黑" pitchFamily="34" charset="-122"/>
                <a:ea typeface="微软雅黑" pitchFamily="34" charset="-122"/>
              </a:rPr>
              <a:t>？？？</a:t>
            </a:r>
            <a:endParaRPr lang="en-US" altLang="zh-CN" sz="4000" b="1" kern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89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1000185"/>
            <a:ext cx="5715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2:15 </a:t>
            </a:r>
            <a:r>
              <a:rPr lang="zh-CN" altLang="en-US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神将那人安置在伊甸园，使他修理，看守。</a:t>
            </a:r>
            <a:r>
              <a:rPr lang="en-US" altLang="zh-CN" sz="3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2:16 </a:t>
            </a:r>
            <a:r>
              <a:rPr lang="zh-CN" altLang="en-US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神吩咐他说：园中各样树上的果子，你可以随意吃，</a:t>
            </a:r>
            <a:r>
              <a:rPr lang="en-US" altLang="zh-CN" sz="3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2:17 </a:t>
            </a:r>
            <a:r>
              <a:rPr lang="zh-CN" altLang="en-US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只是分别善恶树上的果子，你不可吃，因为你吃的日子必定死！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43600" y="952500"/>
            <a:ext cx="2743202" cy="4648199"/>
            <a:chOff x="6172198" y="1028701"/>
            <a:chExt cx="2146936" cy="4369660"/>
          </a:xfrm>
        </p:grpSpPr>
        <p:pic>
          <p:nvPicPr>
            <p:cNvPr id="10" name="Picture 2" descr="http://www.10losttribes.com/uploads/5/4/1/1/5411038/_2668390.jpg?31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2" r="43313" b="19617"/>
            <a:stretch/>
          </p:blipFill>
          <p:spPr bwMode="auto">
            <a:xfrm>
              <a:off x="6172199" y="1028701"/>
              <a:ext cx="2146935" cy="2254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10losttribes.com/uploads/5/4/1/1/5411038/_2668390.jpg?31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6" r="1" b="23445"/>
            <a:stretch/>
          </p:blipFill>
          <p:spPr bwMode="auto">
            <a:xfrm>
              <a:off x="6172198" y="3264761"/>
              <a:ext cx="2146935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3886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圣经给的答案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23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1000185"/>
            <a:ext cx="381000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5:12 </a:t>
            </a:r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这就如罪是从一人入了世界，死又是从罪来的；于是死就临到众人，因为众人都犯了罪。</a:t>
            </a:r>
            <a:r>
              <a:rPr lang="en-US" altLang="zh-CN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5:13 </a:t>
            </a:r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没有律法之先，罪已经在世上；但没有律法，罪也不算罪。</a:t>
            </a:r>
            <a:r>
              <a:rPr lang="en-US" altLang="zh-CN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5:14 </a:t>
            </a:r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然而从亚当到摩西，死就作了王，连那些不与亚当犯一样罪过的，也在他的权下</a:t>
            </a:r>
            <a:r>
              <a:rPr lang="zh-CN" altLang="en-US" sz="27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04900"/>
            <a:ext cx="5029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3886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圣经给的答案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78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20/b3/69/20b3692be43616598a7302b157bea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39" y="1237200"/>
            <a:ext cx="2884593" cy="385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1000185"/>
            <a:ext cx="5715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1:26 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神说：我们要照着我们的形象、按着我们的样式造人，使他们管理海里的鱼、空中的鸟、地上的牲畜，和全地，并地上所爬的一切昆虫。</a:t>
            </a: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1:27 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神就照着自己的形象造人，乃是照着他的形象造男造女。</a:t>
            </a:r>
            <a:endParaRPr lang="en-US" altLang="zh-CN" sz="2800" b="1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蛇对女人说：你们不一定死；</a:t>
            </a: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3:5 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　神知道，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你们吃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的日子眼睛就明亮了，你们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便如神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能知道善恶</a:t>
            </a:r>
            <a:r>
              <a:rPr lang="zh-CN" altLang="en-US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3886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圣经给的答案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8110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0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1000185"/>
            <a:ext cx="5715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1:26 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神说：我们要照着我们的形象、按着我们的样式造人，使他们管理海里的鱼、空中的鸟、地上的牲畜，和全地，并地上所爬的一切昆虫。</a:t>
            </a: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1:27 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神就照着自己的形象造人，乃是照着他的形象造男造女。</a:t>
            </a:r>
            <a:endParaRPr lang="en-US" altLang="zh-CN" sz="2800" b="1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蛇对女人说：你们不一定死；</a:t>
            </a: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3:5 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　神知道，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你们吃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的日子眼睛就明亮了，你们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便如神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能知道善恶</a:t>
            </a:r>
            <a:r>
              <a:rPr lang="zh-CN" altLang="en-US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3886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圣经给的答案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wafflesatnoon.com/wp-content/uploads/2013/05/floating-spee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00"/>
          <a:stretch/>
        </p:blipFill>
        <p:spPr bwMode="auto">
          <a:xfrm>
            <a:off x="5791200" y="1257300"/>
            <a:ext cx="309956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at One Thing Blissful Mantra Nivedita Meh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7" y="754524"/>
            <a:ext cx="8959646" cy="502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3886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圣经给的答案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95600" y="762264"/>
            <a:ext cx="6248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赛</a:t>
            </a:r>
            <a:r>
              <a:rPr lang="en-US" altLang="zh-CN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30:15 </a:t>
            </a:r>
            <a:r>
              <a:rPr lang="zh-CN" altLang="en-US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主耶和</a:t>
            </a:r>
            <a:r>
              <a:rPr lang="zh-CN" altLang="en-US" sz="265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色列的圣者曾如此说：</a:t>
            </a:r>
            <a:r>
              <a:rPr lang="zh-CN" altLang="en-US" sz="265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你们得救在乎归回安息；你们得力在乎平静安稳；</a:t>
            </a:r>
            <a:r>
              <a:rPr lang="zh-CN" altLang="en-US" sz="265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你们竟自不肯。</a:t>
            </a:r>
            <a:r>
              <a:rPr lang="en-US" altLang="zh-CN" sz="26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30:16 </a:t>
            </a:r>
            <a:r>
              <a:rPr lang="zh-CN" altLang="en-US" sz="265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你们却说：不然，我们要骑马奔走。</a:t>
            </a:r>
            <a:r>
              <a:rPr lang="zh-CN" altLang="en-US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所以你们必然奔走；又说：我们要骑飞快的牲口。所以追赶你们的，也必飞快。</a:t>
            </a:r>
            <a:r>
              <a:rPr lang="en-US" altLang="zh-CN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30:17 </a:t>
            </a:r>
            <a:r>
              <a:rPr lang="zh-CN" altLang="en-US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一人叱喝，必令千人逃跑；五人叱喝，你们都必逃跑；以致剩下的，好象山顶的旗杆，冈上的大旗。</a:t>
            </a:r>
            <a:r>
              <a:rPr lang="en-US" altLang="zh-CN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30:18 </a:t>
            </a:r>
            <a:r>
              <a:rPr lang="zh-CN" altLang="en-US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耶和华必然等候，要施恩给你们；必然兴起，好怜悯你们。因为耶和华是公平的　神；凡等候他的都是有福的！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915607"/>
            <a:ext cx="2514600" cy="4686522"/>
            <a:chOff x="6400800" y="915607"/>
            <a:chExt cx="2514600" cy="4686522"/>
          </a:xfrm>
        </p:grpSpPr>
        <p:pic>
          <p:nvPicPr>
            <p:cNvPr id="10" name="Picture 2" descr="http://herewomentalk.com/wp-content/uploads/2011/11/God-Hear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029" y="915607"/>
              <a:ext cx="2227971" cy="209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defendingcontending.files.wordpress.com/2012/02/calf-worshi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543300"/>
              <a:ext cx="2514600" cy="2058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345334" y="2857500"/>
              <a:ext cx="5856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F0000"/>
                  </a:solidFill>
                </a:rPr>
                <a:t>vs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1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B2B2A4-126B-415D-A354-09C5383CC56C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</TotalTime>
  <Words>3525</Words>
  <Application>Microsoft Office PowerPoint</Application>
  <PresentationFormat>On-screen Show (16:10)</PresentationFormat>
  <Paragraphs>67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微软雅黑</vt:lpstr>
      <vt:lpstr>宋体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 Z</cp:lastModifiedBy>
  <cp:revision>359</cp:revision>
  <dcterms:created xsi:type="dcterms:W3CDTF">2012-03-04T20:46:38Z</dcterms:created>
  <dcterms:modified xsi:type="dcterms:W3CDTF">2016-01-17T15:33:23Z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