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Lst>
  <p:notesMasterIdLst>
    <p:notesMasterId r:id="rId29"/>
  </p:notesMasterIdLst>
  <p:sldIdLst>
    <p:sldId id="256" r:id="rId5"/>
    <p:sldId id="959" r:id="rId6"/>
    <p:sldId id="984" r:id="rId7"/>
    <p:sldId id="967" r:id="rId8"/>
    <p:sldId id="970" r:id="rId9"/>
    <p:sldId id="972" r:id="rId10"/>
    <p:sldId id="968" r:id="rId11"/>
    <p:sldId id="969" r:id="rId12"/>
    <p:sldId id="960" r:id="rId13"/>
    <p:sldId id="982" r:id="rId14"/>
    <p:sldId id="985" r:id="rId15"/>
    <p:sldId id="988" r:id="rId16"/>
    <p:sldId id="973" r:id="rId17"/>
    <p:sldId id="983" r:id="rId18"/>
    <p:sldId id="981" r:id="rId19"/>
    <p:sldId id="979" r:id="rId20"/>
    <p:sldId id="974" r:id="rId21"/>
    <p:sldId id="987" r:id="rId22"/>
    <p:sldId id="986" r:id="rId23"/>
    <p:sldId id="975" r:id="rId24"/>
    <p:sldId id="976" r:id="rId25"/>
    <p:sldId id="980" r:id="rId26"/>
    <p:sldId id="977" r:id="rId27"/>
    <p:sldId id="961" r:id="rId2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00FF"/>
    <a:srgbClr val="00FFFF"/>
    <a:srgbClr val="1A1A1A"/>
    <a:srgbClr val="DB9861"/>
    <a:srgbClr val="573B25"/>
    <a:srgbClr val="F9CFC3"/>
    <a:srgbClr val="090909"/>
    <a:srgbClr val="01010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471" autoAdjust="0"/>
  </p:normalViewPr>
  <p:slideViewPr>
    <p:cSldViewPr>
      <p:cViewPr varScale="1">
        <p:scale>
          <a:sx n="104" d="100"/>
          <a:sy n="104" d="100"/>
        </p:scale>
        <p:origin x="893" y="120"/>
      </p:cViewPr>
      <p:guideLst>
        <p:guide orient="horz" pos="180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4/11/2021</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92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48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38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18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37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009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0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992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123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1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300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74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6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99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50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1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15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47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90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53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3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89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476579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67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91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74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50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96424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35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964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165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6238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710429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359042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4731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9369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207131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593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DDEA564F-B806-4D89-BA12-F9F17827150A}" type="datetimeFigureOut">
              <a:rPr lang="en-US" smtClean="0"/>
              <a:pPr/>
              <a:t>4/11/2021</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644441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promise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181100"/>
            <a:ext cx="6477000" cy="3046988"/>
          </a:xfrm>
          <a:prstGeom prst="rect">
            <a:avLst/>
          </a:prstGeom>
          <a:scene3d>
            <a:camera prst="orthographicFront"/>
            <a:lightRig rig="threePt" dir="t"/>
          </a:scene3d>
          <a:sp3d>
            <a:bevelT/>
          </a:sp3d>
        </p:spPr>
        <p:txBody>
          <a:bodyPr wrap="square">
            <a:spAutoFi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住在基督里</a:t>
            </a:r>
            <a:endPar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r>
              <a:rPr lang="en-US" altLang="zh-CN" sz="9600" b="1">
                <a:ln w="22225">
                  <a:noFill/>
                </a:ln>
                <a:solidFill>
                  <a:srgbClr val="FF9966"/>
                </a:solidFill>
                <a:effectLst>
                  <a:glow rad="76200">
                    <a:prstClr val="black"/>
                  </a:glow>
                </a:effectLst>
                <a:latin typeface="Microsoft YaHei" panose="020B0503020204020204" pitchFamily="34" charset="-122"/>
                <a:ea typeface="Microsoft YaHei" panose="020B0503020204020204" pitchFamily="34" charset="-122"/>
                <a:cs typeface="Lao UI" panose="020B0502040204020203" pitchFamily="34" charset="0"/>
              </a:rPr>
              <a:t>50</a:t>
            </a:r>
            <a:r>
              <a:rPr kumimoji="0" lang="zh-CN" altLang="en-US" sz="9600" b="1" i="0" u="none" strike="noStrike" kern="1200" cap="none" spc="0" normalizeH="0" baseline="0" noProof="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endParaRPr kumimoji="0" 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p:txBody>
      </p:sp>
    </p:spTree>
    <p:extLst>
      <p:ext uri="{BB962C8B-B14F-4D97-AF65-F5344CB8AC3E}">
        <p14:creationId xmlns:p14="http://schemas.microsoft.com/office/powerpoint/2010/main" val="212051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srgbClr val="0070C0"/>
                </a:solidFill>
                <a:effectLst>
                  <a:glow rad="63500">
                    <a:prstClr val="white"/>
                  </a:glow>
                </a:effectLst>
              </a:rPr>
              <a:t>弗</a:t>
            </a:r>
            <a:r>
              <a:rPr lang="en-US" altLang="zh-CN" sz="1700" b="1" dirty="0">
                <a:solidFill>
                  <a:srgbClr val="0070C0"/>
                </a:solidFill>
                <a:effectLst>
                  <a:glow rad="63500">
                    <a:prstClr val="white"/>
                  </a:glow>
                </a:effectLst>
              </a:rPr>
              <a:t>6:14 </a:t>
            </a:r>
            <a:r>
              <a:rPr lang="zh-CN" altLang="en-US" sz="1700" b="1" dirty="0">
                <a:solidFill>
                  <a:srgbClr val="0070C0"/>
                </a:solidFill>
                <a:effectLst>
                  <a:glow rad="63500">
                    <a:prstClr val="white"/>
                  </a:glow>
                </a:effectLst>
              </a:rPr>
              <a:t>所以要站稳了，用真理当作带子束腰，</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00800" y="605900"/>
            <a:ext cx="2803617" cy="1815882"/>
          </a:xfrm>
          <a:prstGeom prst="rect">
            <a:avLst/>
          </a:prstGeom>
          <a:noFill/>
        </p:spPr>
        <p:txBody>
          <a:bodyPr wrap="square" rtlCol="0">
            <a:spAutoFit/>
          </a:bodyPr>
          <a:lstStyle/>
          <a:p>
            <a:pPr lvl="0">
              <a:spcAft>
                <a:spcPts val="600"/>
              </a:spcAft>
              <a:defRPr/>
            </a:pPr>
            <a:r>
              <a:rPr lang="zh-CN" altLang="en-US" sz="1400" b="1" dirty="0">
                <a:solidFill>
                  <a:srgbClr val="0070C0"/>
                </a:solidFill>
                <a:effectLst>
                  <a:glow rad="63500">
                    <a:prstClr val="white"/>
                  </a:glow>
                </a:effectLst>
              </a:rPr>
              <a:t>撒下</a:t>
            </a:r>
            <a:r>
              <a:rPr lang="en-US" altLang="zh-CN" sz="1400" b="1" dirty="0">
                <a:solidFill>
                  <a:srgbClr val="0070C0"/>
                </a:solidFill>
                <a:effectLst>
                  <a:glow rad="63500">
                    <a:prstClr val="white"/>
                  </a:glow>
                </a:effectLst>
              </a:rPr>
              <a:t>22:38 </a:t>
            </a:r>
            <a:r>
              <a:rPr lang="zh-CN" altLang="en-US" sz="1400" b="1" dirty="0">
                <a:solidFill>
                  <a:srgbClr val="0070C0"/>
                </a:solidFill>
                <a:effectLst>
                  <a:glow rad="63500">
                    <a:prstClr val="white"/>
                  </a:glow>
                </a:effectLst>
              </a:rPr>
              <a:t>我追赶我的仇敌，灭绝了他们，未灭以先，我没有归回。 </a:t>
            </a:r>
            <a:r>
              <a:rPr lang="en-US" altLang="zh-CN" sz="1400" b="1" dirty="0">
                <a:solidFill>
                  <a:srgbClr val="0070C0"/>
                </a:solidFill>
                <a:effectLst>
                  <a:glow rad="63500">
                    <a:prstClr val="white"/>
                  </a:glow>
                </a:effectLst>
              </a:rPr>
              <a:t>22:39 </a:t>
            </a:r>
            <a:r>
              <a:rPr lang="zh-CN" altLang="en-US" sz="1400" b="1" dirty="0">
                <a:solidFill>
                  <a:srgbClr val="0070C0"/>
                </a:solidFill>
                <a:effectLst>
                  <a:glow rad="63500">
                    <a:prstClr val="white"/>
                  </a:glow>
                </a:effectLst>
              </a:rPr>
              <a:t>我灭绝了他们，打伤了他们，使他们不能起来；他们都倒在我的脚下。 </a:t>
            </a:r>
            <a:r>
              <a:rPr lang="en-US" altLang="zh-CN" sz="1400" b="1" dirty="0">
                <a:solidFill>
                  <a:srgbClr val="0070C0"/>
                </a:solidFill>
                <a:effectLst>
                  <a:glow rad="63500">
                    <a:prstClr val="white"/>
                  </a:glow>
                </a:effectLst>
              </a:rPr>
              <a:t>22:40 </a:t>
            </a:r>
            <a:r>
              <a:rPr lang="zh-CN" altLang="en-US" sz="1400" b="1" dirty="0">
                <a:solidFill>
                  <a:srgbClr val="FF0000"/>
                </a:solidFill>
                <a:effectLst>
                  <a:glow rad="63500">
                    <a:prstClr val="white"/>
                  </a:glow>
                </a:effectLst>
              </a:rPr>
              <a:t>因为你曾以力量束我的腰，</a:t>
            </a:r>
            <a:r>
              <a:rPr lang="zh-CN" altLang="en-US" sz="1400" b="1" dirty="0">
                <a:solidFill>
                  <a:srgbClr val="0070C0"/>
                </a:solidFill>
                <a:effectLst>
                  <a:glow rad="63500">
                    <a:prstClr val="white"/>
                  </a:glow>
                </a:effectLst>
              </a:rPr>
              <a:t>使我能争战；你也使那起来攻击我的都服在我以下。 </a:t>
            </a:r>
            <a:endParaRPr lang="en-US" altLang="zh-CN" sz="1400" b="1" dirty="0">
              <a:solidFill>
                <a:srgbClr val="0070C0"/>
              </a:solidFill>
              <a:effectLst>
                <a:glow rad="63500">
                  <a:prstClr val="white"/>
                </a:glow>
              </a:effectLst>
            </a:endParaRPr>
          </a:p>
        </p:txBody>
      </p:sp>
      <p:pic>
        <p:nvPicPr>
          <p:cNvPr id="20" name="Picture 19">
            <a:extLst>
              <a:ext uri="{FF2B5EF4-FFF2-40B4-BE49-F238E27FC236}">
                <a16:creationId xmlns:a16="http://schemas.microsoft.com/office/drawing/2014/main" id="{61A93D40-90D2-4917-8D08-D0C3BC5546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57549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srgbClr val="0070C0"/>
                </a:solidFill>
                <a:effectLst>
                  <a:glow rad="63500">
                    <a:prstClr val="white"/>
                  </a:glow>
                </a:effectLst>
              </a:rPr>
              <a:t>弗</a:t>
            </a:r>
            <a:r>
              <a:rPr lang="en-US" altLang="zh-CN" sz="1700" b="1" dirty="0">
                <a:solidFill>
                  <a:srgbClr val="0070C0"/>
                </a:solidFill>
                <a:effectLst>
                  <a:glow rad="63500">
                    <a:prstClr val="white"/>
                  </a:glow>
                </a:effectLst>
              </a:rPr>
              <a:t>6:14 </a:t>
            </a:r>
            <a:r>
              <a:rPr lang="zh-CN" altLang="en-US" sz="1700" b="1" dirty="0">
                <a:solidFill>
                  <a:srgbClr val="0070C0"/>
                </a:solidFill>
                <a:effectLst>
                  <a:glow rad="63500">
                    <a:prstClr val="white"/>
                  </a:glow>
                </a:effectLst>
              </a:rPr>
              <a:t>所以要站稳了，用真理当作带子束腰，</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00800" y="690798"/>
            <a:ext cx="2743200" cy="1692771"/>
          </a:xfrm>
          <a:prstGeom prst="rect">
            <a:avLst/>
          </a:prstGeom>
          <a:noFill/>
        </p:spPr>
        <p:txBody>
          <a:bodyPr wrap="square" rtlCol="0">
            <a:spAutoFit/>
          </a:bodyPr>
          <a:lstStyle/>
          <a:p>
            <a:pPr lvl="0">
              <a:spcAft>
                <a:spcPts val="600"/>
              </a:spcAft>
              <a:defRPr/>
            </a:pPr>
            <a:r>
              <a:rPr lang="zh-CN" altLang="en-US" sz="1300" b="1" dirty="0">
                <a:solidFill>
                  <a:srgbClr val="0070C0"/>
                </a:solidFill>
                <a:effectLst>
                  <a:glow rad="63500">
                    <a:prstClr val="white"/>
                  </a:glow>
                </a:effectLst>
              </a:rPr>
              <a:t>撒下</a:t>
            </a:r>
            <a:r>
              <a:rPr lang="en-US" altLang="zh-CN" sz="1300" b="1" dirty="0">
                <a:solidFill>
                  <a:srgbClr val="0070C0"/>
                </a:solidFill>
                <a:effectLst>
                  <a:glow rad="63500">
                    <a:prstClr val="white"/>
                  </a:glow>
                </a:effectLst>
              </a:rPr>
              <a:t>11:1 </a:t>
            </a:r>
            <a:r>
              <a:rPr lang="zh-CN" altLang="en-US" sz="1300" b="1" dirty="0">
                <a:solidFill>
                  <a:srgbClr val="0070C0"/>
                </a:solidFill>
                <a:effectLst>
                  <a:glow rad="63500">
                    <a:prstClr val="white"/>
                  </a:glow>
                </a:effectLst>
              </a:rPr>
              <a:t>过了一年，到列王出战的时候，大卫又差派约押，率领臣仆和以色列众人出战。他们就打败亚扪人，围攻拉巴。大卫仍住在耶路撒冷。 </a:t>
            </a:r>
            <a:r>
              <a:rPr lang="en-US" altLang="zh-CN" sz="1300" b="1" dirty="0">
                <a:solidFill>
                  <a:srgbClr val="0070C0"/>
                </a:solidFill>
                <a:effectLst>
                  <a:glow rad="63500">
                    <a:prstClr val="white"/>
                  </a:glow>
                </a:effectLst>
              </a:rPr>
              <a:t>11:2 </a:t>
            </a:r>
            <a:r>
              <a:rPr lang="zh-CN" altLang="en-US" sz="1300" b="1" dirty="0">
                <a:solidFill>
                  <a:srgbClr val="0070C0"/>
                </a:solidFill>
                <a:effectLst>
                  <a:glow rad="63500">
                    <a:prstClr val="white"/>
                  </a:glow>
                </a:effectLst>
              </a:rPr>
              <a:t>一日，太阳平西，大卫从床上起来，在王宫的平顶上游行，看见一个妇人沐浴，容貌甚美。。。</a:t>
            </a:r>
            <a:endParaRPr lang="en-US" altLang="zh-CN" sz="13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61A93D40-90D2-4917-8D08-D0C3BC5546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294980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srgbClr val="0070C0"/>
                </a:solidFill>
                <a:effectLst>
                  <a:glow rad="63500">
                    <a:prstClr val="white"/>
                  </a:glow>
                </a:effectLst>
              </a:rPr>
              <a:t>弗</a:t>
            </a:r>
            <a:r>
              <a:rPr lang="en-US" altLang="zh-CN" sz="1700" b="1" dirty="0">
                <a:solidFill>
                  <a:srgbClr val="0070C0"/>
                </a:solidFill>
                <a:effectLst>
                  <a:glow rad="63500">
                    <a:prstClr val="white"/>
                  </a:glow>
                </a:effectLst>
              </a:rPr>
              <a:t>6:14 </a:t>
            </a:r>
            <a:r>
              <a:rPr lang="zh-CN" altLang="en-US" sz="1700" b="1" dirty="0">
                <a:solidFill>
                  <a:srgbClr val="0070C0"/>
                </a:solidFill>
                <a:effectLst>
                  <a:glow rad="63500">
                    <a:prstClr val="white"/>
                  </a:glow>
                </a:effectLst>
              </a:rPr>
              <a:t>所以要站稳了，用真理当作带子束腰，</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00800" y="690798"/>
            <a:ext cx="2743200" cy="1384995"/>
          </a:xfrm>
          <a:prstGeom prst="rect">
            <a:avLst/>
          </a:prstGeom>
          <a:noFill/>
        </p:spPr>
        <p:txBody>
          <a:bodyPr wrap="square" rtlCol="0">
            <a:spAutoFit/>
          </a:bodyPr>
          <a:lstStyle/>
          <a:p>
            <a:pPr lvl="0">
              <a:defRPr/>
            </a:pPr>
            <a:r>
              <a:rPr lang="zh-CN" altLang="en-US" sz="1400" b="1" dirty="0">
                <a:solidFill>
                  <a:srgbClr val="0070C0"/>
                </a:solidFill>
                <a:effectLst>
                  <a:glow rad="63500">
                    <a:prstClr val="white"/>
                  </a:glow>
                </a:effectLst>
              </a:rPr>
              <a:t>士</a:t>
            </a:r>
            <a:r>
              <a:rPr lang="en-US" altLang="zh-CN" sz="1400" b="1" dirty="0">
                <a:solidFill>
                  <a:srgbClr val="0070C0"/>
                </a:solidFill>
                <a:effectLst>
                  <a:glow rad="63500">
                    <a:prstClr val="white"/>
                  </a:glow>
                </a:effectLst>
              </a:rPr>
              <a:t>16:17 </a:t>
            </a:r>
            <a:r>
              <a:rPr lang="zh-CN" altLang="en-US" sz="1400" b="1" dirty="0">
                <a:solidFill>
                  <a:srgbClr val="0070C0"/>
                </a:solidFill>
                <a:effectLst>
                  <a:glow rad="63500">
                    <a:prstClr val="white"/>
                  </a:glow>
                </a:effectLst>
              </a:rPr>
              <a:t>参孙就把心中所藏的都告诉了她，对她说：向来人没有用剃头刀剃我的头，因为我自出母胎就归　神作拿细耳人；若剃了我的头髮，我的力气就离开我，我便软弱象别人一样。 </a:t>
            </a:r>
            <a:endParaRPr lang="en-US" altLang="zh-CN" sz="14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61A93D40-90D2-4917-8D08-D0C3BC5546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220408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a:t>
            </a:r>
            <a:r>
              <a:rPr lang="zh-CN" altLang="en-US" sz="1700" b="1" dirty="0">
                <a:solidFill>
                  <a:srgbClr val="0070C0"/>
                </a:solidFill>
                <a:effectLst>
                  <a:glow rad="63500">
                    <a:prstClr val="white"/>
                  </a:glow>
                </a:effectLst>
              </a:rPr>
              <a:t>用公义当作护心镜遮胸，</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512326" y="686739"/>
            <a:ext cx="2555475" cy="1600438"/>
          </a:xfrm>
          <a:prstGeom prst="rect">
            <a:avLst/>
          </a:prstGeom>
          <a:noFill/>
        </p:spPr>
        <p:txBody>
          <a:bodyPr wrap="square" rtlCol="0">
            <a:spAutoFit/>
          </a:bodyPr>
          <a:lstStyle/>
          <a:p>
            <a:pPr lvl="0">
              <a:defRPr/>
            </a:pPr>
            <a:r>
              <a:rPr lang="zh-CN" altLang="en-US" sz="1400" b="1" dirty="0">
                <a:solidFill>
                  <a:srgbClr val="0070C0"/>
                </a:solidFill>
                <a:effectLst>
                  <a:glow rad="63500">
                    <a:prstClr val="white"/>
                  </a:glow>
                </a:effectLst>
              </a:rPr>
              <a:t>腓</a:t>
            </a:r>
            <a:r>
              <a:rPr lang="en-US" altLang="zh-CN" sz="1400" b="1" dirty="0">
                <a:solidFill>
                  <a:srgbClr val="0070C0"/>
                </a:solidFill>
                <a:effectLst>
                  <a:glow rad="63500">
                    <a:prstClr val="white"/>
                  </a:glow>
                </a:effectLst>
              </a:rPr>
              <a:t>3:9 </a:t>
            </a:r>
            <a:r>
              <a:rPr lang="zh-CN" altLang="en-US" sz="1400" b="1" dirty="0">
                <a:solidFill>
                  <a:srgbClr val="0070C0"/>
                </a:solidFill>
                <a:effectLst>
                  <a:glow rad="63500">
                    <a:prstClr val="white"/>
                  </a:glow>
                </a:effectLst>
              </a:rPr>
              <a:t>并且得以在他里面，</a:t>
            </a:r>
            <a:r>
              <a:rPr lang="zh-CN" altLang="en-US" sz="1400" b="1" dirty="0">
                <a:solidFill>
                  <a:srgbClr val="FF0000"/>
                </a:solidFill>
                <a:effectLst>
                  <a:glow rad="63500">
                    <a:prstClr val="white"/>
                  </a:glow>
                </a:effectLst>
              </a:rPr>
              <a:t>不是有自己因律法而得的义，乃是有信基督的义，就是因信神而来的义， </a:t>
            </a:r>
            <a:r>
              <a:rPr lang="en-US" altLang="zh-CN" sz="1400" b="1" dirty="0">
                <a:solidFill>
                  <a:srgbClr val="0070C0"/>
                </a:solidFill>
                <a:effectLst>
                  <a:glow rad="63500">
                    <a:prstClr val="white"/>
                  </a:glow>
                </a:effectLst>
              </a:rPr>
              <a:t>3:10 </a:t>
            </a:r>
            <a:r>
              <a:rPr lang="zh-CN" altLang="en-US" sz="1400" b="1" dirty="0">
                <a:solidFill>
                  <a:srgbClr val="0070C0"/>
                </a:solidFill>
                <a:effectLst>
                  <a:glow rad="63500">
                    <a:prstClr val="white"/>
                  </a:glow>
                </a:effectLst>
              </a:rPr>
              <a:t>使我认识基督，晓得他复活的大能，并且晓得和他一同受苦，效法他的死， </a:t>
            </a:r>
            <a:endParaRPr lang="en-US" altLang="zh-CN" sz="14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07196C07-1682-411C-902E-489A557E6E7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2158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a:t>
            </a:r>
            <a:r>
              <a:rPr lang="zh-CN" altLang="en-US" sz="1700" b="1" dirty="0">
                <a:solidFill>
                  <a:srgbClr val="0070C0"/>
                </a:solidFill>
                <a:effectLst>
                  <a:glow rad="63500">
                    <a:prstClr val="white"/>
                  </a:glow>
                </a:effectLst>
              </a:rPr>
              <a:t>用公义当作护心镜遮胸，</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512326" y="686739"/>
            <a:ext cx="2555475" cy="1600438"/>
          </a:xfrm>
          <a:prstGeom prst="rect">
            <a:avLst/>
          </a:prstGeom>
          <a:noFill/>
        </p:spPr>
        <p:txBody>
          <a:bodyPr wrap="square" rtlCol="0">
            <a:spAutoFit/>
          </a:bodyPr>
          <a:lstStyle/>
          <a:p>
            <a:pPr lvl="0">
              <a:defRPr/>
            </a:pPr>
            <a:r>
              <a:rPr lang="zh-CN" altLang="en-US" sz="1400" b="1" dirty="0">
                <a:solidFill>
                  <a:srgbClr val="0070C0"/>
                </a:solidFill>
                <a:effectLst>
                  <a:glow rad="63500">
                    <a:prstClr val="white"/>
                  </a:glow>
                </a:effectLst>
              </a:rPr>
              <a:t>林前</a:t>
            </a:r>
            <a:r>
              <a:rPr lang="en-US" altLang="zh-CN" sz="1400" b="1" dirty="0">
                <a:solidFill>
                  <a:srgbClr val="0070C0"/>
                </a:solidFill>
                <a:effectLst>
                  <a:glow rad="63500">
                    <a:prstClr val="white"/>
                  </a:glow>
                </a:effectLst>
              </a:rPr>
              <a:t>8:7 </a:t>
            </a:r>
            <a:r>
              <a:rPr lang="zh-CN" altLang="en-US" sz="1400" b="1" dirty="0">
                <a:solidFill>
                  <a:srgbClr val="0070C0"/>
                </a:solidFill>
                <a:effectLst>
                  <a:glow rad="63500">
                    <a:prstClr val="white"/>
                  </a:glow>
                </a:effectLst>
              </a:rPr>
              <a:t>但人不都有这等知识。有人到如今因拜惯了偶象，就以为所吃的是祭偶象之物。</a:t>
            </a:r>
            <a:r>
              <a:rPr lang="zh-CN" altLang="en-US" sz="1400" b="1" dirty="0">
                <a:solidFill>
                  <a:srgbClr val="FF0000"/>
                </a:solidFill>
                <a:effectLst>
                  <a:glow rad="63500">
                    <a:prstClr val="white"/>
                  </a:glow>
                </a:effectLst>
              </a:rPr>
              <a:t>他们的良心既然软弱，也就污秽了。 </a:t>
            </a:r>
            <a:r>
              <a:rPr lang="en-US" altLang="zh-CN" sz="1400" b="1" dirty="0">
                <a:solidFill>
                  <a:srgbClr val="0070C0"/>
                </a:solidFill>
                <a:effectLst>
                  <a:glow rad="63500">
                    <a:prstClr val="white"/>
                  </a:glow>
                </a:effectLst>
              </a:rPr>
              <a:t>8:8 </a:t>
            </a:r>
            <a:r>
              <a:rPr lang="zh-CN" altLang="en-US" sz="1400" b="1" dirty="0">
                <a:solidFill>
                  <a:srgbClr val="0070C0"/>
                </a:solidFill>
                <a:effectLst>
                  <a:glow rad="63500">
                    <a:prstClr val="white"/>
                  </a:glow>
                </a:effectLst>
              </a:rPr>
              <a:t>其实食物不能叫神看中我们，因为我们不吃也无损，吃也无益。</a:t>
            </a:r>
            <a:endParaRPr lang="en-US" altLang="zh-CN" sz="14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07196C07-1682-411C-902E-489A557E6E7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160519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a:t>
            </a:r>
            <a:r>
              <a:rPr lang="zh-CN" altLang="en-US" sz="1700" b="1" dirty="0">
                <a:solidFill>
                  <a:srgbClr val="0070C0"/>
                </a:solidFill>
                <a:effectLst>
                  <a:glow rad="63500">
                    <a:prstClr val="white"/>
                  </a:glow>
                </a:effectLst>
              </a:rPr>
              <a:t>用公义当作护心镜遮胸，</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08419" y="606058"/>
            <a:ext cx="2743201" cy="1815882"/>
          </a:xfrm>
          <a:prstGeom prst="rect">
            <a:avLst/>
          </a:prstGeom>
          <a:noFill/>
        </p:spPr>
        <p:txBody>
          <a:bodyPr wrap="square" rtlCol="0">
            <a:spAutoFit/>
          </a:bodyPr>
          <a:lstStyle/>
          <a:p>
            <a:pPr lvl="0">
              <a:defRPr/>
            </a:pPr>
            <a:r>
              <a:rPr lang="zh-CN" altLang="en-US" sz="1400" b="1" dirty="0">
                <a:solidFill>
                  <a:srgbClr val="0070C0"/>
                </a:solidFill>
                <a:effectLst>
                  <a:glow rad="63500">
                    <a:prstClr val="white"/>
                  </a:glow>
                </a:effectLst>
              </a:rPr>
              <a:t>林前</a:t>
            </a:r>
            <a:r>
              <a:rPr lang="en-US" altLang="zh-CN" sz="1400" b="1" dirty="0">
                <a:solidFill>
                  <a:srgbClr val="0070C0"/>
                </a:solidFill>
                <a:effectLst>
                  <a:glow rad="63500">
                    <a:prstClr val="white"/>
                  </a:glow>
                </a:effectLst>
              </a:rPr>
              <a:t>8:9 </a:t>
            </a:r>
            <a:r>
              <a:rPr lang="zh-CN" altLang="en-US" sz="1400" b="1" dirty="0">
                <a:solidFill>
                  <a:srgbClr val="0070C0"/>
                </a:solidFill>
                <a:effectLst>
                  <a:glow rad="63500">
                    <a:prstClr val="white"/>
                  </a:glow>
                </a:effectLst>
              </a:rPr>
              <a:t>只是你们要谨慎，恐怕你们这自由竟成了那软弱人的绊脚石。 </a:t>
            </a:r>
            <a:r>
              <a:rPr lang="en-US" altLang="zh-CN" sz="1400" b="1" dirty="0">
                <a:solidFill>
                  <a:srgbClr val="0070C0"/>
                </a:solidFill>
                <a:effectLst>
                  <a:glow rad="63500">
                    <a:prstClr val="white"/>
                  </a:glow>
                </a:effectLst>
              </a:rPr>
              <a:t>8:10 </a:t>
            </a:r>
            <a:r>
              <a:rPr lang="zh-CN" altLang="en-US" sz="1400" b="1" dirty="0">
                <a:solidFill>
                  <a:srgbClr val="0070C0"/>
                </a:solidFill>
                <a:effectLst>
                  <a:glow rad="63500">
                    <a:prstClr val="white"/>
                  </a:glow>
                </a:effectLst>
              </a:rPr>
              <a:t>若有人见你这有知识的，在偶象的庙里坐席，这人的良心，若是软弱，岂不放胆去吃那祭偶象之物么？ </a:t>
            </a:r>
            <a:r>
              <a:rPr lang="en-US" altLang="zh-CN" sz="1400" b="1" dirty="0">
                <a:solidFill>
                  <a:srgbClr val="0070C0"/>
                </a:solidFill>
                <a:effectLst>
                  <a:glow rad="63500">
                    <a:prstClr val="white"/>
                  </a:glow>
                </a:effectLst>
              </a:rPr>
              <a:t>8:11 </a:t>
            </a:r>
            <a:r>
              <a:rPr lang="zh-CN" altLang="en-US" sz="1400" b="1" dirty="0">
                <a:solidFill>
                  <a:srgbClr val="0070C0"/>
                </a:solidFill>
                <a:effectLst>
                  <a:glow rad="63500">
                    <a:prstClr val="white"/>
                  </a:glow>
                </a:effectLst>
              </a:rPr>
              <a:t>因此，基督为他死的那软弱弟兄，也就因你的知识沉沦了。</a:t>
            </a:r>
          </a:p>
        </p:txBody>
      </p:sp>
      <p:pic>
        <p:nvPicPr>
          <p:cNvPr id="20" name="Picture 19">
            <a:extLst>
              <a:ext uri="{FF2B5EF4-FFF2-40B4-BE49-F238E27FC236}">
                <a16:creationId xmlns:a16="http://schemas.microsoft.com/office/drawing/2014/main" id="{43C03332-D06B-4BAB-BED6-04323AC5CA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191332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a:t>
            </a:r>
            <a:r>
              <a:rPr lang="zh-CN" altLang="en-US" sz="1700" b="1" dirty="0">
                <a:solidFill>
                  <a:srgbClr val="0070C0"/>
                </a:solidFill>
                <a:effectLst>
                  <a:glow rad="63500">
                    <a:prstClr val="white"/>
                  </a:glow>
                </a:effectLst>
              </a:rPr>
              <a:t>用公义当作护心镜遮胸，</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92240" y="698172"/>
            <a:ext cx="2667000" cy="1677382"/>
          </a:xfrm>
          <a:prstGeom prst="rect">
            <a:avLst/>
          </a:prstGeom>
          <a:noFill/>
        </p:spPr>
        <p:txBody>
          <a:bodyPr wrap="square" rtlCol="0">
            <a:spAutoFit/>
          </a:bodyPr>
          <a:lstStyle/>
          <a:p>
            <a:pPr lvl="0">
              <a:spcAft>
                <a:spcPts val="600"/>
              </a:spcAft>
              <a:defRPr/>
            </a:pPr>
            <a:r>
              <a:rPr lang="zh-CN" altLang="en-US" sz="1400" b="1" dirty="0">
                <a:solidFill>
                  <a:srgbClr val="0070C0"/>
                </a:solidFill>
                <a:effectLst>
                  <a:glow rad="63500">
                    <a:prstClr val="white"/>
                  </a:glow>
                </a:effectLst>
              </a:rPr>
              <a:t>提前</a:t>
            </a:r>
            <a:r>
              <a:rPr lang="en-US" altLang="zh-CN" sz="1400" b="1" dirty="0">
                <a:solidFill>
                  <a:srgbClr val="0070C0"/>
                </a:solidFill>
                <a:effectLst>
                  <a:glow rad="63500">
                    <a:prstClr val="white"/>
                  </a:glow>
                </a:effectLst>
              </a:rPr>
              <a:t>1:19 </a:t>
            </a:r>
            <a:r>
              <a:rPr lang="zh-CN" altLang="en-US" sz="1400" b="1" dirty="0">
                <a:solidFill>
                  <a:srgbClr val="0070C0"/>
                </a:solidFill>
                <a:effectLst>
                  <a:glow rad="63500">
                    <a:prstClr val="white"/>
                  </a:glow>
                </a:effectLst>
              </a:rPr>
              <a:t>常存信心和无亏的良心。有人丢弃良心，就在真道上如同船破坏了一般。</a:t>
            </a:r>
            <a:endParaRPr lang="en-US" altLang="zh-CN" sz="1400" b="1" dirty="0">
              <a:solidFill>
                <a:srgbClr val="0070C0"/>
              </a:solidFill>
              <a:effectLst>
                <a:glow rad="63500">
                  <a:prstClr val="white"/>
                </a:glow>
              </a:effectLst>
            </a:endParaRPr>
          </a:p>
          <a:p>
            <a:pPr lvl="0">
              <a:spcAft>
                <a:spcPts val="600"/>
              </a:spcAft>
              <a:defRPr/>
            </a:pPr>
            <a:r>
              <a:rPr lang="zh-CN" altLang="en-US" sz="1400" b="1" dirty="0">
                <a:solidFill>
                  <a:srgbClr val="0070C0"/>
                </a:solidFill>
                <a:effectLst>
                  <a:glow rad="63500">
                    <a:prstClr val="white"/>
                  </a:glow>
                </a:effectLst>
              </a:rPr>
              <a:t>提前</a:t>
            </a:r>
            <a:r>
              <a:rPr lang="en-US" altLang="zh-CN" sz="1400" b="1" dirty="0">
                <a:solidFill>
                  <a:srgbClr val="0070C0"/>
                </a:solidFill>
                <a:effectLst>
                  <a:glow rad="63500">
                    <a:prstClr val="white"/>
                  </a:glow>
                </a:effectLst>
              </a:rPr>
              <a:t>3:9 </a:t>
            </a:r>
            <a:r>
              <a:rPr lang="zh-CN" altLang="en-US" sz="1400" b="1" dirty="0">
                <a:solidFill>
                  <a:srgbClr val="0070C0"/>
                </a:solidFill>
                <a:effectLst>
                  <a:glow rad="63500">
                    <a:prstClr val="white"/>
                  </a:glow>
                </a:effectLst>
              </a:rPr>
              <a:t>要存清洁的良心，固守真道的奥秘。 </a:t>
            </a:r>
            <a:r>
              <a:rPr lang="en-US" altLang="zh-CN" sz="1400" b="1" dirty="0">
                <a:solidFill>
                  <a:srgbClr val="0070C0"/>
                </a:solidFill>
                <a:effectLst>
                  <a:glow rad="63500">
                    <a:prstClr val="white"/>
                  </a:glow>
                </a:effectLst>
              </a:rPr>
              <a:t>holding the mystery of the faith with a pure conscience. </a:t>
            </a:r>
            <a:endParaRPr lang="en-US" altLang="zh-CN" sz="14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FE2A28FA-0B62-44A4-9E4F-CB6EF2CF348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150058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srgbClr val="0070C0"/>
                </a:solidFill>
                <a:effectLst>
                  <a:glow rad="63500">
                    <a:prstClr val="white"/>
                  </a:glow>
                </a:effectLst>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37550" y="692990"/>
            <a:ext cx="2712720" cy="1600438"/>
          </a:xfrm>
          <a:prstGeom prst="rect">
            <a:avLst/>
          </a:prstGeom>
          <a:noFill/>
        </p:spPr>
        <p:txBody>
          <a:bodyPr wrap="square" rtlCol="0">
            <a:spAutoFit/>
          </a:bodyPr>
          <a:lstStyle/>
          <a:p>
            <a:pPr lvl="0">
              <a:defRPr/>
            </a:pPr>
            <a:r>
              <a:rPr lang="zh-CN" altLang="en-US" sz="1400" b="1" dirty="0">
                <a:solidFill>
                  <a:srgbClr val="0070C0"/>
                </a:solidFill>
                <a:effectLst>
                  <a:glow rad="63500">
                    <a:prstClr val="white"/>
                  </a:glow>
                </a:effectLst>
              </a:rPr>
              <a:t>申</a:t>
            </a:r>
            <a:r>
              <a:rPr lang="en-US" altLang="zh-CN" sz="1400" b="1" dirty="0">
                <a:solidFill>
                  <a:srgbClr val="0070C0"/>
                </a:solidFill>
                <a:effectLst>
                  <a:glow rad="63500">
                    <a:prstClr val="white"/>
                  </a:glow>
                </a:effectLst>
              </a:rPr>
              <a:t>11:24 </a:t>
            </a:r>
            <a:r>
              <a:rPr lang="zh-CN" altLang="en-US" sz="1400" b="1" dirty="0">
                <a:solidFill>
                  <a:srgbClr val="0070C0"/>
                </a:solidFill>
                <a:effectLst>
                  <a:glow rad="63500">
                    <a:prstClr val="white"/>
                  </a:glow>
                </a:effectLst>
              </a:rPr>
              <a:t>凡你们脚掌所踏之地都必归你们；从旷野和利巴嫩，并伯拉大河，直到西海，都要作你们的境界。 </a:t>
            </a:r>
            <a:r>
              <a:rPr lang="en-US" altLang="zh-CN" sz="1400" b="1" dirty="0">
                <a:solidFill>
                  <a:srgbClr val="0070C0"/>
                </a:solidFill>
                <a:effectLst>
                  <a:glow rad="63500">
                    <a:prstClr val="white"/>
                  </a:glow>
                </a:effectLst>
              </a:rPr>
              <a:t>11:25 </a:t>
            </a:r>
            <a:r>
              <a:rPr lang="zh-CN" altLang="en-US" sz="1400" b="1" dirty="0">
                <a:solidFill>
                  <a:srgbClr val="0070C0"/>
                </a:solidFill>
                <a:effectLst>
                  <a:glow rad="63500">
                    <a:prstClr val="white"/>
                  </a:glow>
                </a:effectLst>
              </a:rPr>
              <a:t>必无一人能在你们面前站立得住；耶和华</a:t>
            </a:r>
            <a:r>
              <a:rPr lang="en-US" altLang="zh-CN" sz="1400" b="1" dirty="0">
                <a:solidFill>
                  <a:srgbClr val="0070C0"/>
                </a:solidFill>
                <a:effectLst>
                  <a:glow rad="63500">
                    <a:prstClr val="white"/>
                  </a:glow>
                </a:effectLst>
              </a:rPr>
              <a:t>―</a:t>
            </a:r>
            <a:r>
              <a:rPr lang="zh-CN" altLang="en-US" sz="1400" b="1" dirty="0">
                <a:solidFill>
                  <a:srgbClr val="0070C0"/>
                </a:solidFill>
                <a:effectLst>
                  <a:glow rad="63500">
                    <a:prstClr val="white"/>
                  </a:glow>
                </a:effectLst>
              </a:rPr>
              <a:t>你们的　神必照他所说的，使惧怕惊恐临到你们所踏之地的居民。 </a:t>
            </a:r>
            <a:endParaRPr lang="en-US" altLang="zh-CN" sz="14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1FC09D91-D93B-4AB4-83A9-BEC963F8F7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14928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srgbClr val="0070C0"/>
                </a:solidFill>
                <a:effectLst>
                  <a:glow rad="63500">
                    <a:prstClr val="white"/>
                  </a:glow>
                </a:effectLst>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37550" y="692990"/>
            <a:ext cx="2712720" cy="1692771"/>
          </a:xfrm>
          <a:prstGeom prst="rect">
            <a:avLst/>
          </a:prstGeom>
          <a:noFill/>
        </p:spPr>
        <p:txBody>
          <a:bodyPr wrap="square" rtlCol="0">
            <a:spAutoFit/>
          </a:bodyPr>
          <a:lstStyle/>
          <a:p>
            <a:pPr lvl="0">
              <a:defRPr/>
            </a:pPr>
            <a:r>
              <a:rPr lang="zh-CN" altLang="en-US" sz="1300" b="1" dirty="0">
                <a:solidFill>
                  <a:srgbClr val="0070C0"/>
                </a:solidFill>
                <a:effectLst>
                  <a:glow rad="63500">
                    <a:prstClr val="white"/>
                  </a:glow>
                </a:effectLst>
              </a:rPr>
              <a:t>申</a:t>
            </a:r>
            <a:r>
              <a:rPr lang="en-US" altLang="zh-CN" sz="1300" b="1" dirty="0">
                <a:solidFill>
                  <a:srgbClr val="0070C0"/>
                </a:solidFill>
                <a:effectLst>
                  <a:glow rad="63500">
                    <a:prstClr val="white"/>
                  </a:glow>
                </a:effectLst>
              </a:rPr>
              <a:t>11:26 </a:t>
            </a:r>
            <a:r>
              <a:rPr lang="zh-CN" altLang="en-US" sz="1300" b="1" dirty="0">
                <a:solidFill>
                  <a:srgbClr val="0070C0"/>
                </a:solidFill>
                <a:effectLst>
                  <a:glow rad="63500">
                    <a:prstClr val="white"/>
                  </a:glow>
                </a:effectLst>
              </a:rPr>
              <a:t>看哪，我今日将祝福与咒诅的话都陈明在你们面前。 </a:t>
            </a:r>
            <a:r>
              <a:rPr lang="en-US" altLang="zh-CN" sz="1300" b="1" dirty="0">
                <a:solidFill>
                  <a:srgbClr val="0070C0"/>
                </a:solidFill>
                <a:effectLst>
                  <a:glow rad="63500">
                    <a:prstClr val="white"/>
                  </a:glow>
                </a:effectLst>
              </a:rPr>
              <a:t>11:27 </a:t>
            </a:r>
            <a:r>
              <a:rPr lang="zh-CN" altLang="en-US" sz="1300" b="1" dirty="0">
                <a:solidFill>
                  <a:srgbClr val="0070C0"/>
                </a:solidFill>
                <a:effectLst>
                  <a:glow rad="63500">
                    <a:prstClr val="white"/>
                  </a:glow>
                </a:effectLst>
              </a:rPr>
              <a:t>你们若听从耶和华</a:t>
            </a:r>
            <a:r>
              <a:rPr lang="en-US" altLang="zh-CN" sz="1300" b="1" dirty="0">
                <a:solidFill>
                  <a:srgbClr val="0070C0"/>
                </a:solidFill>
                <a:effectLst>
                  <a:glow rad="63500">
                    <a:prstClr val="white"/>
                  </a:glow>
                </a:effectLst>
              </a:rPr>
              <a:t>―</a:t>
            </a:r>
            <a:r>
              <a:rPr lang="zh-CN" altLang="en-US" sz="1300" b="1" dirty="0">
                <a:solidFill>
                  <a:srgbClr val="0070C0"/>
                </a:solidFill>
                <a:effectLst>
                  <a:glow rad="63500">
                    <a:prstClr val="white"/>
                  </a:glow>
                </a:effectLst>
              </a:rPr>
              <a:t>你们　神的诫命，就是我今日所吩咐你们的，就必蒙福。 </a:t>
            </a:r>
            <a:r>
              <a:rPr lang="en-US" altLang="zh-CN" sz="1300" b="1" dirty="0">
                <a:solidFill>
                  <a:srgbClr val="0070C0"/>
                </a:solidFill>
                <a:effectLst>
                  <a:glow rad="63500">
                    <a:prstClr val="white"/>
                  </a:glow>
                </a:effectLst>
              </a:rPr>
              <a:t>11:28 </a:t>
            </a:r>
            <a:r>
              <a:rPr lang="zh-CN" altLang="en-US" sz="1300" b="1" dirty="0">
                <a:solidFill>
                  <a:srgbClr val="0070C0"/>
                </a:solidFill>
                <a:effectLst>
                  <a:glow rad="63500">
                    <a:prstClr val="white"/>
                  </a:glow>
                </a:effectLst>
              </a:rPr>
              <a:t>你们若不听从耶和华</a:t>
            </a:r>
            <a:r>
              <a:rPr lang="en-US" altLang="zh-CN" sz="1300" b="1" dirty="0">
                <a:solidFill>
                  <a:srgbClr val="0070C0"/>
                </a:solidFill>
                <a:effectLst>
                  <a:glow rad="63500">
                    <a:prstClr val="white"/>
                  </a:glow>
                </a:effectLst>
              </a:rPr>
              <a:t>―</a:t>
            </a:r>
            <a:r>
              <a:rPr lang="zh-CN" altLang="en-US" sz="1300" b="1" dirty="0">
                <a:solidFill>
                  <a:srgbClr val="0070C0"/>
                </a:solidFill>
                <a:effectLst>
                  <a:glow rad="63500">
                    <a:prstClr val="white"/>
                  </a:glow>
                </a:effectLst>
              </a:rPr>
              <a:t>你们　神的诫命，偏离我今日所吩咐你们的道，去事奉你们素来所不认识的别　神，就必受祸。 </a:t>
            </a:r>
            <a:endParaRPr lang="en-US" altLang="zh-CN" sz="13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1FC09D91-D93B-4AB4-83A9-BEC963F8F7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54314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srgbClr val="0070C0"/>
                </a:solidFill>
                <a:effectLst>
                  <a:glow rad="63500">
                    <a:prstClr val="white"/>
                  </a:glow>
                </a:effectLst>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37550" y="692990"/>
            <a:ext cx="2712720" cy="1600438"/>
          </a:xfrm>
          <a:prstGeom prst="rect">
            <a:avLst/>
          </a:prstGeom>
          <a:noFill/>
        </p:spPr>
        <p:txBody>
          <a:bodyPr wrap="square" rtlCol="0">
            <a:spAutoFit/>
          </a:bodyPr>
          <a:lstStyle/>
          <a:p>
            <a:pPr lvl="0">
              <a:defRPr/>
            </a:pPr>
            <a:r>
              <a:rPr lang="zh-CN" altLang="en-US" sz="1400" b="1" dirty="0">
                <a:solidFill>
                  <a:srgbClr val="0070C0"/>
                </a:solidFill>
                <a:effectLst>
                  <a:glow rad="63500">
                    <a:prstClr val="white"/>
                  </a:glow>
                </a:effectLst>
              </a:rPr>
              <a:t>加</a:t>
            </a:r>
            <a:r>
              <a:rPr lang="en-US" altLang="zh-CN" sz="1400" b="1" dirty="0">
                <a:solidFill>
                  <a:srgbClr val="0070C0"/>
                </a:solidFill>
                <a:effectLst>
                  <a:glow rad="63500">
                    <a:prstClr val="white"/>
                  </a:glow>
                </a:effectLst>
              </a:rPr>
              <a:t>5:16 </a:t>
            </a:r>
            <a:r>
              <a:rPr lang="zh-CN" altLang="en-US" sz="1400" b="1" dirty="0">
                <a:solidFill>
                  <a:srgbClr val="0070C0"/>
                </a:solidFill>
                <a:effectLst>
                  <a:glow rad="63500">
                    <a:prstClr val="white"/>
                  </a:glow>
                </a:effectLst>
              </a:rPr>
              <a:t>我说，你们当顺着圣灵而行 </a:t>
            </a:r>
            <a:r>
              <a:rPr lang="en-US" altLang="zh-CN" sz="1400" b="1" dirty="0">
                <a:solidFill>
                  <a:srgbClr val="0070C0"/>
                </a:solidFill>
                <a:effectLst>
                  <a:glow rad="63500">
                    <a:prstClr val="white"/>
                  </a:glow>
                </a:effectLst>
              </a:rPr>
              <a:t>Walk in the Spirit</a:t>
            </a:r>
            <a:r>
              <a:rPr lang="zh-CN" altLang="en-US" sz="1400" b="1" dirty="0">
                <a:solidFill>
                  <a:srgbClr val="0070C0"/>
                </a:solidFill>
                <a:effectLst>
                  <a:glow rad="63500">
                    <a:prstClr val="white"/>
                  </a:glow>
                </a:effectLst>
              </a:rPr>
              <a:t>，就不放纵肉体的情慾了。 </a:t>
            </a:r>
            <a:r>
              <a:rPr lang="en-US" altLang="zh-CN" sz="1400" b="1" dirty="0">
                <a:solidFill>
                  <a:srgbClr val="0070C0"/>
                </a:solidFill>
                <a:effectLst>
                  <a:glow rad="63500">
                    <a:prstClr val="white"/>
                  </a:glow>
                </a:effectLst>
              </a:rPr>
              <a:t>5:17 </a:t>
            </a:r>
            <a:r>
              <a:rPr lang="zh-CN" altLang="en-US" sz="1400" b="1" dirty="0">
                <a:solidFill>
                  <a:srgbClr val="0070C0"/>
                </a:solidFill>
                <a:effectLst>
                  <a:glow rad="63500">
                    <a:prstClr val="white"/>
                  </a:glow>
                </a:effectLst>
              </a:rPr>
              <a:t>因为情慾和圣灵相争，圣灵和情慾相争，这两个是彼此相敌，使你们不能做所愿意做的。 </a:t>
            </a:r>
            <a:r>
              <a:rPr lang="en-US" altLang="zh-CN" sz="1400" b="1" dirty="0">
                <a:solidFill>
                  <a:srgbClr val="0070C0"/>
                </a:solidFill>
                <a:effectLst>
                  <a:glow rad="63500">
                    <a:prstClr val="white"/>
                  </a:glow>
                </a:effectLst>
              </a:rPr>
              <a:t>5:18 </a:t>
            </a:r>
            <a:r>
              <a:rPr lang="zh-CN" altLang="en-US" sz="1400" b="1" dirty="0">
                <a:solidFill>
                  <a:srgbClr val="0070C0"/>
                </a:solidFill>
                <a:effectLst>
                  <a:glow rad="63500">
                    <a:prstClr val="white"/>
                  </a:glow>
                </a:effectLst>
              </a:rPr>
              <a:t>但你们若被圣灵引导，就不在律法以下。</a:t>
            </a:r>
            <a:endParaRPr lang="en-US" altLang="zh-CN" sz="14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1FC09D91-D93B-4AB4-83A9-BEC963F8F7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254485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pic>
        <p:nvPicPr>
          <p:cNvPr id="31" name="Picture 30">
            <a:extLst>
              <a:ext uri="{FF2B5EF4-FFF2-40B4-BE49-F238E27FC236}">
                <a16:creationId xmlns:a16="http://schemas.microsoft.com/office/drawing/2014/main" id="{16E20759-DDAC-42FC-8C16-BB0E1C5CE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504" y="1296897"/>
            <a:ext cx="3058446" cy="1720377"/>
          </a:xfrm>
          <a:prstGeom prst="rect">
            <a:avLst/>
          </a:prstGeom>
        </p:spPr>
      </p:pic>
      <p:sp>
        <p:nvSpPr>
          <p:cNvPr id="33" name="TextBox 32">
            <a:extLst>
              <a:ext uri="{FF2B5EF4-FFF2-40B4-BE49-F238E27FC236}">
                <a16:creationId xmlns:a16="http://schemas.microsoft.com/office/drawing/2014/main" id="{78680F0B-6D23-4ECF-AF4C-C2B02E413ABF}"/>
              </a:ext>
            </a:extLst>
          </p:cNvPr>
          <p:cNvSpPr txBox="1"/>
          <p:nvPr/>
        </p:nvSpPr>
        <p:spPr>
          <a:xfrm>
            <a:off x="6324600" y="645352"/>
            <a:ext cx="1600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cs typeface="+mn-cs"/>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cs typeface="+mn-cs"/>
            </a:endParaRPr>
          </a:p>
        </p:txBody>
      </p:sp>
      <p:pic>
        <p:nvPicPr>
          <p:cNvPr id="8" name="Picture 2" descr="DaFruits of Men of Substance.(Receive The Bread of Life).🍞❤️ – DaFruits">
            <a:extLst>
              <a:ext uri="{FF2B5EF4-FFF2-40B4-BE49-F238E27FC236}">
                <a16:creationId xmlns:a16="http://schemas.microsoft.com/office/drawing/2014/main" id="{D3A7596F-AFF8-463D-8181-04381357EE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6" t="1237" r="1631" b="50430"/>
          <a:stretch/>
        </p:blipFill>
        <p:spPr bwMode="auto">
          <a:xfrm>
            <a:off x="5218471" y="3567537"/>
            <a:ext cx="3800513" cy="1887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8A13BE-583F-4A8D-AAF6-680D520EFD38}"/>
              </a:ext>
            </a:extLst>
          </p:cNvPr>
          <p:cNvSpPr txBox="1"/>
          <p:nvPr/>
        </p:nvSpPr>
        <p:spPr>
          <a:xfrm>
            <a:off x="6858000" y="2895293"/>
            <a:ext cx="697627"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entury Gothic" panose="020B0502020202020204"/>
                <a:ea typeface="+mn-ea"/>
                <a:cs typeface="+mn-cs"/>
              </a:rPr>
              <a:t>vs</a:t>
            </a:r>
          </a:p>
        </p:txBody>
      </p:sp>
    </p:spTree>
    <p:extLst>
      <p:ext uri="{BB962C8B-B14F-4D97-AF65-F5344CB8AC3E}">
        <p14:creationId xmlns:p14="http://schemas.microsoft.com/office/powerpoint/2010/main" val="24408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a:t>
            </a:r>
            <a:r>
              <a:rPr lang="zh-CN" altLang="en-US" sz="1700" b="1" dirty="0">
                <a:solidFill>
                  <a:srgbClr val="0070C0"/>
                </a:solidFill>
                <a:effectLst>
                  <a:glow rad="63500">
                    <a:prstClr val="white"/>
                  </a:glow>
                </a:effectLst>
              </a:rPr>
              <a:t>又拿着信德当作藤牌，可以灭尽那恶者一切的火箭；</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3" name="TextBox 12">
            <a:extLst>
              <a:ext uri="{FF2B5EF4-FFF2-40B4-BE49-F238E27FC236}">
                <a16:creationId xmlns:a16="http://schemas.microsoft.com/office/drawing/2014/main" id="{7AA01C7B-2B5C-4036-8B53-3095CD22CAF2}"/>
              </a:ext>
            </a:extLst>
          </p:cNvPr>
          <p:cNvSpPr txBox="1"/>
          <p:nvPr/>
        </p:nvSpPr>
        <p:spPr>
          <a:xfrm>
            <a:off x="6403135" y="656356"/>
            <a:ext cx="2720780" cy="1692771"/>
          </a:xfrm>
          <a:prstGeom prst="rect">
            <a:avLst/>
          </a:prstGeom>
          <a:noFill/>
        </p:spPr>
        <p:txBody>
          <a:bodyPr wrap="square" rtlCol="0">
            <a:spAutoFit/>
          </a:bodyPr>
          <a:lstStyle/>
          <a:p>
            <a:pPr lvl="0">
              <a:defRPr/>
            </a:pPr>
            <a:r>
              <a:rPr lang="zh-CN" altLang="en-US" sz="1300" b="1" dirty="0">
                <a:solidFill>
                  <a:srgbClr val="0070C0"/>
                </a:solidFill>
                <a:effectLst>
                  <a:glow rad="63500">
                    <a:prstClr val="white"/>
                  </a:glow>
                </a:effectLst>
              </a:rPr>
              <a:t>西</a:t>
            </a:r>
            <a:r>
              <a:rPr lang="en-US" altLang="zh-CN" sz="1300" b="1" dirty="0">
                <a:solidFill>
                  <a:srgbClr val="0070C0"/>
                </a:solidFill>
                <a:effectLst>
                  <a:glow rad="63500">
                    <a:prstClr val="white"/>
                  </a:glow>
                </a:effectLst>
              </a:rPr>
              <a:t>2:13 </a:t>
            </a:r>
            <a:r>
              <a:rPr lang="zh-CN" altLang="en-US" sz="1300" b="1" dirty="0">
                <a:solidFill>
                  <a:srgbClr val="0070C0"/>
                </a:solidFill>
                <a:effectLst>
                  <a:glow rad="63500">
                    <a:prstClr val="white"/>
                  </a:glow>
                </a:effectLst>
              </a:rPr>
              <a:t>你们从前在过犯和未受割礼的肉体中死了，神赦免了你们一切过犯，便叫你们与基督一同活过来； </a:t>
            </a:r>
            <a:r>
              <a:rPr lang="en-US" altLang="zh-CN" sz="1300" b="1" dirty="0">
                <a:solidFill>
                  <a:srgbClr val="0070C0"/>
                </a:solidFill>
                <a:effectLst>
                  <a:glow rad="63500">
                    <a:prstClr val="white"/>
                  </a:glow>
                </a:effectLst>
              </a:rPr>
              <a:t>2:14 </a:t>
            </a:r>
            <a:r>
              <a:rPr lang="zh-CN" altLang="en-US" sz="1300" b="1" dirty="0">
                <a:solidFill>
                  <a:srgbClr val="0070C0"/>
                </a:solidFill>
                <a:effectLst>
                  <a:glow rad="63500">
                    <a:prstClr val="white"/>
                  </a:glow>
                </a:effectLst>
              </a:rPr>
              <a:t>又涂抹了在律例上所写攻击我们，有碍于我们的字据，把他撤去，钉在十字架上。 </a:t>
            </a:r>
            <a:r>
              <a:rPr lang="en-US" altLang="zh-CN" sz="1300" b="1" dirty="0">
                <a:solidFill>
                  <a:srgbClr val="0070C0"/>
                </a:solidFill>
                <a:effectLst>
                  <a:glow rad="63500">
                    <a:prstClr val="white"/>
                  </a:glow>
                </a:effectLst>
              </a:rPr>
              <a:t>2:15 </a:t>
            </a:r>
            <a:r>
              <a:rPr lang="zh-CN" altLang="en-US" sz="1300" b="1" dirty="0">
                <a:solidFill>
                  <a:srgbClr val="0070C0"/>
                </a:solidFill>
                <a:effectLst>
                  <a:glow rad="63500">
                    <a:prstClr val="white"/>
                  </a:glow>
                </a:effectLst>
              </a:rPr>
              <a:t>既将一切执政的、掌权的掳来，明显给众人看，就仗着十字架夸胜。 </a:t>
            </a:r>
            <a:endParaRPr lang="en-US" altLang="zh-CN" sz="13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71F4AA23-2D5E-4325-AF50-09ED873FA9A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39614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6:16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lang="zh-CN" altLang="en-US" sz="1700" b="1" dirty="0">
                <a:solidFill>
                  <a:srgbClr val="0070C0"/>
                </a:solidFill>
                <a:effectLst>
                  <a:glow rad="63500">
                    <a:prstClr val="white"/>
                  </a:glow>
                </a:effectLst>
              </a:rPr>
              <a:t>并戴上救恩的头盔，</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拿着圣灵的宝剑，就是神的道；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6:18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靠着圣灵，随时多方祷告祈求；并</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8" name="TextBox 17">
            <a:extLst>
              <a:ext uri="{FF2B5EF4-FFF2-40B4-BE49-F238E27FC236}">
                <a16:creationId xmlns:a16="http://schemas.microsoft.com/office/drawing/2014/main" id="{B3E18C52-81B8-4061-B971-148458459EA1}"/>
              </a:ext>
            </a:extLst>
          </p:cNvPr>
          <p:cNvSpPr txBox="1"/>
          <p:nvPr/>
        </p:nvSpPr>
        <p:spPr>
          <a:xfrm>
            <a:off x="6403135" y="615047"/>
            <a:ext cx="2801282" cy="1708160"/>
          </a:xfrm>
          <a:prstGeom prst="rect">
            <a:avLst/>
          </a:prstGeom>
          <a:noFill/>
        </p:spPr>
        <p:txBody>
          <a:bodyPr wrap="square" rtlCol="0">
            <a:spAutoFit/>
          </a:bodyPr>
          <a:lstStyle/>
          <a:p>
            <a:pPr lvl="0">
              <a:spcAft>
                <a:spcPts val="600"/>
              </a:spcAft>
              <a:defRPr/>
            </a:pPr>
            <a:r>
              <a:rPr lang="zh-CN" altLang="en-US" sz="1250" b="1" dirty="0">
                <a:solidFill>
                  <a:srgbClr val="0070C0"/>
                </a:solidFill>
                <a:effectLst>
                  <a:glow rad="63500">
                    <a:prstClr val="white"/>
                  </a:glow>
                </a:effectLst>
              </a:rPr>
              <a:t>腓</a:t>
            </a:r>
            <a:r>
              <a:rPr lang="en-US" altLang="zh-CN" sz="1250" b="1" dirty="0">
                <a:solidFill>
                  <a:srgbClr val="0070C0"/>
                </a:solidFill>
                <a:effectLst>
                  <a:glow rad="63500">
                    <a:prstClr val="white"/>
                  </a:glow>
                </a:effectLst>
              </a:rPr>
              <a:t>1:9 </a:t>
            </a:r>
            <a:r>
              <a:rPr lang="zh-CN" altLang="en-US" sz="1250" b="1" dirty="0">
                <a:solidFill>
                  <a:srgbClr val="0070C0"/>
                </a:solidFill>
                <a:effectLst>
                  <a:glow rad="63500">
                    <a:prstClr val="white"/>
                  </a:glow>
                </a:effectLst>
              </a:rPr>
              <a:t>我所祷告的，就是要你们的爱心在</a:t>
            </a:r>
            <a:r>
              <a:rPr lang="zh-CN" altLang="en-US" sz="1250" b="1" dirty="0">
                <a:solidFill>
                  <a:srgbClr val="FF0000"/>
                </a:solidFill>
                <a:effectLst>
                  <a:glow rad="63500">
                    <a:prstClr val="white"/>
                  </a:glow>
                </a:effectLst>
              </a:rPr>
              <a:t>知识和各样见识（</a:t>
            </a:r>
            <a:r>
              <a:rPr lang="en-US" altLang="zh-CN" sz="1250" b="1" dirty="0">
                <a:solidFill>
                  <a:srgbClr val="FF0000"/>
                </a:solidFill>
                <a:effectLst>
                  <a:glow rad="63500">
                    <a:prstClr val="white"/>
                  </a:glow>
                </a:effectLst>
              </a:rPr>
              <a:t>discernment</a:t>
            </a:r>
            <a:r>
              <a:rPr lang="zh-CN" altLang="en-US" sz="1250" b="1" dirty="0">
                <a:solidFill>
                  <a:srgbClr val="0070C0"/>
                </a:solidFill>
                <a:effectLst>
                  <a:glow rad="63500">
                    <a:prstClr val="white"/>
                  </a:glow>
                </a:effectLst>
              </a:rPr>
              <a:t>）上多而又多， </a:t>
            </a:r>
            <a:r>
              <a:rPr lang="en-US" altLang="zh-CN" sz="1250" b="1" dirty="0">
                <a:solidFill>
                  <a:srgbClr val="0070C0"/>
                </a:solidFill>
                <a:effectLst>
                  <a:glow rad="63500">
                    <a:prstClr val="white"/>
                  </a:glow>
                </a:effectLst>
              </a:rPr>
              <a:t>1:10 </a:t>
            </a:r>
            <a:r>
              <a:rPr lang="zh-CN" altLang="en-US" sz="1250" b="1" dirty="0">
                <a:solidFill>
                  <a:srgbClr val="0070C0"/>
                </a:solidFill>
                <a:effectLst>
                  <a:glow rad="63500">
                    <a:prstClr val="white"/>
                  </a:glow>
                </a:effectLst>
              </a:rPr>
              <a:t>使你们能分别是非（或作：喜爱那美好的事），作诚实无过的人，直到基督的日子； </a:t>
            </a:r>
            <a:endParaRPr lang="en-US" altLang="zh-CN" sz="1250" b="1" dirty="0">
              <a:solidFill>
                <a:srgbClr val="0070C0"/>
              </a:solidFill>
              <a:effectLst>
                <a:glow rad="63500">
                  <a:prstClr val="white"/>
                </a:glow>
              </a:effectLst>
            </a:endParaRPr>
          </a:p>
          <a:p>
            <a:pPr lvl="0">
              <a:defRPr/>
            </a:pPr>
            <a:r>
              <a:rPr lang="zh-CN" altLang="en-US" sz="1250" b="1" dirty="0">
                <a:solidFill>
                  <a:srgbClr val="0070C0"/>
                </a:solidFill>
                <a:effectLst>
                  <a:glow rad="63500">
                    <a:prstClr val="white"/>
                  </a:glow>
                </a:effectLst>
              </a:rPr>
              <a:t>彼后</a:t>
            </a:r>
            <a:r>
              <a:rPr lang="en-US" altLang="zh-CN" sz="1250" b="1" dirty="0">
                <a:solidFill>
                  <a:srgbClr val="0070C0"/>
                </a:solidFill>
                <a:effectLst>
                  <a:glow rad="63500">
                    <a:prstClr val="white"/>
                  </a:glow>
                </a:effectLst>
              </a:rPr>
              <a:t>1:5 </a:t>
            </a:r>
            <a:r>
              <a:rPr lang="zh-CN" altLang="en-US" sz="1250" b="1" dirty="0">
                <a:solidFill>
                  <a:srgbClr val="0070C0"/>
                </a:solidFill>
                <a:effectLst>
                  <a:glow rad="63500">
                    <a:prstClr val="white"/>
                  </a:glow>
                </a:effectLst>
              </a:rPr>
              <a:t>正因这缘故，你们要分外地殷勤；有了信心，又要加上德行；有了德行，又要加上</a:t>
            </a:r>
            <a:r>
              <a:rPr lang="zh-CN" altLang="en-US" sz="1250" b="1" dirty="0">
                <a:solidFill>
                  <a:srgbClr val="FF0000"/>
                </a:solidFill>
                <a:effectLst>
                  <a:glow rad="63500">
                    <a:prstClr val="white"/>
                  </a:glow>
                </a:effectLst>
              </a:rPr>
              <a:t>知识</a:t>
            </a:r>
            <a:r>
              <a:rPr lang="zh-CN" altLang="en-US" sz="1250" b="1" dirty="0">
                <a:solidFill>
                  <a:srgbClr val="0070C0"/>
                </a:solidFill>
                <a:effectLst>
                  <a:glow rad="63500">
                    <a:prstClr val="white"/>
                  </a:glow>
                </a:effectLst>
              </a:rPr>
              <a:t>；</a:t>
            </a:r>
            <a:endParaRPr lang="en-US" altLang="zh-CN" sz="125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DE94DB8F-5F90-42AF-99BC-193105B83D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24127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6:16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6:17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并戴上救恩的头盔，</a:t>
            </a:r>
            <a:r>
              <a:rPr lang="zh-CN" altLang="en-US" sz="1700" b="1" dirty="0">
                <a:solidFill>
                  <a:srgbClr val="0070C0"/>
                </a:solidFill>
                <a:effectLst>
                  <a:glow rad="63500">
                    <a:prstClr val="white"/>
                  </a:glow>
                </a:effectLst>
              </a:rPr>
              <a:t>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8" name="TextBox 17">
            <a:extLst>
              <a:ext uri="{FF2B5EF4-FFF2-40B4-BE49-F238E27FC236}">
                <a16:creationId xmlns:a16="http://schemas.microsoft.com/office/drawing/2014/main" id="{BFEBE6EA-B0CD-4FF9-BDDA-D7F014680FA6}"/>
              </a:ext>
            </a:extLst>
          </p:cNvPr>
          <p:cNvSpPr txBox="1"/>
          <p:nvPr/>
        </p:nvSpPr>
        <p:spPr>
          <a:xfrm>
            <a:off x="6403135" y="656356"/>
            <a:ext cx="2720780" cy="1692771"/>
          </a:xfrm>
          <a:prstGeom prst="rect">
            <a:avLst/>
          </a:prstGeom>
          <a:noFill/>
        </p:spPr>
        <p:txBody>
          <a:bodyPr wrap="square" rtlCol="0">
            <a:spAutoFit/>
          </a:bodyPr>
          <a:lstStyle/>
          <a:p>
            <a:pPr lvl="0">
              <a:defRPr/>
            </a:pPr>
            <a:r>
              <a:rPr lang="zh-CN" altLang="en-US" sz="1300" b="1" dirty="0">
                <a:solidFill>
                  <a:srgbClr val="0070C0"/>
                </a:solidFill>
                <a:effectLst>
                  <a:glow rad="63500">
                    <a:prstClr val="white"/>
                  </a:glow>
                </a:effectLst>
              </a:rPr>
              <a:t>林后</a:t>
            </a:r>
            <a:r>
              <a:rPr lang="en-US" altLang="zh-CN" sz="1300" b="1" dirty="0">
                <a:solidFill>
                  <a:srgbClr val="0070C0"/>
                </a:solidFill>
                <a:effectLst>
                  <a:glow rad="63500">
                    <a:prstClr val="white"/>
                  </a:glow>
                </a:effectLst>
              </a:rPr>
              <a:t>10:3 </a:t>
            </a:r>
            <a:r>
              <a:rPr lang="zh-CN" altLang="en-US" sz="1300" b="1" dirty="0">
                <a:solidFill>
                  <a:srgbClr val="0070C0"/>
                </a:solidFill>
                <a:effectLst>
                  <a:glow rad="63500">
                    <a:prstClr val="white"/>
                  </a:glow>
                </a:effectLst>
              </a:rPr>
              <a:t>因为我们虽然在血气中行事，却不凭着血气争战。 </a:t>
            </a:r>
            <a:r>
              <a:rPr lang="en-US" altLang="zh-CN" sz="1300" b="1" dirty="0">
                <a:solidFill>
                  <a:srgbClr val="0070C0"/>
                </a:solidFill>
                <a:effectLst>
                  <a:glow rad="63500">
                    <a:prstClr val="white"/>
                  </a:glow>
                </a:effectLst>
              </a:rPr>
              <a:t>10:4 </a:t>
            </a:r>
            <a:r>
              <a:rPr lang="zh-CN" altLang="en-US" sz="1300" b="1" dirty="0">
                <a:solidFill>
                  <a:srgbClr val="0070C0"/>
                </a:solidFill>
                <a:effectLst>
                  <a:glow rad="63500">
                    <a:prstClr val="white"/>
                  </a:glow>
                </a:effectLst>
              </a:rPr>
              <a:t>我们争战的兵器本不是属血气的，乃是在神面前有能力，可以攻破坚固的营垒， </a:t>
            </a:r>
            <a:r>
              <a:rPr lang="en-US" altLang="zh-CN" sz="1300" b="1" dirty="0">
                <a:solidFill>
                  <a:srgbClr val="0070C0"/>
                </a:solidFill>
                <a:effectLst>
                  <a:glow rad="63500">
                    <a:prstClr val="white"/>
                  </a:glow>
                </a:effectLst>
              </a:rPr>
              <a:t>10:5 </a:t>
            </a:r>
            <a:r>
              <a:rPr lang="zh-CN" altLang="en-US" sz="1300" b="1" dirty="0">
                <a:solidFill>
                  <a:srgbClr val="0070C0"/>
                </a:solidFill>
                <a:effectLst>
                  <a:glow rad="63500">
                    <a:prstClr val="white"/>
                  </a:glow>
                </a:effectLst>
              </a:rPr>
              <a:t>将各样的计谋，各样拦阻人认识神的那些自高之事，一概攻破了，又将人所有的心意夺回，使他都顺服基督。 </a:t>
            </a:r>
            <a:endParaRPr lang="en-US" altLang="zh-CN" sz="13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0E8B7FCF-1A26-4ECD-926F-7D9F90C442C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19154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6:14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所以要站稳了，用真理当作带子束腰，用公义当作护心镜遮胸，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6:15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6:16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6:17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lang="zh-CN" altLang="en-US" sz="1700" b="1" dirty="0">
                <a:solidFill>
                  <a:srgbClr val="0070C0"/>
                </a:solidFill>
                <a:effectLst>
                  <a:glow rad="63500">
                    <a:prstClr val="white"/>
                  </a:glow>
                </a:effectLst>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477000" y="781800"/>
            <a:ext cx="2667000" cy="1477328"/>
          </a:xfrm>
          <a:prstGeom prst="rect">
            <a:avLst/>
          </a:prstGeom>
          <a:noFill/>
        </p:spPr>
        <p:txBody>
          <a:bodyPr wrap="square" rtlCol="0">
            <a:spAutoFit/>
          </a:bodyPr>
          <a:lstStyle/>
          <a:p>
            <a:pPr lvl="0">
              <a:defRPr/>
            </a:pPr>
            <a:r>
              <a:rPr lang="zh-CN" altLang="en-US" sz="1500" b="1" dirty="0">
                <a:solidFill>
                  <a:srgbClr val="0070C0"/>
                </a:solidFill>
                <a:effectLst>
                  <a:glow rad="63500">
                    <a:prstClr val="white"/>
                  </a:glow>
                </a:effectLst>
              </a:rPr>
              <a:t>可</a:t>
            </a:r>
            <a:r>
              <a:rPr lang="en-US" altLang="zh-CN" sz="1500" b="1" dirty="0">
                <a:solidFill>
                  <a:srgbClr val="0070C0"/>
                </a:solidFill>
                <a:effectLst>
                  <a:glow rad="63500">
                    <a:prstClr val="white"/>
                  </a:glow>
                </a:effectLst>
              </a:rPr>
              <a:t>14:37 </a:t>
            </a:r>
            <a:r>
              <a:rPr lang="zh-CN" altLang="en-US" sz="1500" b="1" dirty="0">
                <a:solidFill>
                  <a:srgbClr val="0070C0"/>
                </a:solidFill>
                <a:effectLst>
                  <a:glow rad="63500">
                    <a:prstClr val="white"/>
                  </a:glow>
                </a:effectLst>
              </a:rPr>
              <a:t>耶稣回来，见他们睡着了，就对彼得说：西门，你睡觉么？不能儆醒片时么？ </a:t>
            </a:r>
            <a:r>
              <a:rPr lang="en-US" altLang="zh-CN" sz="1500" b="1" dirty="0">
                <a:solidFill>
                  <a:srgbClr val="0070C0"/>
                </a:solidFill>
                <a:effectLst>
                  <a:glow rad="63500">
                    <a:prstClr val="white"/>
                  </a:glow>
                </a:effectLst>
              </a:rPr>
              <a:t>14:38 </a:t>
            </a:r>
            <a:r>
              <a:rPr lang="zh-CN" altLang="en-US" sz="1500" b="1" dirty="0">
                <a:solidFill>
                  <a:srgbClr val="0070C0"/>
                </a:solidFill>
                <a:effectLst>
                  <a:glow rad="63500">
                    <a:prstClr val="white"/>
                  </a:glow>
                </a:effectLst>
              </a:rPr>
              <a:t>总要儆醒祷告，免得入了迷惑。你们心灵固然愿意，肉体却软弱了。</a:t>
            </a:r>
            <a:endParaRPr lang="en-US" altLang="zh-CN" sz="15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4447808-C250-4ED3-AA48-B45D269CB9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18218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800601"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6:19 </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也为我祈求，使我得着口才，能以放胆开口讲明福音的奥秘，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6:20 </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我为这福音的奥秘作了带锁鍊的使者，并使我照着当尽的本分放胆讲论。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6:21 </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今有所亲爱、忠心事奉主的兄弟推基古，他要把我的事情，并我的景况如何全告诉你们，叫你们知道。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6:22 </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我特意打发他到你们那里去，好叫你们知道我们的光景，又叫他安慰你们的心。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6:23 </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愿平安、仁爱、信心、从父神和主耶稣基督归与弟兄们！ </a:t>
            </a:r>
            <a:r>
              <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6:24 </a:t>
            </a:r>
            <a:r>
              <a:rPr kumimoji="0" lang="zh-CN" altLang="en-US"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并愿所有诚心爱我们主耶稣基督的人都蒙恩惠！ </a:t>
            </a:r>
            <a:endPar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6199" y="2857500"/>
            <a:ext cx="4640644" cy="292644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6:19 and for me, that utterance may be given to me, that I may open my mouth boldly to make known the mystery of the gospel, 6:20 for which I am an ambassador in chains; that in it I may speak boldly, as I ought to speak. 6:21 But that you also may know my affairs </a:t>
            </a:r>
            <a:r>
              <a:rPr kumimoji="0" lang="en-US" altLang="zh-CN" sz="15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and</a:t>
            </a:r>
            <a:r>
              <a:rPr kumimoji="0" lang="en-US" altLang="zh-CN" sz="15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how I am doing, Tychicus, a beloved brother and faithful minister in the Lord, will make all things known to you; 6:22 whom I have sent to you for this very purpose, that you may know our affairs, and </a:t>
            </a:r>
            <a:r>
              <a:rPr kumimoji="0" lang="en-US" altLang="zh-CN" sz="15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that</a:t>
            </a:r>
            <a:r>
              <a:rPr kumimoji="0" lang="en-US" altLang="zh-CN" sz="15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he may comfort your hearts. 6:23 Peace to the brethren, and love with faith, from God the Father and the Lord Jesus Christ. 6:24 Grace </a:t>
            </a:r>
            <a:r>
              <a:rPr kumimoji="0" lang="en-US" altLang="zh-CN" sz="1500" b="1" i="1"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be</a:t>
            </a:r>
            <a:r>
              <a:rPr kumimoji="0" lang="en-US" altLang="zh-CN" sz="15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with all those who love our Lord Jesus Christ in sincerity. Amen. </a:t>
            </a:r>
            <a:endParaRPr kumimoji="0" lang="en-US" altLang="zh-CN" sz="150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8" name="Rectangle 7">
            <a:extLst>
              <a:ext uri="{FF2B5EF4-FFF2-40B4-BE49-F238E27FC236}">
                <a16:creationId xmlns:a16="http://schemas.microsoft.com/office/drawing/2014/main" id="{4119779B-0278-4E05-AAFE-282370373CFA}"/>
              </a:ext>
            </a:extLst>
          </p:cNvPr>
          <p:cNvSpPr/>
          <p:nvPr/>
        </p:nvSpPr>
        <p:spPr>
          <a:xfrm>
            <a:off x="4794534" y="2377491"/>
            <a:ext cx="4318106" cy="1092607"/>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9" name="Rectangle 8">
            <a:extLst>
              <a:ext uri="{FF2B5EF4-FFF2-40B4-BE49-F238E27FC236}">
                <a16:creationId xmlns:a16="http://schemas.microsoft.com/office/drawing/2014/main" id="{60205D0A-13BF-4999-99AC-18A86937A4CA}"/>
              </a:ext>
            </a:extLst>
          </p:cNvPr>
          <p:cNvSpPr/>
          <p:nvPr/>
        </p:nvSpPr>
        <p:spPr>
          <a:xfrm>
            <a:off x="4790569" y="4800004"/>
            <a:ext cx="4318106" cy="892552"/>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0" name="Rectangle 9">
            <a:extLst>
              <a:ext uri="{FF2B5EF4-FFF2-40B4-BE49-F238E27FC236}">
                <a16:creationId xmlns:a16="http://schemas.microsoft.com/office/drawing/2014/main" id="{7D03605C-F574-4CB7-8881-E1714009F279}"/>
              </a:ext>
            </a:extLst>
          </p:cNvPr>
          <p:cNvSpPr/>
          <p:nvPr/>
        </p:nvSpPr>
        <p:spPr>
          <a:xfrm>
            <a:off x="4790569" y="3488720"/>
            <a:ext cx="4318106" cy="1292662"/>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1" name="TextBox 10">
            <a:extLst>
              <a:ext uri="{FF2B5EF4-FFF2-40B4-BE49-F238E27FC236}">
                <a16:creationId xmlns:a16="http://schemas.microsoft.com/office/drawing/2014/main" id="{DC9996F1-5D92-45D9-B641-AE5C3AD08F4D}"/>
              </a:ext>
            </a:extLst>
          </p:cNvPr>
          <p:cNvSpPr txBox="1"/>
          <p:nvPr/>
        </p:nvSpPr>
        <p:spPr>
          <a:xfrm>
            <a:off x="6477000" y="781800"/>
            <a:ext cx="2667000" cy="1477328"/>
          </a:xfrm>
          <a:prstGeom prst="rect">
            <a:avLst/>
          </a:prstGeom>
          <a:noFill/>
        </p:spPr>
        <p:txBody>
          <a:bodyPr wrap="square" rtlCol="0">
            <a:spAutoFit/>
          </a:bodyPr>
          <a:lstStyle/>
          <a:p>
            <a:pPr lvl="0">
              <a:defRPr/>
            </a:pPr>
            <a:r>
              <a:rPr lang="zh-CN" altLang="en-US" sz="1500" b="1" dirty="0">
                <a:solidFill>
                  <a:srgbClr val="0070C0"/>
                </a:solidFill>
                <a:effectLst>
                  <a:glow rad="63500">
                    <a:prstClr val="white"/>
                  </a:glow>
                </a:effectLst>
              </a:rPr>
              <a:t>可</a:t>
            </a:r>
            <a:r>
              <a:rPr lang="en-US" altLang="zh-CN" sz="1500" b="1" dirty="0">
                <a:solidFill>
                  <a:srgbClr val="0070C0"/>
                </a:solidFill>
                <a:effectLst>
                  <a:glow rad="63500">
                    <a:prstClr val="white"/>
                  </a:glow>
                </a:effectLst>
              </a:rPr>
              <a:t>14:37 </a:t>
            </a:r>
            <a:r>
              <a:rPr lang="zh-CN" altLang="en-US" sz="1500" b="1" dirty="0">
                <a:solidFill>
                  <a:srgbClr val="0070C0"/>
                </a:solidFill>
                <a:effectLst>
                  <a:glow rad="63500">
                    <a:prstClr val="white"/>
                  </a:glow>
                </a:effectLst>
              </a:rPr>
              <a:t>耶稣回来，见他们睡着了，就对彼得说：西门，你睡觉么？不能儆醒片时么？ </a:t>
            </a:r>
            <a:r>
              <a:rPr lang="en-US" altLang="zh-CN" sz="1500" b="1" dirty="0">
                <a:solidFill>
                  <a:srgbClr val="0070C0"/>
                </a:solidFill>
                <a:effectLst>
                  <a:glow rad="63500">
                    <a:prstClr val="white"/>
                  </a:glow>
                </a:effectLst>
              </a:rPr>
              <a:t>14:38 </a:t>
            </a:r>
            <a:r>
              <a:rPr lang="zh-CN" altLang="en-US" sz="1500" b="1" dirty="0">
                <a:solidFill>
                  <a:srgbClr val="0070C0"/>
                </a:solidFill>
                <a:effectLst>
                  <a:glow rad="63500">
                    <a:prstClr val="white"/>
                  </a:glow>
                </a:effectLst>
              </a:rPr>
              <a:t>总要儆醒祷告，免得入了迷惑。你们心灵固然愿意，肉体却软弱了。</a:t>
            </a:r>
            <a:endParaRPr lang="en-US" altLang="zh-CN" sz="15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862A398A-A381-4486-95D3-CB83E0C7FC6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427073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pic>
        <p:nvPicPr>
          <p:cNvPr id="8" name="Picture 2" descr="DaFruits of Men of Substance.(Receive The Bread of Life).🍞❤️ – DaFruits">
            <a:extLst>
              <a:ext uri="{FF2B5EF4-FFF2-40B4-BE49-F238E27FC236}">
                <a16:creationId xmlns:a16="http://schemas.microsoft.com/office/drawing/2014/main" id="{D3A7596F-AFF8-463D-8181-04381357EE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6" t="1237" r="1631" b="50430"/>
          <a:stretch/>
        </p:blipFill>
        <p:spPr bwMode="auto">
          <a:xfrm>
            <a:off x="5218471" y="3567537"/>
            <a:ext cx="3800513" cy="1887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7EB20A1-E3CF-4950-8B5E-EA7404D0686E}"/>
              </a:ext>
            </a:extLst>
          </p:cNvPr>
          <p:cNvPicPr>
            <a:picLocks noChangeAspect="1"/>
          </p:cNvPicPr>
          <p:nvPr/>
        </p:nvPicPr>
        <p:blipFill>
          <a:blip r:embed="rId4"/>
          <a:stretch>
            <a:fillRect/>
          </a:stretch>
        </p:blipFill>
        <p:spPr>
          <a:xfrm>
            <a:off x="5486400" y="1267182"/>
            <a:ext cx="3344299" cy="2054399"/>
          </a:xfrm>
          <a:prstGeom prst="round2DiagRect">
            <a:avLst>
              <a:gd name="adj1" fmla="val 16667"/>
              <a:gd name="adj2" fmla="val 0"/>
            </a:avLst>
          </a:prstGeom>
          <a:solidFill>
            <a:schemeClr val="bg2">
              <a:lumMod val="90000"/>
            </a:schemeClr>
          </a:solidFill>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B36801AD-5AFC-4C14-B52F-1DCCF348F07D}"/>
              </a:ext>
            </a:extLst>
          </p:cNvPr>
          <p:cNvPicPr>
            <a:picLocks noChangeAspect="1"/>
          </p:cNvPicPr>
          <p:nvPr/>
        </p:nvPicPr>
        <p:blipFill>
          <a:blip r:embed="rId5"/>
          <a:stretch>
            <a:fillRect/>
          </a:stretch>
        </p:blipFill>
        <p:spPr>
          <a:xfrm>
            <a:off x="6321669" y="1740708"/>
            <a:ext cx="1830713" cy="461987"/>
          </a:xfrm>
          <a:prstGeom prst="rect">
            <a:avLst/>
          </a:prstGeom>
          <a:effectLst>
            <a:glow rad="101600">
              <a:srgbClr val="FFFF00">
                <a:alpha val="67000"/>
              </a:srgbClr>
            </a:glow>
          </a:effectLst>
        </p:spPr>
      </p:pic>
      <p:sp>
        <p:nvSpPr>
          <p:cNvPr id="13" name="TextBox 12">
            <a:extLst>
              <a:ext uri="{FF2B5EF4-FFF2-40B4-BE49-F238E27FC236}">
                <a16:creationId xmlns:a16="http://schemas.microsoft.com/office/drawing/2014/main" id="{F3AF0D8C-4E70-4EA5-B21C-87074418E0DA}"/>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个人层面的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spTree>
    <p:extLst>
      <p:ext uri="{BB962C8B-B14F-4D97-AF65-F5344CB8AC3E}">
        <p14:creationId xmlns:p14="http://schemas.microsoft.com/office/powerpoint/2010/main" val="424688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6:10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6:11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kumimoji="0" lang="zh-CN" altLang="en-US" sz="1700" b="1" i="0" u="none" strike="noStrike" kern="1200" cap="none" spc="0" normalizeH="0" baseline="0" noProof="0" dirty="0">
                <a:ln>
                  <a:noFill/>
                </a:ln>
                <a:solidFill>
                  <a:srgbClr val="C0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魔鬼的诡计</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6:12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6:13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the wiles (</a:t>
            </a:r>
            <a:r>
              <a:rPr kumimoji="0" lang="en-US" altLang="zh-CN" sz="1550" b="1" i="0" u="none" strike="noStrike" kern="1200" cap="none" spc="0" normalizeH="0" baseline="0" noProof="0" dirty="0" err="1">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methodeia</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 of the devil</a:t>
            </a: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TextBox 14">
            <a:extLst>
              <a:ext uri="{FF2B5EF4-FFF2-40B4-BE49-F238E27FC236}">
                <a16:creationId xmlns:a16="http://schemas.microsoft.com/office/drawing/2014/main" id="{09EC07EC-1364-4D63-A5BB-EEF6936D1B27}"/>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个人层面的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17" name="Group 16">
            <a:extLst>
              <a:ext uri="{FF2B5EF4-FFF2-40B4-BE49-F238E27FC236}">
                <a16:creationId xmlns:a16="http://schemas.microsoft.com/office/drawing/2014/main" id="{8BD4BF1C-19A2-447E-9FA3-62CA30C59E69}"/>
              </a:ext>
            </a:extLst>
          </p:cNvPr>
          <p:cNvGrpSpPr/>
          <p:nvPr/>
        </p:nvGrpSpPr>
        <p:grpSpPr>
          <a:xfrm>
            <a:off x="5410200" y="1060509"/>
            <a:ext cx="3657601" cy="4583546"/>
            <a:chOff x="5410200" y="1060509"/>
            <a:chExt cx="3657601" cy="4583546"/>
          </a:xfrm>
        </p:grpSpPr>
        <p:sp>
          <p:nvSpPr>
            <p:cNvPr id="18" name="Rectangle 17">
              <a:extLst>
                <a:ext uri="{FF2B5EF4-FFF2-40B4-BE49-F238E27FC236}">
                  <a16:creationId xmlns:a16="http://schemas.microsoft.com/office/drawing/2014/main" id="{7BAF60D6-DFF8-4251-A9C4-7BD3D8BEDD51}"/>
                </a:ext>
              </a:extLst>
            </p:cNvPr>
            <p:cNvSpPr/>
            <p:nvPr/>
          </p:nvSpPr>
          <p:spPr>
            <a:xfrm>
              <a:off x="5410200" y="1060509"/>
              <a:ext cx="3657601"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44FF1CE1-DAA2-4983-91A2-353DE49A34B0}"/>
                </a:ext>
              </a:extLst>
            </p:cNvPr>
            <p:cNvSpPr/>
            <p:nvPr/>
          </p:nvSpPr>
          <p:spPr>
            <a:xfrm>
              <a:off x="5556845" y="3846744"/>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B0BCE573-27D3-49F7-B344-C60F53D1E7D9}"/>
                </a:ext>
              </a:extLst>
            </p:cNvPr>
            <p:cNvSpPr/>
            <p:nvPr/>
          </p:nvSpPr>
          <p:spPr>
            <a:xfrm>
              <a:off x="5532085" y="1114061"/>
              <a:ext cx="3504099" cy="7848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创</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3:4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蛇对女人说：你们不一定死；</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3:5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grpSp>
      <p:sp>
        <p:nvSpPr>
          <p:cNvPr id="21" name="TextBox 20">
            <a:extLst>
              <a:ext uri="{FF2B5EF4-FFF2-40B4-BE49-F238E27FC236}">
                <a16:creationId xmlns:a16="http://schemas.microsoft.com/office/drawing/2014/main" id="{77552139-51F0-4D4B-ABB7-37E1C40B931A}"/>
              </a:ext>
            </a:extLst>
          </p:cNvPr>
          <p:cNvSpPr txBox="1"/>
          <p:nvPr/>
        </p:nvSpPr>
        <p:spPr>
          <a:xfrm>
            <a:off x="6144897" y="4696634"/>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22" name="Freeform 60">
            <a:extLst>
              <a:ext uri="{FF2B5EF4-FFF2-40B4-BE49-F238E27FC236}">
                <a16:creationId xmlns:a16="http://schemas.microsoft.com/office/drawing/2014/main" id="{E2FFC3E9-5928-4191-8692-87A43E46CD1A}"/>
              </a:ext>
            </a:extLst>
          </p:cNvPr>
          <p:cNvSpPr/>
          <p:nvPr/>
        </p:nvSpPr>
        <p:spPr>
          <a:xfrm rot="17911580" flipH="1">
            <a:off x="7606133" y="1683550"/>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reeform 61">
            <a:extLst>
              <a:ext uri="{FF2B5EF4-FFF2-40B4-BE49-F238E27FC236}">
                <a16:creationId xmlns:a16="http://schemas.microsoft.com/office/drawing/2014/main" id="{0DD684E3-542B-41DC-AFB2-3C833E290B2E}"/>
              </a:ext>
            </a:extLst>
          </p:cNvPr>
          <p:cNvSpPr/>
          <p:nvPr/>
        </p:nvSpPr>
        <p:spPr>
          <a:xfrm rot="4189336">
            <a:off x="8041598" y="1418476"/>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Freeform 62">
            <a:extLst>
              <a:ext uri="{FF2B5EF4-FFF2-40B4-BE49-F238E27FC236}">
                <a16:creationId xmlns:a16="http://schemas.microsoft.com/office/drawing/2014/main" id="{23E5EFA0-88B0-4B0E-8B7A-AB5D2C1D0227}"/>
              </a:ext>
            </a:extLst>
          </p:cNvPr>
          <p:cNvSpPr/>
          <p:nvPr/>
        </p:nvSpPr>
        <p:spPr>
          <a:xfrm rot="10564281">
            <a:off x="5929460" y="2351474"/>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63">
            <a:extLst>
              <a:ext uri="{FF2B5EF4-FFF2-40B4-BE49-F238E27FC236}">
                <a16:creationId xmlns:a16="http://schemas.microsoft.com/office/drawing/2014/main" id="{AD446A34-BF64-4763-A957-6934F6BD8A62}"/>
              </a:ext>
            </a:extLst>
          </p:cNvPr>
          <p:cNvSpPr/>
          <p:nvPr/>
        </p:nvSpPr>
        <p:spPr>
          <a:xfrm rot="7776592">
            <a:off x="8096716" y="2243010"/>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8EF6E5AE-E15E-4761-8DF5-EDA45719FA8C}"/>
              </a:ext>
            </a:extLst>
          </p:cNvPr>
          <p:cNvGrpSpPr/>
          <p:nvPr/>
        </p:nvGrpSpPr>
        <p:grpSpPr>
          <a:xfrm>
            <a:off x="6337775" y="1780300"/>
            <a:ext cx="1972621" cy="2943671"/>
            <a:chOff x="6467829" y="2062363"/>
            <a:chExt cx="1972621" cy="2943671"/>
          </a:xfrm>
        </p:grpSpPr>
        <p:sp>
          <p:nvSpPr>
            <p:cNvPr id="27" name="Freeform 65">
              <a:extLst>
                <a:ext uri="{FF2B5EF4-FFF2-40B4-BE49-F238E27FC236}">
                  <a16:creationId xmlns:a16="http://schemas.microsoft.com/office/drawing/2014/main" id="{A7899E81-FA9D-4B3A-81CD-704B9D40232A}"/>
                </a:ext>
              </a:extLst>
            </p:cNvPr>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19CEE889-CEA6-4B36-A33A-BA7014CBB9FC}"/>
                </a:ext>
              </a:extLst>
            </p:cNvPr>
            <p:cNvGrpSpPr/>
            <p:nvPr/>
          </p:nvGrpSpPr>
          <p:grpSpPr>
            <a:xfrm>
              <a:off x="6637419" y="2062363"/>
              <a:ext cx="954107" cy="2317133"/>
              <a:chOff x="6637419" y="2062363"/>
              <a:chExt cx="954107" cy="2317133"/>
            </a:xfrm>
          </p:grpSpPr>
          <p:sp>
            <p:nvSpPr>
              <p:cNvPr id="36" name="Freeform 69">
                <a:extLst>
                  <a:ext uri="{FF2B5EF4-FFF2-40B4-BE49-F238E27FC236}">
                    <a16:creationId xmlns:a16="http://schemas.microsoft.com/office/drawing/2014/main" id="{2723288C-FE68-4638-B144-214B69D5399D}"/>
                  </a:ext>
                </a:extLst>
              </p:cNvPr>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D45A027F-0FC3-4CBF-B2F7-F0FFD97AC93A}"/>
                  </a:ext>
                </a:extLst>
              </p:cNvPr>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29" name="Freeform 67">
              <a:extLst>
                <a:ext uri="{FF2B5EF4-FFF2-40B4-BE49-F238E27FC236}">
                  <a16:creationId xmlns:a16="http://schemas.microsoft.com/office/drawing/2014/main" id="{9625EDC4-9DA6-414F-A497-B76276CBFBB4}"/>
                </a:ext>
              </a:extLst>
            </p:cNvPr>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68">
              <a:extLst>
                <a:ext uri="{FF2B5EF4-FFF2-40B4-BE49-F238E27FC236}">
                  <a16:creationId xmlns:a16="http://schemas.microsoft.com/office/drawing/2014/main" id="{AE9AF370-DA7F-4B15-AC38-EF4866AB841D}"/>
                </a:ext>
              </a:extLst>
            </p:cNvPr>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8" name="Freeform 71">
            <a:extLst>
              <a:ext uri="{FF2B5EF4-FFF2-40B4-BE49-F238E27FC236}">
                <a16:creationId xmlns:a16="http://schemas.microsoft.com/office/drawing/2014/main" id="{CDB41D9C-29C0-43A3-BF9F-C7C127634FBE}"/>
              </a:ext>
            </a:extLst>
          </p:cNvPr>
          <p:cNvSpPr/>
          <p:nvPr/>
        </p:nvSpPr>
        <p:spPr>
          <a:xfrm rot="10550135" flipH="1">
            <a:off x="7400578" y="1673165"/>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8CA96B7C-B108-47C9-8989-406E24A6B4C4}"/>
              </a:ext>
            </a:extLst>
          </p:cNvPr>
          <p:cNvSpPr txBox="1"/>
          <p:nvPr/>
        </p:nvSpPr>
        <p:spPr>
          <a:xfrm>
            <a:off x="7506666" y="4184453"/>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0" name="TextBox 39">
            <a:extLst>
              <a:ext uri="{FF2B5EF4-FFF2-40B4-BE49-F238E27FC236}">
                <a16:creationId xmlns:a16="http://schemas.microsoft.com/office/drawing/2014/main" id="{183E8D9F-2BAF-4214-A197-ED1A6EFBDF35}"/>
              </a:ext>
            </a:extLst>
          </p:cNvPr>
          <p:cNvSpPr txBox="1"/>
          <p:nvPr/>
        </p:nvSpPr>
        <p:spPr>
          <a:xfrm rot="19567995">
            <a:off x="7240447" y="1960638"/>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1" name="Freeform 74">
            <a:extLst>
              <a:ext uri="{FF2B5EF4-FFF2-40B4-BE49-F238E27FC236}">
                <a16:creationId xmlns:a16="http://schemas.microsoft.com/office/drawing/2014/main" id="{3724B910-17F1-47E9-B6BC-0661A3534139}"/>
              </a:ext>
            </a:extLst>
          </p:cNvPr>
          <p:cNvSpPr/>
          <p:nvPr/>
        </p:nvSpPr>
        <p:spPr>
          <a:xfrm rot="16200000" flipH="1" flipV="1">
            <a:off x="7708470" y="2813756"/>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D9F56D3D-0290-43D5-A7F2-E816BEEED36B}"/>
              </a:ext>
            </a:extLst>
          </p:cNvPr>
          <p:cNvSpPr txBox="1"/>
          <p:nvPr/>
        </p:nvSpPr>
        <p:spPr>
          <a:xfrm>
            <a:off x="6702936" y="4344710"/>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3" name="Freeform 76">
            <a:extLst>
              <a:ext uri="{FF2B5EF4-FFF2-40B4-BE49-F238E27FC236}">
                <a16:creationId xmlns:a16="http://schemas.microsoft.com/office/drawing/2014/main" id="{FD8666B8-0ED0-4E37-9198-8CA180D1F82B}"/>
              </a:ext>
            </a:extLst>
          </p:cNvPr>
          <p:cNvSpPr/>
          <p:nvPr/>
        </p:nvSpPr>
        <p:spPr>
          <a:xfrm rot="17911580" flipH="1">
            <a:off x="6614953" y="2349109"/>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65E457F6-E8AC-45C2-9BB1-5DB7CA2AD7C2}"/>
              </a:ext>
            </a:extLst>
          </p:cNvPr>
          <p:cNvSpPr txBox="1"/>
          <p:nvPr/>
        </p:nvSpPr>
        <p:spPr>
          <a:xfrm>
            <a:off x="6320623" y="4053680"/>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5" name="TextBox 44">
            <a:extLst>
              <a:ext uri="{FF2B5EF4-FFF2-40B4-BE49-F238E27FC236}">
                <a16:creationId xmlns:a16="http://schemas.microsoft.com/office/drawing/2014/main" id="{B97482F5-34DB-491B-B9FC-CAD4C26D670E}"/>
              </a:ext>
            </a:extLst>
          </p:cNvPr>
          <p:cNvSpPr txBox="1"/>
          <p:nvPr/>
        </p:nvSpPr>
        <p:spPr>
          <a:xfrm rot="1445963">
            <a:off x="5781246" y="2904886"/>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46" name="Picture 10" descr="Image result for crow no background">
            <a:extLst>
              <a:ext uri="{FF2B5EF4-FFF2-40B4-BE49-F238E27FC236}">
                <a16:creationId xmlns:a16="http://schemas.microsoft.com/office/drawing/2014/main" id="{ACA92088-24FF-4ADD-8345-21DB2D32A78B}"/>
              </a:ext>
            </a:extLst>
          </p:cNvPr>
          <p:cNvPicPr>
            <a:picLocks noChangeAspect="1" noChangeArrowheads="1"/>
          </p:cNvPicPr>
          <p:nvPr/>
        </p:nvPicPr>
        <p:blipFill>
          <a:blip r:embed="rId3" cstate="print">
            <a:duotone>
              <a:prstClr val="black"/>
              <a:srgbClr val="FFFF00">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879759" y="1107017"/>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Image result for crow no background">
            <a:extLst>
              <a:ext uri="{FF2B5EF4-FFF2-40B4-BE49-F238E27FC236}">
                <a16:creationId xmlns:a16="http://schemas.microsoft.com/office/drawing/2014/main" id="{4AE87B84-060B-46D2-B2BB-4DC4D881E9DB}"/>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5364" y="1945857"/>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81">
            <a:extLst>
              <a:ext uri="{FF2B5EF4-FFF2-40B4-BE49-F238E27FC236}">
                <a16:creationId xmlns:a16="http://schemas.microsoft.com/office/drawing/2014/main" id="{0B3C19F1-B4AB-4ECD-A4A3-C84014222F6B}"/>
              </a:ext>
            </a:extLst>
          </p:cNvPr>
          <p:cNvSpPr/>
          <p:nvPr/>
        </p:nvSpPr>
        <p:spPr>
          <a:xfrm rot="17052056">
            <a:off x="6434131" y="3310945"/>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9" name="Picture 10" descr="Image result for crow no background">
            <a:extLst>
              <a:ext uri="{FF2B5EF4-FFF2-40B4-BE49-F238E27FC236}">
                <a16:creationId xmlns:a16="http://schemas.microsoft.com/office/drawing/2014/main" id="{2A17B9AC-8B86-45BB-9FC6-ADDF9856D804}"/>
              </a:ext>
            </a:extLst>
          </p:cNvPr>
          <p:cNvPicPr>
            <a:picLocks noChangeAspect="1" noChangeArrowheads="1"/>
          </p:cNvPicPr>
          <p:nvPr/>
        </p:nvPicPr>
        <p:blipFill>
          <a:blip r:embed="rId6" cstate="print">
            <a:duotone>
              <a:prstClr val="black"/>
              <a:srgbClr val="FFFF00">
                <a:tint val="45000"/>
                <a:satMod val="40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283199" y="1237096"/>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11DBD2FD-911C-462B-A7E9-6A86F0030655}"/>
              </a:ext>
            </a:extLst>
          </p:cNvPr>
          <p:cNvSpPr txBox="1"/>
          <p:nvPr/>
        </p:nvSpPr>
        <p:spPr>
          <a:xfrm rot="21294553">
            <a:off x="7376686" y="2895943"/>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51" name="Freeform 84">
            <a:extLst>
              <a:ext uri="{FF2B5EF4-FFF2-40B4-BE49-F238E27FC236}">
                <a16:creationId xmlns:a16="http://schemas.microsoft.com/office/drawing/2014/main" id="{CEE47A52-F716-4E07-B2F5-672C50493826}"/>
              </a:ext>
            </a:extLst>
          </p:cNvPr>
          <p:cNvSpPr/>
          <p:nvPr/>
        </p:nvSpPr>
        <p:spPr>
          <a:xfrm rot="17052056">
            <a:off x="7796068" y="3299352"/>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4F24623C-62C3-4D95-813E-2A65567640B4}"/>
              </a:ext>
            </a:extLst>
          </p:cNvPr>
          <p:cNvSpPr txBox="1"/>
          <p:nvPr/>
        </p:nvSpPr>
        <p:spPr>
          <a:xfrm>
            <a:off x="7059984" y="2433703"/>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自我</a:t>
            </a:r>
            <a:endParaRPr kumimoji="0" lang="en-US" altLang="zh-CN"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53" name="Picture 16" descr="Image result for crow no background">
            <a:extLst>
              <a:ext uri="{FF2B5EF4-FFF2-40B4-BE49-F238E27FC236}">
                <a16:creationId xmlns:a16="http://schemas.microsoft.com/office/drawing/2014/main" id="{6266EE79-D695-4128-B544-BBCD31886E2C}"/>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498754" y="3280088"/>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88D378C-2676-40A1-A6C5-358D57FE7633}"/>
              </a:ext>
            </a:extLst>
          </p:cNvPr>
          <p:cNvSpPr txBox="1"/>
          <p:nvPr/>
        </p:nvSpPr>
        <p:spPr>
          <a:xfrm>
            <a:off x="5500986" y="3549608"/>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55" name="Rectangle 54">
            <a:extLst>
              <a:ext uri="{FF2B5EF4-FFF2-40B4-BE49-F238E27FC236}">
                <a16:creationId xmlns:a16="http://schemas.microsoft.com/office/drawing/2014/main" id="{F2134300-98A2-4AE0-9E09-E8CFBC4A67B7}"/>
              </a:ext>
            </a:extLst>
          </p:cNvPr>
          <p:cNvSpPr/>
          <p:nvPr/>
        </p:nvSpPr>
        <p:spPr>
          <a:xfrm>
            <a:off x="7005888" y="245645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09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animEffect transition="in" filter="fade">
                                      <p:cBhvr>
                                        <p:cTn id="9" dur="1000"/>
                                        <p:tgtEl>
                                          <p:spTgt spid="21">
                                            <p:txEl>
                                              <p:pRg st="0" end="0"/>
                                            </p:txEl>
                                          </p:spTgt>
                                        </p:tgtEl>
                                      </p:cBhvr>
                                    </p:animEffect>
                                    <p:anim calcmode="lin" valueType="num">
                                      <p:cBhvr>
                                        <p:cTn id="10"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1000"/>
                                        <p:tgtEl>
                                          <p:spTgt spid="52">
                                            <p:txEl>
                                              <p:pRg st="0" end="0"/>
                                            </p:txEl>
                                          </p:spTgt>
                                        </p:tgtEl>
                                      </p:cBhvr>
                                    </p:animEffect>
                                    <p:anim calcmode="lin" valueType="num">
                                      <p:cBhvr>
                                        <p:cTn id="2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2">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2">
                                            <p:txEl>
                                              <p:pRg st="1" end="1"/>
                                            </p:txEl>
                                          </p:spTgt>
                                        </p:tgtEl>
                                        <p:attrNameLst>
                                          <p:attrName>style.visibility</p:attrName>
                                        </p:attrNameLst>
                                      </p:cBhvr>
                                      <p:to>
                                        <p:strVal val="visible"/>
                                      </p:to>
                                    </p:set>
                                    <p:animEffect transition="in" filter="fade">
                                      <p:cBhvr>
                                        <p:cTn id="30" dur="1000"/>
                                        <p:tgtEl>
                                          <p:spTgt spid="52">
                                            <p:txEl>
                                              <p:pRg st="1" end="1"/>
                                            </p:txEl>
                                          </p:spTgt>
                                        </p:tgtEl>
                                      </p:cBhvr>
                                    </p:animEffect>
                                    <p:anim calcmode="lin" valueType="num">
                                      <p:cBhvr>
                                        <p:cTn id="31" dur="1000" fill="hold"/>
                                        <p:tgtEl>
                                          <p:spTgt spid="5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52">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1000" fill="hold"/>
                                        <p:tgtEl>
                                          <p:spTgt spid="5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22" presetClass="entr" presetSubtype="4"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00"/>
                                        <p:tgtEl>
                                          <p:spTgt spid="3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4000"/>
                            </p:stCondLst>
                            <p:childTnLst>
                              <p:par>
                                <p:cTn id="92" presetID="47" presetClass="entr" presetSubtype="0" fill="hold"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1000"/>
                                        <p:tgtEl>
                                          <p:spTgt spid="46"/>
                                        </p:tgtEl>
                                      </p:cBhvr>
                                    </p:animEffect>
                                    <p:anim calcmode="lin" valueType="num">
                                      <p:cBhvr>
                                        <p:cTn id="95" dur="1000" fill="hold"/>
                                        <p:tgtEl>
                                          <p:spTgt spid="46"/>
                                        </p:tgtEl>
                                        <p:attrNameLst>
                                          <p:attrName>ppt_x</p:attrName>
                                        </p:attrNameLst>
                                      </p:cBhvr>
                                      <p:tavLst>
                                        <p:tav tm="0">
                                          <p:val>
                                            <p:strVal val="#ppt_x"/>
                                          </p:val>
                                        </p:tav>
                                        <p:tav tm="100000">
                                          <p:val>
                                            <p:strVal val="#ppt_x"/>
                                          </p:val>
                                        </p:tav>
                                      </p:tavLst>
                                    </p:anim>
                                    <p:anim calcmode="lin" valueType="num">
                                      <p:cBhvr>
                                        <p:cTn id="96" dur="1000" fill="hold"/>
                                        <p:tgtEl>
                                          <p:spTgt spid="46"/>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1000"/>
                                        <p:tgtEl>
                                          <p:spTgt spid="49"/>
                                        </p:tgtEl>
                                      </p:cBhvr>
                                    </p:animEffect>
                                    <p:anim calcmode="lin" valueType="num">
                                      <p:cBhvr>
                                        <p:cTn id="100" dur="1000" fill="hold"/>
                                        <p:tgtEl>
                                          <p:spTgt spid="49"/>
                                        </p:tgtEl>
                                        <p:attrNameLst>
                                          <p:attrName>ppt_x</p:attrName>
                                        </p:attrNameLst>
                                      </p:cBhvr>
                                      <p:tavLst>
                                        <p:tav tm="0">
                                          <p:val>
                                            <p:strVal val="#ppt_x"/>
                                          </p:val>
                                        </p:tav>
                                        <p:tav tm="100000">
                                          <p:val>
                                            <p:strVal val="#ppt_x"/>
                                          </p:val>
                                        </p:tav>
                                      </p:tavLst>
                                    </p:anim>
                                    <p:anim calcmode="lin" valueType="num">
                                      <p:cBhvr>
                                        <p:cTn id="101" dur="1000" fill="hold"/>
                                        <p:tgtEl>
                                          <p:spTgt spid="49"/>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1000"/>
                                        <p:tgtEl>
                                          <p:spTgt spid="47"/>
                                        </p:tgtEl>
                                      </p:cBhvr>
                                    </p:animEffect>
                                    <p:anim calcmode="lin" valueType="num">
                                      <p:cBhvr>
                                        <p:cTn id="105" dur="1000" fill="hold"/>
                                        <p:tgtEl>
                                          <p:spTgt spid="47"/>
                                        </p:tgtEl>
                                        <p:attrNameLst>
                                          <p:attrName>ppt_x</p:attrName>
                                        </p:attrNameLst>
                                      </p:cBhvr>
                                      <p:tavLst>
                                        <p:tav tm="0">
                                          <p:val>
                                            <p:strVal val="#ppt_x"/>
                                          </p:val>
                                        </p:tav>
                                        <p:tav tm="100000">
                                          <p:val>
                                            <p:strVal val="#ppt_x"/>
                                          </p:val>
                                        </p:tav>
                                      </p:tavLst>
                                    </p:anim>
                                    <p:anim calcmode="lin" valueType="num">
                                      <p:cBhvr>
                                        <p:cTn id="106" dur="1000" fill="hold"/>
                                        <p:tgtEl>
                                          <p:spTgt spid="47"/>
                                        </p:tgtEl>
                                        <p:attrNameLst>
                                          <p:attrName>ppt_y</p:attrName>
                                        </p:attrNameLst>
                                      </p:cBhvr>
                                      <p:tavLst>
                                        <p:tav tm="0">
                                          <p:val>
                                            <p:strVal val="#ppt_y-.1"/>
                                          </p:val>
                                        </p:tav>
                                        <p:tav tm="100000">
                                          <p:val>
                                            <p:strVal val="#ppt_y"/>
                                          </p:val>
                                        </p:tav>
                                      </p:tavLst>
                                    </p:anim>
                                  </p:childTnLst>
                                </p:cTn>
                              </p:par>
                              <p:par>
                                <p:cTn id="107" presetID="2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wipe(down)">
                                      <p:cBhvr>
                                        <p:cTn id="109" dur="500"/>
                                        <p:tgtEl>
                                          <p:spTgt spid="48"/>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barn(inVertical)">
                                      <p:cBhvr>
                                        <p:cTn id="112" dur="500"/>
                                        <p:tgtEl>
                                          <p:spTgt spid="51"/>
                                        </p:tgtEl>
                                      </p:cBhvr>
                                    </p:animEffect>
                                  </p:childTnLst>
                                </p:cTn>
                              </p:par>
                              <p:par>
                                <p:cTn id="113" presetID="16" presetClass="entr" presetSubtype="21" fill="hold"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barn(inVertical)">
                                      <p:cBhvr>
                                        <p:cTn id="115" dur="500"/>
                                        <p:tgtEl>
                                          <p:spTgt spid="53"/>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inVertical)">
                                      <p:cBhvr>
                                        <p:cTn id="118" dur="500"/>
                                        <p:tgtEl>
                                          <p:spTgt spid="54"/>
                                        </p:tgtEl>
                                      </p:cBhvr>
                                    </p:animEffect>
                                  </p:childTnLst>
                                </p:cTn>
                              </p:par>
                              <p:par>
                                <p:cTn id="119" presetID="1" presetClass="entr" presetSubtype="0" fill="hold" grpId="1" nodeType="withEffect">
                                  <p:stCondLst>
                                    <p:cond delay="0"/>
                                  </p:stCondLst>
                                  <p:childTnLst>
                                    <p:set>
                                      <p:cBhvr>
                                        <p:cTn id="120" dur="1" fill="hold">
                                          <p:stCondLst>
                                            <p:cond delay="0"/>
                                          </p:stCondLst>
                                        </p:cTn>
                                        <p:tgtEl>
                                          <p:spTgt spid="55"/>
                                        </p:tgtEl>
                                        <p:attrNameLst>
                                          <p:attrName>style.visibility</p:attrName>
                                        </p:attrNameLst>
                                      </p:cBhvr>
                                      <p:to>
                                        <p:strVal val="visible"/>
                                      </p:to>
                                    </p:set>
                                  </p:childTnLst>
                                </p:cTn>
                              </p:par>
                            </p:childTnLst>
                          </p:cTn>
                        </p:par>
                        <p:par>
                          <p:cTn id="121" fill="hold">
                            <p:stCondLst>
                              <p:cond delay="5000"/>
                            </p:stCondLst>
                            <p:childTnLst>
                              <p:par>
                                <p:cTn id="122" presetID="26" presetClass="emph" presetSubtype="0" repeatCount="indefinite" fill="hold" nodeType="afterEffect">
                                  <p:stCondLst>
                                    <p:cond delay="0"/>
                                  </p:stCondLst>
                                  <p:childTnLst>
                                    <p:animEffect transition="out" filter="fade">
                                      <p:cBhvr>
                                        <p:cTn id="123" dur="1000" tmFilter="0, 0; .2, .5; .8, .5; 1, 0"/>
                                        <p:tgtEl>
                                          <p:spTgt spid="52">
                                            <p:txEl>
                                              <p:pRg st="0" end="0"/>
                                            </p:txEl>
                                          </p:spTgt>
                                        </p:tgtEl>
                                      </p:cBhvr>
                                    </p:animEffect>
                                    <p:animScale>
                                      <p:cBhvr>
                                        <p:cTn id="124" dur="500" autoRev="1" fill="hold"/>
                                        <p:tgtEl>
                                          <p:spTgt spid="52">
                                            <p:txEl>
                                              <p:pRg st="0" end="0"/>
                                            </p:txEl>
                                          </p:spTgt>
                                        </p:tgtEl>
                                      </p:cBhvr>
                                      <p:by x="105000" y="105000"/>
                                    </p:animScale>
                                  </p:childTnLst>
                                </p:cTn>
                              </p:par>
                              <p:par>
                                <p:cTn id="125" presetID="26" presetClass="emph" presetSubtype="0" repeatCount="indefinite" fill="hold" grpId="0" nodeType="withEffect">
                                  <p:stCondLst>
                                    <p:cond delay="0"/>
                                  </p:stCondLst>
                                  <p:childTnLst>
                                    <p:animEffect transition="out" filter="fade">
                                      <p:cBhvr>
                                        <p:cTn id="126" dur="1000" tmFilter="0, 0; .2, .5; .8, .5; 1, 0"/>
                                        <p:tgtEl>
                                          <p:spTgt spid="55"/>
                                        </p:tgtEl>
                                      </p:cBhvr>
                                    </p:animEffect>
                                    <p:animScale>
                                      <p:cBhvr>
                                        <p:cTn id="127" dur="500" autoRev="1" fill="hold"/>
                                        <p:tgtEl>
                                          <p:spTgt spid="55"/>
                                        </p:tgtEl>
                                      </p:cBhvr>
                                      <p:by x="105000" y="105000"/>
                                    </p:animScale>
                                  </p:childTnLst>
                                </p:cTn>
                              </p:par>
                              <p:par>
                                <p:cTn id="128" presetID="26" presetClass="emph" presetSubtype="0" repeatCount="indefinite" fill="hold" nodeType="withEffect">
                                  <p:stCondLst>
                                    <p:cond delay="0"/>
                                  </p:stCondLst>
                                  <p:childTnLst>
                                    <p:animEffect transition="out" filter="fade">
                                      <p:cBhvr>
                                        <p:cTn id="129" dur="1000" tmFilter="0, 0; .2, .5; .8, .5; 1, 0"/>
                                        <p:tgtEl>
                                          <p:spTgt spid="21">
                                            <p:txEl>
                                              <p:pRg st="0" end="0"/>
                                            </p:txEl>
                                          </p:spTgt>
                                        </p:tgtEl>
                                      </p:cBhvr>
                                    </p:animEffect>
                                    <p:animScale>
                                      <p:cBhvr>
                                        <p:cTn id="130" dur="500" autoRev="1" fill="hold"/>
                                        <p:tgtEl>
                                          <p:spTgt spid="21">
                                            <p:txEl>
                                              <p:pRg st="0" end="0"/>
                                            </p:txEl>
                                          </p:spTgt>
                                        </p:tgtEl>
                                      </p:cBhvr>
                                      <p:by x="105000" y="105000"/>
                                    </p:animScale>
                                  </p:childTnLst>
                                </p:cTn>
                              </p:par>
                              <p:par>
                                <p:cTn id="131" presetID="26" presetClass="emph" presetSubtype="0" repeatCount="indefinite" fill="hold" nodeType="withEffect">
                                  <p:stCondLst>
                                    <p:cond delay="0"/>
                                  </p:stCondLst>
                                  <p:childTnLst>
                                    <p:animEffect transition="out" filter="fade">
                                      <p:cBhvr>
                                        <p:cTn id="132" dur="1000" tmFilter="0, 0; .2, .5; .8, .5; 1, 0"/>
                                        <p:tgtEl>
                                          <p:spTgt spid="21">
                                            <p:txEl>
                                              <p:pRg st="1" end="1"/>
                                            </p:txEl>
                                          </p:spTgt>
                                        </p:tgtEl>
                                      </p:cBhvr>
                                    </p:animEffect>
                                    <p:animScale>
                                      <p:cBhvr>
                                        <p:cTn id="133" dur="500" autoRev="1" fill="hold"/>
                                        <p:tgtEl>
                                          <p:spTgt spid="2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8" grpId="0" animBg="1"/>
      <p:bldP spid="39" grpId="0"/>
      <p:bldP spid="40" grpId="0"/>
      <p:bldP spid="41" grpId="0" animBg="1"/>
      <p:bldP spid="42" grpId="0"/>
      <p:bldP spid="43" grpId="0" animBg="1"/>
      <p:bldP spid="44" grpId="0"/>
      <p:bldP spid="45" grpId="0"/>
      <p:bldP spid="48" grpId="0" animBg="1"/>
      <p:bldP spid="50" grpId="0"/>
      <p:bldP spid="51" grpId="0" animBg="1"/>
      <p:bldP spid="52" grpId="0"/>
      <p:bldP spid="54" grpId="0"/>
      <p:bldP spid="55" grpId="0" animBg="1"/>
      <p:bldP spid="55"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6:10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6:11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kumimoji="0" lang="zh-CN" altLang="en-US" sz="1700" b="1" i="0" u="none" strike="noStrike" kern="1200" cap="none" spc="0" normalizeH="0" baseline="0" noProof="0" dirty="0">
                <a:ln>
                  <a:noFill/>
                </a:ln>
                <a:solidFill>
                  <a:srgbClr val="C0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魔鬼的诡计</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6:12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6:13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the wiles (</a:t>
            </a:r>
            <a:r>
              <a:rPr kumimoji="0" lang="en-US" altLang="zh-CN" sz="1550" b="1" i="0" u="none" strike="noStrike" kern="1200" cap="none" spc="0" normalizeH="0" baseline="0" noProof="0" dirty="0" err="1">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methodeia</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 of the devil</a:t>
            </a: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1" name="Picture 10">
            <a:extLst>
              <a:ext uri="{FF2B5EF4-FFF2-40B4-BE49-F238E27FC236}">
                <a16:creationId xmlns:a16="http://schemas.microsoft.com/office/drawing/2014/main" id="{5EFE2E1E-5D1F-4BEF-A120-30228731C5C9}"/>
              </a:ext>
            </a:extLst>
          </p:cNvPr>
          <p:cNvPicPr>
            <a:picLocks noChangeAspect="1"/>
          </p:cNvPicPr>
          <p:nvPr/>
        </p:nvPicPr>
        <p:blipFill>
          <a:blip r:embed="rId3"/>
          <a:stretch>
            <a:fillRect/>
          </a:stretch>
        </p:blipFill>
        <p:spPr>
          <a:xfrm>
            <a:off x="5638800" y="4000500"/>
            <a:ext cx="2895600" cy="1535486"/>
          </a:xfrm>
          <a:prstGeom prst="rect">
            <a:avLst/>
          </a:prstGeom>
          <a:solidFill>
            <a:srgbClr val="F9CFC3"/>
          </a:solidFill>
          <a:ln w="28575">
            <a:solidFill>
              <a:schemeClr val="bg2">
                <a:lumMod val="75000"/>
              </a:schemeClr>
            </a:solid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9EAA0D5D-777B-4D40-B235-64ACF51F16F8}"/>
              </a:ext>
            </a:extLst>
          </p:cNvPr>
          <p:cNvSpPr txBox="1"/>
          <p:nvPr/>
        </p:nvSpPr>
        <p:spPr>
          <a:xfrm>
            <a:off x="5200828" y="1076920"/>
            <a:ext cx="3859416" cy="2823850"/>
          </a:xfrm>
          <a:prstGeom prst="rect">
            <a:avLst/>
          </a:prstGeom>
        </p:spPr>
        <p:style>
          <a:lnRef idx="1">
            <a:schemeClr val="accent6"/>
          </a:lnRef>
          <a:fillRef idx="3">
            <a:schemeClr val="accent6"/>
          </a:fillRef>
          <a:effectRef idx="2">
            <a:schemeClr val="accent6"/>
          </a:effectRef>
          <a:fontRef idx="minor">
            <a:schemeClr val="lt1"/>
          </a:fontRef>
        </p:style>
        <p:txBody>
          <a:bodyPr wrap="square" bIns="0" rtlCol="0">
            <a:spAutoFit/>
          </a:bodyPr>
          <a:lstStyle/>
          <a:p>
            <a:pPr lvl="0">
              <a:spcAft>
                <a:spcPts val="600"/>
              </a:spcAft>
              <a:defRPr/>
            </a:pP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可</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4:13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又对他们说：你们不明白这比喻么？这样怎能明白一切的比喻呢？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4:14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撒种之人所撒的就是道。 </a:t>
            </a:r>
            <a:endPar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a:defRPr/>
            </a:pP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路</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8:11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这比喻乃是这样：种子就是神的道。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8:12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那些在路旁的，就是人听了道，随后魔鬼来，从他们心里把道夺去，恐怕他们信了得救</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 8:13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那些在磐石上的，就是人听道，欢喜领受，但心中没有根，不过暂时相信，及至遇见试炼就退后了。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8:14 </a:t>
            </a:r>
            <a:r>
              <a:rPr lang="zh-CN" altLang="en-US"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那落在荆棘里的，就是人听了道，走开以后，被今生的思虑、钱财、宴乐挤住了，便结不出成熟的子粒来。 </a:t>
            </a:r>
            <a:r>
              <a:rPr lang="en-US" altLang="zh-CN" sz="1350" b="1" dirty="0">
                <a:solidFill>
                  <a:schemeClr val="bg1"/>
                </a:solidFill>
                <a:latin typeface="Arial" panose="020B0604020202020204" pitchFamily="34" charset="0"/>
                <a:ea typeface="微软雅黑" panose="020B0503020204020204" pitchFamily="34" charset="-122"/>
                <a:cs typeface="Arial" panose="020B0604020202020204" pitchFamily="34" charset="0"/>
              </a:rPr>
              <a:t>8:15 </a:t>
            </a:r>
            <a:r>
              <a:rPr lang="zh-CN" altLang="en-US" sz="1350" b="1" dirty="0">
                <a:solidFill>
                  <a:srgbClr val="0070C0"/>
                </a:solidFill>
                <a:latin typeface="Arial" panose="020B0604020202020204" pitchFamily="34" charset="0"/>
                <a:ea typeface="微软雅黑" panose="020B0503020204020204" pitchFamily="34" charset="-122"/>
                <a:cs typeface="Arial" panose="020B0604020202020204" pitchFamily="34" charset="0"/>
              </a:rPr>
              <a:t>那落在好土里的，就是人听了道，持守在诚实善良的心里，并且忍耐着结实。 </a:t>
            </a:r>
            <a:endParaRPr kumimoji="0" lang="en-US" altLang="zh-CN" sz="135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a:extLst>
              <a:ext uri="{FF2B5EF4-FFF2-40B4-BE49-F238E27FC236}">
                <a16:creationId xmlns:a16="http://schemas.microsoft.com/office/drawing/2014/main" id="{09EC07EC-1364-4D63-A5BB-EEF6936D1B27}"/>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个人层面的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spTree>
    <p:extLst>
      <p:ext uri="{BB962C8B-B14F-4D97-AF65-F5344CB8AC3E}">
        <p14:creationId xmlns:p14="http://schemas.microsoft.com/office/powerpoint/2010/main" val="323231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lvl="0">
              <a:spcAft>
                <a:spcPts val="600"/>
              </a:spcAft>
              <a:defRPr/>
            </a:pP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6:10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6:11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lang="zh-CN" altLang="en-US" sz="1700" b="1" dirty="0">
                <a:solidFill>
                  <a:srgbClr val="C00000"/>
                </a:solidFill>
                <a:effectLst>
                  <a:glow rad="63500">
                    <a:prstClr val="white"/>
                  </a:glow>
                </a:effectLst>
                <a:latin typeface="Arial" panose="020B0604020202020204" pitchFamily="34" charset="0"/>
                <a:ea typeface="微软雅黑" panose="020B0503020204020204" pitchFamily="34" charset="-122"/>
                <a:cs typeface="Arial" panose="020B0604020202020204" pitchFamily="34" charset="0"/>
              </a:rPr>
              <a:t>魔鬼的诡计</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6:12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6:13 </a:t>
            </a:r>
            <a:r>
              <a:rPr lang="zh-CN" altLang="en-US" sz="170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lang="en-US" altLang="zh-CN" sz="17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the wiles (</a:t>
            </a:r>
            <a:r>
              <a:rPr lang="en-US" altLang="zh-CN" sz="1550" b="1" dirty="0" err="1">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methodeia</a:t>
            </a:r>
            <a:r>
              <a:rPr lang="en-US" altLang="zh-CN" sz="1550" b="1" dirty="0">
                <a:solidFill>
                  <a:srgbClr val="C00000"/>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rPr>
              <a:t>) of the devil</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lang="en-US" altLang="zh-CN" sz="15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pic>
        <p:nvPicPr>
          <p:cNvPr id="10" name="Picture 9">
            <a:extLst>
              <a:ext uri="{FF2B5EF4-FFF2-40B4-BE49-F238E27FC236}">
                <a16:creationId xmlns:a16="http://schemas.microsoft.com/office/drawing/2014/main" id="{90D9D2BA-8C1F-4F4B-9C56-2E67A996EBFB}"/>
              </a:ext>
            </a:extLst>
          </p:cNvPr>
          <p:cNvPicPr>
            <a:picLocks noChangeAspect="1"/>
          </p:cNvPicPr>
          <p:nvPr/>
        </p:nvPicPr>
        <p:blipFill>
          <a:blip r:embed="rId3"/>
          <a:stretch>
            <a:fillRect/>
          </a:stretch>
        </p:blipFill>
        <p:spPr>
          <a:xfrm>
            <a:off x="5029200" y="1214815"/>
            <a:ext cx="2702819" cy="3515827"/>
          </a:xfrm>
          <a:prstGeom prst="rect">
            <a:avLst/>
          </a:prstGeom>
        </p:spPr>
      </p:pic>
      <p:grpSp>
        <p:nvGrpSpPr>
          <p:cNvPr id="11" name="Group 10">
            <a:extLst>
              <a:ext uri="{FF2B5EF4-FFF2-40B4-BE49-F238E27FC236}">
                <a16:creationId xmlns:a16="http://schemas.microsoft.com/office/drawing/2014/main" id="{098872E7-F7A8-4FF3-A1BB-1BFFFE874B36}"/>
              </a:ext>
            </a:extLst>
          </p:cNvPr>
          <p:cNvGrpSpPr/>
          <p:nvPr/>
        </p:nvGrpSpPr>
        <p:grpSpPr>
          <a:xfrm>
            <a:off x="7449312" y="3368576"/>
            <a:ext cx="1618489" cy="2308324"/>
            <a:chOff x="7487317" y="3612280"/>
            <a:chExt cx="1618489" cy="2308324"/>
          </a:xfrm>
        </p:grpSpPr>
        <p:sp>
          <p:nvSpPr>
            <p:cNvPr id="13" name="Rectangle 12">
              <a:extLst>
                <a:ext uri="{FF2B5EF4-FFF2-40B4-BE49-F238E27FC236}">
                  <a16:creationId xmlns:a16="http://schemas.microsoft.com/office/drawing/2014/main" id="{6D3B09D8-3C7D-423A-B5CE-4066AEABCE5E}"/>
                </a:ext>
              </a:extLst>
            </p:cNvPr>
            <p:cNvSpPr/>
            <p:nvPr/>
          </p:nvSpPr>
          <p:spPr>
            <a:xfrm>
              <a:off x="7753370" y="3612280"/>
              <a:ext cx="1352436" cy="2308324"/>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500"/>
                </a:spcBef>
                <a:spcAft>
                  <a:spcPts val="500"/>
                </a:spcAft>
              </a:pPr>
              <a:r>
                <a:rPr lang="en-US" altLang="zh-CN" b="1" dirty="0">
                  <a:solidFill>
                    <a:schemeClr val="accent1"/>
                  </a:solidFill>
                  <a:latin typeface="zw"/>
                  <a:ea typeface="Microsoft YaHei" panose="020B0503020204020204" pitchFamily="34" charset="-122"/>
                  <a:cs typeface="zw"/>
                </a:rPr>
                <a:t>nous</a:t>
              </a:r>
              <a:r>
                <a:rPr lang="zh-CN" altLang="en-US" b="1" dirty="0">
                  <a:solidFill>
                    <a:schemeClr val="accent1"/>
                  </a:solidFill>
                  <a:latin typeface="zw"/>
                  <a:ea typeface="Microsoft YaHei" panose="020B0503020204020204" pitchFamily="34" charset="-122"/>
                  <a:cs typeface="zw"/>
                </a:rPr>
                <a:t>：</a:t>
              </a:r>
              <a:r>
                <a:rPr lang="zh-CN" altLang="en-US" sz="1400" b="1" dirty="0">
                  <a:latin typeface="zw"/>
                  <a:ea typeface="Microsoft YaHei" panose="020B0503020204020204" pitchFamily="34" charset="-122"/>
                  <a:cs typeface="zw"/>
                </a:rPr>
                <a:t>内心相信</a:t>
              </a:r>
              <a:r>
                <a:rPr lang="en-US" sz="1400" b="1" dirty="0">
                  <a:latin typeface="Microsoft YaHei" panose="020B0503020204020204" pitchFamily="34" charset="-122"/>
                  <a:ea typeface="zw"/>
                  <a:cs typeface="zw"/>
                </a:rPr>
                <a:t>/</a:t>
              </a:r>
              <a:r>
                <a:rPr lang="zh-CN" altLang="en-US" sz="1400" b="1" dirty="0">
                  <a:latin typeface="Microsoft YaHei" panose="020B0503020204020204" pitchFamily="34" charset="-122"/>
                  <a:ea typeface="zw"/>
                  <a:cs typeface="zw"/>
                </a:rPr>
                <a:t>接受的思想，特别是所相信的基本原则及价值体系。通过接受从外界而来的信息而建立，是人衡量、理解事物的依据。</a:t>
              </a:r>
              <a:endParaRPr lang="en-US" sz="1400" dirty="0">
                <a:latin typeface="zw"/>
                <a:ea typeface="zw"/>
                <a:cs typeface="zw"/>
              </a:endParaRPr>
            </a:p>
          </p:txBody>
        </p:sp>
        <p:cxnSp>
          <p:nvCxnSpPr>
            <p:cNvPr id="15" name="Straight Arrow Connector 14">
              <a:extLst>
                <a:ext uri="{FF2B5EF4-FFF2-40B4-BE49-F238E27FC236}">
                  <a16:creationId xmlns:a16="http://schemas.microsoft.com/office/drawing/2014/main" id="{6AA4D900-A3CB-4B2A-802D-E3CFAD6825EE}"/>
                </a:ext>
              </a:extLst>
            </p:cNvPr>
            <p:cNvCxnSpPr>
              <a:cxnSpLocks/>
            </p:cNvCxnSpPr>
            <p:nvPr/>
          </p:nvCxnSpPr>
          <p:spPr>
            <a:xfrm flipH="1">
              <a:off x="7487317" y="3860064"/>
              <a:ext cx="266053" cy="0"/>
            </a:xfrm>
            <a:prstGeom prst="straightConnector1">
              <a:avLst/>
            </a:prstGeom>
            <a:ln w="38100">
              <a:solidFill>
                <a:schemeClr val="accent1"/>
              </a:solidFill>
              <a:tailEnd type="triangle"/>
            </a:ln>
          </p:spPr>
          <p:style>
            <a:lnRef idx="3">
              <a:schemeClr val="dk1"/>
            </a:lnRef>
            <a:fillRef idx="0">
              <a:schemeClr val="dk1"/>
            </a:fillRef>
            <a:effectRef idx="2">
              <a:schemeClr val="dk1"/>
            </a:effectRef>
            <a:fontRef idx="minor">
              <a:schemeClr val="tx1"/>
            </a:fontRef>
          </p:style>
        </p:cxnSp>
      </p:grpSp>
      <p:sp>
        <p:nvSpPr>
          <p:cNvPr id="17" name="TextBox 16">
            <a:extLst>
              <a:ext uri="{FF2B5EF4-FFF2-40B4-BE49-F238E27FC236}">
                <a16:creationId xmlns:a16="http://schemas.microsoft.com/office/drawing/2014/main" id="{39792DFA-974F-45D4-A562-396D094E9932}"/>
              </a:ext>
            </a:extLst>
          </p:cNvPr>
          <p:cNvSpPr txBox="1"/>
          <p:nvPr/>
        </p:nvSpPr>
        <p:spPr>
          <a:xfrm>
            <a:off x="7698491" y="1192849"/>
            <a:ext cx="1398012" cy="1938992"/>
          </a:xfrm>
          <a:prstGeom prst="rect">
            <a:avLst/>
          </a:prstGeom>
          <a:effectLst>
            <a:glow rad="139700">
              <a:schemeClr val="bg1">
                <a:alpha val="40000"/>
              </a:schemeClr>
            </a:glow>
            <a:outerShdw blurRad="38100" dist="25400" dir="5400000" rotWithShape="0">
              <a:srgbClr val="000000">
                <a:alpha val="25000"/>
              </a:srgb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6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罗</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不要效法这个世界，只要心意</a:t>
            </a:r>
            <a:r>
              <a:rPr lang="en-US" altLang="zh-CN" sz="15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(nous)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更新而变化，叫你们察验何为神的善良、纯全、可喜悦的旨意</a:t>
            </a:r>
            <a:endParaRPr lang="en-US" altLang="zh-CN" sz="1500" b="1" dirty="0">
              <a:solidFill>
                <a:prstClr val="white"/>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8" name="Arrow: Down 17">
            <a:extLst>
              <a:ext uri="{FF2B5EF4-FFF2-40B4-BE49-F238E27FC236}">
                <a16:creationId xmlns:a16="http://schemas.microsoft.com/office/drawing/2014/main" id="{5CC7E60E-4E86-4FC5-AFA7-3C408A2B7C1E}"/>
              </a:ext>
            </a:extLst>
          </p:cNvPr>
          <p:cNvSpPr/>
          <p:nvPr/>
        </p:nvSpPr>
        <p:spPr>
          <a:xfrm flipV="1">
            <a:off x="7422208" y="2247900"/>
            <a:ext cx="247765" cy="1012875"/>
          </a:xfrm>
          <a:prstGeom prst="downArrow">
            <a:avLst/>
          </a:prstGeom>
          <a:solidFill>
            <a:srgbClr val="00B050"/>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ACA315-BDBB-47AF-A29C-648B6642CF36}"/>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个人层面的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spTree>
    <p:extLst>
      <p:ext uri="{BB962C8B-B14F-4D97-AF65-F5344CB8AC3E}">
        <p14:creationId xmlns:p14="http://schemas.microsoft.com/office/powerpoint/2010/main" val="27305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6:10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6:11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kumimoji="0" lang="zh-CN" altLang="en-US" sz="1700" b="1" i="0" u="none" strike="noStrike" kern="1200" cap="none" spc="0" normalizeH="0" baseline="0" noProof="0" dirty="0">
                <a:ln>
                  <a:noFill/>
                </a:ln>
                <a:solidFill>
                  <a:srgbClr val="C0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魔鬼的诡计</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6:12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6:13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the wiles (</a:t>
            </a:r>
            <a:r>
              <a:rPr kumimoji="0" lang="en-US" altLang="zh-CN" sz="1550" b="1" i="0" u="none" strike="noStrike" kern="1200" cap="none" spc="0" normalizeH="0" baseline="0" noProof="0" dirty="0" err="1">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methodeia</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 of the devil</a:t>
            </a: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1" name="TextBox 10">
            <a:extLst>
              <a:ext uri="{FF2B5EF4-FFF2-40B4-BE49-F238E27FC236}">
                <a16:creationId xmlns:a16="http://schemas.microsoft.com/office/drawing/2014/main" id="{CDE0D842-A654-472F-93A2-B92F5C726BE2}"/>
              </a:ext>
            </a:extLst>
          </p:cNvPr>
          <p:cNvSpPr txBox="1"/>
          <p:nvPr/>
        </p:nvSpPr>
        <p:spPr>
          <a:xfrm>
            <a:off x="5200828" y="1076920"/>
            <a:ext cx="3859416" cy="2850011"/>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16:17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耶稣对他说：西门巴约拿，你是有福的！因为这不是属血肉的指示你的，乃是我在天上的父指示的。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16:18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我还告诉你，你是彼得，我要把我的教会建造在这磐石上；阴间的权柄，不能胜过他。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16:19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我要把天国的钥匙给你，凡你在地上所捆绑的，在天上也要捆绑；凡你在地上所释放的，在天上也要释放。 </a:t>
            </a:r>
            <a:r>
              <a:rPr lang="en-US" altLang="zh-CN"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16:20 </a:t>
            </a:r>
            <a:r>
              <a:rPr lang="zh-CN" altLang="en-US" sz="1280" b="1" dirty="0">
                <a:solidFill>
                  <a:schemeClr val="bg1"/>
                </a:solidFill>
                <a:latin typeface="Arial" panose="020B0604020202020204" pitchFamily="34" charset="0"/>
                <a:ea typeface="微软雅黑" panose="020B0503020204020204" pitchFamily="34" charset="-122"/>
                <a:cs typeface="Arial" panose="020B0604020202020204" pitchFamily="34" charset="0"/>
              </a:rPr>
              <a:t>当下，耶稣嘱咐门徒，不可对人说他是基督。 </a:t>
            </a:r>
            <a:r>
              <a:rPr lang="en-US" altLang="zh-CN" sz="1280" b="1" dirty="0">
                <a:solidFill>
                  <a:srgbClr val="0070C0"/>
                </a:solidFill>
                <a:latin typeface="Arial" panose="020B0604020202020204" pitchFamily="34" charset="0"/>
                <a:ea typeface="微软雅黑" panose="020B0503020204020204" pitchFamily="34" charset="-122"/>
                <a:cs typeface="Arial" panose="020B0604020202020204" pitchFamily="34" charset="0"/>
              </a:rPr>
              <a:t>16:21 </a:t>
            </a:r>
            <a:r>
              <a:rPr lang="zh-CN" altLang="en-US" sz="1280" b="1" dirty="0">
                <a:solidFill>
                  <a:srgbClr val="0070C0"/>
                </a:solidFill>
                <a:latin typeface="Arial" panose="020B0604020202020204" pitchFamily="34" charset="0"/>
                <a:ea typeface="微软雅黑" panose="020B0503020204020204" pitchFamily="34" charset="-122"/>
                <a:cs typeface="Arial" panose="020B0604020202020204" pitchFamily="34" charset="0"/>
              </a:rPr>
              <a:t>从此，耶稣纔指示门徒，他必须上耶路撒冷去，受长老、祭司长、文士许多的苦，并且被杀，第叁日复活。 </a:t>
            </a:r>
            <a:r>
              <a:rPr lang="en-US" altLang="zh-CN" sz="1280" b="1" dirty="0">
                <a:solidFill>
                  <a:srgbClr val="0070C0"/>
                </a:solidFill>
                <a:latin typeface="Arial" panose="020B0604020202020204" pitchFamily="34" charset="0"/>
                <a:ea typeface="微软雅黑" panose="020B0503020204020204" pitchFamily="34" charset="-122"/>
                <a:cs typeface="Arial" panose="020B0604020202020204" pitchFamily="34" charset="0"/>
              </a:rPr>
              <a:t>16:22 </a:t>
            </a:r>
            <a:r>
              <a:rPr lang="zh-CN" altLang="en-US" sz="1280" b="1" dirty="0">
                <a:solidFill>
                  <a:srgbClr val="0070C0"/>
                </a:solidFill>
                <a:latin typeface="Arial" panose="020B0604020202020204" pitchFamily="34" charset="0"/>
                <a:ea typeface="微软雅黑" panose="020B0503020204020204" pitchFamily="34" charset="-122"/>
                <a:cs typeface="Arial" panose="020B0604020202020204" pitchFamily="34" charset="0"/>
              </a:rPr>
              <a:t>彼得就拉着他，劝他说：主阿，万不可如此！这事必不临到你身上。 </a:t>
            </a:r>
            <a:r>
              <a:rPr lang="en-US" altLang="zh-CN" sz="1280" b="1" dirty="0">
                <a:solidFill>
                  <a:srgbClr val="0070C0"/>
                </a:solidFill>
                <a:latin typeface="Arial" panose="020B0604020202020204" pitchFamily="34" charset="0"/>
                <a:ea typeface="微软雅黑" panose="020B0503020204020204" pitchFamily="34" charset="-122"/>
                <a:cs typeface="Arial" panose="020B0604020202020204" pitchFamily="34" charset="0"/>
              </a:rPr>
              <a:t>16:23 </a:t>
            </a:r>
            <a:r>
              <a:rPr lang="zh-CN" altLang="en-US" sz="1280" b="1" dirty="0">
                <a:solidFill>
                  <a:srgbClr val="0070C0"/>
                </a:solidFill>
                <a:latin typeface="Arial" panose="020B0604020202020204" pitchFamily="34" charset="0"/>
                <a:ea typeface="微软雅黑" panose="020B0503020204020204" pitchFamily="34" charset="-122"/>
                <a:cs typeface="Arial" panose="020B0604020202020204" pitchFamily="34" charset="0"/>
              </a:rPr>
              <a:t>耶稣转过来，对彼得说：撒但，退我后边去罢！你是绊我脚的；因为你不体贴神的意思，只体贴人的意思。</a:t>
            </a:r>
            <a:endParaRPr kumimoji="0" lang="en-US" altLang="zh-CN" sz="128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949519D3-39C0-408A-B9D5-4FAB07786FCC}"/>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solidFill>
                  <a:srgbClr val="0070C0"/>
                </a:solidFill>
                <a:effectLst>
                  <a:glow rad="63500">
                    <a:prstClr val="white"/>
                  </a:glow>
                </a:effectLst>
              </a:rPr>
              <a:t>教会层面的</a:t>
            </a:r>
            <a:r>
              <a:rPr lang="zh-CN" altLang="en-US" sz="2400" b="1" dirty="0">
                <a:solidFill>
                  <a:srgbClr val="FF0000"/>
                </a:solidFill>
                <a:effectLst>
                  <a:glow rad="63500">
                    <a:prstClr val="white"/>
                  </a:glow>
                </a:effectLst>
              </a:rPr>
              <a:t>属灵争战</a:t>
            </a:r>
            <a:endParaRPr lang="en-US" altLang="zh-CN" sz="2400" b="1" dirty="0">
              <a:solidFill>
                <a:srgbClr val="FF0000"/>
              </a:solidFill>
              <a:effectLst>
                <a:glow rad="63500">
                  <a:prstClr val="white"/>
                </a:glow>
              </a:effectLst>
            </a:endParaRPr>
          </a:p>
        </p:txBody>
      </p:sp>
      <p:grpSp>
        <p:nvGrpSpPr>
          <p:cNvPr id="15" name="Group 14">
            <a:extLst>
              <a:ext uri="{FF2B5EF4-FFF2-40B4-BE49-F238E27FC236}">
                <a16:creationId xmlns:a16="http://schemas.microsoft.com/office/drawing/2014/main" id="{5B749132-8650-4E6A-ADE4-8D6CAE465B2A}"/>
              </a:ext>
            </a:extLst>
          </p:cNvPr>
          <p:cNvGrpSpPr/>
          <p:nvPr/>
        </p:nvGrpSpPr>
        <p:grpSpPr>
          <a:xfrm>
            <a:off x="5410200" y="3913173"/>
            <a:ext cx="3886200" cy="1836254"/>
            <a:chOff x="5410200" y="3913173"/>
            <a:chExt cx="3886200" cy="1836254"/>
          </a:xfrm>
        </p:grpSpPr>
        <p:pic>
          <p:nvPicPr>
            <p:cNvPr id="17" name="Picture 2" descr="Hearts Png Overlay Transparent - Hearts Png , Free Transparent Clipart -  ClipartKey">
              <a:extLst>
                <a:ext uri="{FF2B5EF4-FFF2-40B4-BE49-F238E27FC236}">
                  <a16:creationId xmlns:a16="http://schemas.microsoft.com/office/drawing/2014/main" id="{A1EBA3D4-1114-4656-9717-D8BCB37F6C9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66000"/>
                      </a14:imgEffect>
                    </a14:imgLayer>
                  </a14:imgProps>
                </a:ext>
                <a:ext uri="{28A0092B-C50C-407E-A947-70E740481C1C}">
                  <a14:useLocalDpi xmlns:a14="http://schemas.microsoft.com/office/drawing/2010/main" val="0"/>
                </a:ext>
              </a:extLst>
            </a:blip>
            <a:srcRect l="26969" r="34394"/>
            <a:stretch/>
          </p:blipFill>
          <p:spPr bwMode="auto">
            <a:xfrm>
              <a:off x="6727839" y="4093486"/>
              <a:ext cx="966439" cy="1436899"/>
            </a:xfrm>
            <a:prstGeom prst="rect">
              <a:avLst/>
            </a:prstGeom>
            <a:noFill/>
            <a:effectLst>
              <a:glow rad="139700">
                <a:schemeClr val="accent1">
                  <a:satMod val="175000"/>
                  <a:alpha val="27000"/>
                </a:schemeClr>
              </a:glow>
            </a:effectLst>
            <a:extLst>
              <a:ext uri="{909E8E84-426E-40DD-AFC4-6F175D3DCCD1}">
                <a14:hiddenFill xmlns:a14="http://schemas.microsoft.com/office/drawing/2010/main">
                  <a:solidFill>
                    <a:srgbClr val="FFFFFF"/>
                  </a:solidFill>
                </a14:hiddenFill>
              </a:ext>
            </a:extLst>
          </p:spPr>
        </p:pic>
        <p:pic>
          <p:nvPicPr>
            <p:cNvPr id="18" name="Picture 4" descr="Free Transparent Hearts, Download Free Clip Art, Free Clip Art on Clipart  Library">
              <a:extLst>
                <a:ext uri="{FF2B5EF4-FFF2-40B4-BE49-F238E27FC236}">
                  <a16:creationId xmlns:a16="http://schemas.microsoft.com/office/drawing/2014/main" id="{7FAEC44E-634A-4285-8A79-768146C484B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7924800" y="3951901"/>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e Transparent Hearts, Download Free Clip Art, Free Clip Art on Clipart  Library">
              <a:extLst>
                <a:ext uri="{FF2B5EF4-FFF2-40B4-BE49-F238E27FC236}">
                  <a16:creationId xmlns:a16="http://schemas.microsoft.com/office/drawing/2014/main" id="{32C75BD5-E650-4A53-ACBF-4DE53150F80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410200" y="3913173"/>
              <a:ext cx="1371600" cy="17975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86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1852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6:10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我还有末了的话：你们要靠着主，倚赖他的大能大力作刚强的人。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6:11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要穿戴神所赐的全副军装，就能抵挡</a:t>
            </a:r>
            <a:r>
              <a:rPr kumimoji="0" lang="zh-CN" altLang="en-US" sz="1700" b="1" i="0" u="none" strike="noStrike" kern="1200" cap="none" spc="0" normalizeH="0" baseline="0" noProof="0" dirty="0">
                <a:ln>
                  <a:noFill/>
                </a:ln>
                <a:solidFill>
                  <a:srgbClr val="C0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魔鬼的诡计</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6:12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因我们并不是与属血气的争战（原文作摔跤；下同），乃是与那些执政的、掌权的、管辖这幽暗世界的，以及天空属灵气的恶魔争战。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6:13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所以，要拿起神所赐的全副军装，好在磨难的日子抵挡仇敌，并且成就了一切，还能站立得住。</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83756" y="3017274"/>
            <a:ext cx="5097844" cy="2054409"/>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6:10 Finally, my brethren, be strong in the Lord and in the power of His might. 6:11 Put on the whole armor of God, that you may be able to stand against </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the wiles (</a:t>
            </a:r>
            <a:r>
              <a:rPr kumimoji="0" lang="en-US" altLang="zh-CN" sz="1550" b="1" i="0" u="none" strike="noStrike" kern="1200" cap="none" spc="0" normalizeH="0" baseline="0" noProof="0" dirty="0" err="1">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methodeia</a:t>
            </a:r>
            <a:r>
              <a:rPr kumimoji="0" lang="en-US" altLang="zh-CN" sz="1550" b="1" i="0" u="none" strike="noStrike" kern="1200" cap="none" spc="0" normalizeH="0" baseline="0" noProof="0" dirty="0">
                <a:ln>
                  <a:noFill/>
                </a:ln>
                <a:solidFill>
                  <a:srgbClr val="C00000"/>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rPr>
              <a:t>) of the devil</a:t>
            </a: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 6:12 For we do not wrestle against flesh and blood, but against principalities, against powers, against the rulers of the darkness of this age, against spiritual hosts of wickedness in the heavenly places. 6:13 Therefore take up the whole armor of God, that you may be able to withstand in the evil day, and having done all, to stand.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1" name="Picture 4" descr="Free Transparent Hearts, Download Free Clip Art, Free Clip Art on Clipart  Library">
            <a:extLst>
              <a:ext uri="{FF2B5EF4-FFF2-40B4-BE49-F238E27FC236}">
                <a16:creationId xmlns:a16="http://schemas.microsoft.com/office/drawing/2014/main" id="{42485271-BEF1-4EB2-8ED2-02E62473626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5058478" y="4187199"/>
            <a:ext cx="1371600" cy="17975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A0EA01D-106E-4288-8BDD-06968CD02C9F}"/>
              </a:ext>
            </a:extLst>
          </p:cNvPr>
          <p:cNvSpPr txBox="1"/>
          <p:nvPr/>
        </p:nvSpPr>
        <p:spPr>
          <a:xfrm>
            <a:off x="5200828" y="1076920"/>
            <a:ext cx="3859416" cy="2108269"/>
          </a:xfrm>
          <a:prstGeom prst="rect">
            <a:avLst/>
          </a:prstGeom>
        </p:spPr>
        <p:style>
          <a:lnRef idx="1">
            <a:schemeClr val="accent6"/>
          </a:lnRef>
          <a:fillRef idx="3">
            <a:schemeClr val="accent6"/>
          </a:fillRef>
          <a:effectRef idx="2">
            <a:schemeClr val="accent6"/>
          </a:effectRef>
          <a:fontRef idx="minor">
            <a:schemeClr val="lt1"/>
          </a:fontRef>
        </p:style>
        <p:txBody>
          <a:bodyPr wrap="square" bIns="45720" rtlCol="0">
            <a:spAutoFit/>
          </a:bodyPr>
          <a:lstStyle/>
          <a:p>
            <a:pPr lvl="0">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太</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5:13 </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你们是世上的盐。盐若失了味，怎能叫他再咸呢？以后无用，不过丢在外面，被人践踏了。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5:14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你们是世上的光。城造在山上是不能隐藏的。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5:15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人点灯，不放在斗底下，是放在灯臺上，就照亮一家的人。 </a:t>
            </a:r>
            <a:endPar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路</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14:34 </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盐本是好的；盐若失了味，可用甚么叫他再咸呢？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14:35 </a:t>
            </a:r>
            <a:r>
              <a:rPr lang="zh-CN" altLang="en-US" sz="1400" b="1" dirty="0">
                <a:solidFill>
                  <a:srgbClr val="0070C0"/>
                </a:solidFill>
                <a:latin typeface="Arial" panose="020B0604020202020204" pitchFamily="34" charset="0"/>
                <a:ea typeface="微软雅黑" panose="020B0503020204020204" pitchFamily="34" charset="-122"/>
                <a:cs typeface="Arial" panose="020B0604020202020204" pitchFamily="34" charset="0"/>
              </a:rPr>
              <a:t>或用在田里，或堆在粪里，都不合式，只好丢在外面。</a:t>
            </a: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有耳可听的，就应当听！  </a:t>
            </a:r>
            <a:endParaRPr lang="en-US" altLang="zh-CN" sz="1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a:extLst>
              <a:ext uri="{FF2B5EF4-FFF2-40B4-BE49-F238E27FC236}">
                <a16:creationId xmlns:a16="http://schemas.microsoft.com/office/drawing/2014/main" id="{6A4C4040-543C-428C-A10D-582F33D36B85}"/>
              </a:ext>
            </a:extLst>
          </p:cNvPr>
          <p:cNvSpPr txBox="1"/>
          <p:nvPr/>
        </p:nvSpPr>
        <p:spPr>
          <a:xfrm>
            <a:off x="5725159" y="645352"/>
            <a:ext cx="2971801" cy="461665"/>
          </a:xfrm>
          <a:prstGeom prst="rect">
            <a:avLst/>
          </a:prstGeom>
          <a:noFill/>
        </p:spPr>
        <p:txBody>
          <a:bodyPr wrap="square" rtlCol="0">
            <a:spAutoFit/>
          </a:bodyPr>
          <a:lstStyle/>
          <a:p>
            <a:pPr lvl="0">
              <a:defRPr/>
            </a:pPr>
            <a:r>
              <a:rPr lang="zh-CN" altLang="en-US" sz="2400" b="1" dirty="0">
                <a:effectLst>
                  <a:glow rad="63500">
                    <a:prstClr val="white"/>
                  </a:glow>
                </a:effectLst>
                <a:latin typeface="Century Gothic" panose="020B0502020202020204"/>
              </a:rPr>
              <a:t>世界层面的</a:t>
            </a:r>
            <a:r>
              <a:rPr lang="zh-CN" altLang="en-US" sz="2400" b="1" dirty="0">
                <a:solidFill>
                  <a:srgbClr val="FF0000"/>
                </a:solidFill>
                <a:effectLst>
                  <a:glow rad="63500">
                    <a:prstClr val="white"/>
                  </a:glow>
                </a:effectLst>
                <a:latin typeface="Century Gothic" panose="020B0502020202020204"/>
              </a:rPr>
              <a:t>属灵争战</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17" name="Picture 2" descr="Hearts Png Overlay Transparent - Hearts Png , Free Transparent Clipart -  ClipartKey">
            <a:extLst>
              <a:ext uri="{FF2B5EF4-FFF2-40B4-BE49-F238E27FC236}">
                <a16:creationId xmlns:a16="http://schemas.microsoft.com/office/drawing/2014/main" id="{4D9EF8B9-F0E7-4192-99EE-670A3C2D5AB5}"/>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400000"/>
                    </a14:imgEffect>
                  </a14:imgLayer>
                </a14:imgProps>
              </a:ext>
              <a:ext uri="{28A0092B-C50C-407E-A947-70E740481C1C}">
                <a14:useLocalDpi xmlns:a14="http://schemas.microsoft.com/office/drawing/2010/main" val="0"/>
              </a:ext>
            </a:extLst>
          </a:blip>
          <a:srcRect l="26969" r="34394"/>
          <a:stretch/>
        </p:blipFill>
        <p:spPr bwMode="auto">
          <a:xfrm>
            <a:off x="7476666" y="3749092"/>
            <a:ext cx="838551" cy="1246755"/>
          </a:xfrm>
          <a:prstGeom prst="rect">
            <a:avLst/>
          </a:prstGeom>
          <a:noFill/>
          <a:effectLst>
            <a:glow rad="101600">
              <a:srgbClr val="FF0000">
                <a:alpha val="27000"/>
              </a:srgbClr>
            </a:glow>
          </a:effectLst>
          <a:extLst>
            <a:ext uri="{909E8E84-426E-40DD-AFC4-6F175D3DCCD1}">
              <a14:hiddenFill xmlns:a14="http://schemas.microsoft.com/office/drawing/2010/main">
                <a:solidFill>
                  <a:srgbClr val="FFFFFF"/>
                </a:solidFill>
              </a14:hiddenFill>
            </a:ext>
          </a:extLst>
        </p:spPr>
      </p:pic>
      <p:pic>
        <p:nvPicPr>
          <p:cNvPr id="18" name="Picture 4" descr="Free Transparent Hearts, Download Free Clip Art, Free Clip Art on Clipart  Library">
            <a:extLst>
              <a:ext uri="{FF2B5EF4-FFF2-40B4-BE49-F238E27FC236}">
                <a16:creationId xmlns:a16="http://schemas.microsoft.com/office/drawing/2014/main" id="{A4CD3F42-30A9-4B56-98A9-648BDB240F5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8066669" y="4219813"/>
            <a:ext cx="1371600" cy="17975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e Transparent Hearts, Download Free Clip Art, Free Clip Art on Clipart  Library">
            <a:extLst>
              <a:ext uri="{FF2B5EF4-FFF2-40B4-BE49-F238E27FC236}">
                <a16:creationId xmlns:a16="http://schemas.microsoft.com/office/drawing/2014/main" id="{5DD0EE0D-5500-4F90-9EB8-4A4D675A74B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0"/>
                    </a14:imgEffect>
                  </a14:imgLayer>
                </a14:imgProps>
              </a:ext>
              <a:ext uri="{28A0092B-C50C-407E-A947-70E740481C1C}">
                <a14:useLocalDpi xmlns:a14="http://schemas.microsoft.com/office/drawing/2010/main" val="0"/>
              </a:ext>
            </a:extLst>
          </a:blip>
          <a:srcRect r="33829"/>
          <a:stretch/>
        </p:blipFill>
        <p:spPr bwMode="auto">
          <a:xfrm flipH="1">
            <a:off x="6459652" y="4187199"/>
            <a:ext cx="1371600" cy="17975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945AC1B-CC31-4B29-9886-A10BE554C158}"/>
              </a:ext>
            </a:extLst>
          </p:cNvPr>
          <p:cNvSpPr txBox="1"/>
          <p:nvPr/>
        </p:nvSpPr>
        <p:spPr>
          <a:xfrm>
            <a:off x="5263578" y="3238500"/>
            <a:ext cx="3956622" cy="830997"/>
          </a:xfrm>
          <a:prstGeom prst="rect">
            <a:avLst/>
          </a:prstGeom>
          <a:noFill/>
        </p:spPr>
        <p:txBody>
          <a:bodyPr wrap="square" rtlCol="0">
            <a:spAutoFit/>
          </a:bodyPr>
          <a:lstStyle/>
          <a:p>
            <a:pPr lvl="0">
              <a:defRPr/>
            </a:pPr>
            <a:r>
              <a:rPr lang="zh-CN" altLang="en-US" sz="1600" b="1" dirty="0">
                <a:solidFill>
                  <a:srgbClr val="FF0000"/>
                </a:solidFill>
                <a:effectLst>
                  <a:glow rad="63500">
                    <a:prstClr val="white"/>
                  </a:glow>
                </a:effectLst>
              </a:rPr>
              <a:t>约</a:t>
            </a:r>
            <a:r>
              <a:rPr lang="en-US" altLang="zh-CN" sz="1600" b="1" dirty="0">
                <a:solidFill>
                  <a:srgbClr val="FF0000"/>
                </a:solidFill>
                <a:effectLst>
                  <a:glow rad="63500">
                    <a:prstClr val="white"/>
                  </a:glow>
                </a:effectLst>
              </a:rPr>
              <a:t>8:12 </a:t>
            </a:r>
            <a:r>
              <a:rPr lang="zh-CN" altLang="en-US" sz="1600" b="1" dirty="0">
                <a:solidFill>
                  <a:srgbClr val="FF0000"/>
                </a:solidFill>
                <a:effectLst>
                  <a:glow rad="63500">
                    <a:prstClr val="white"/>
                  </a:glow>
                </a:effectLst>
              </a:rPr>
              <a:t>耶稣又对众人说：我是世界的光。跟从我的，就不在黑暗里走，必要得着生命的光。</a:t>
            </a:r>
          </a:p>
        </p:txBody>
      </p:sp>
      <p:pic>
        <p:nvPicPr>
          <p:cNvPr id="21" name="Picture 2" descr="Hearts Png Overlay Transparent - Hearts Png , Free Transparent Clipart -  ClipartKey">
            <a:extLst>
              <a:ext uri="{FF2B5EF4-FFF2-40B4-BE49-F238E27FC236}">
                <a16:creationId xmlns:a16="http://schemas.microsoft.com/office/drawing/2014/main" id="{1FE57C76-6E11-4B03-9F69-4C73D69DCF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95" b="89942" l="11111" r="95778">
                        <a14:foregroundMark x1="18222" y1="15861" x2="18222" y2="15861"/>
                        <a14:foregroundMark x1="22667" y1="40619" x2="22667" y2="40619"/>
                        <a14:foregroundMark x1="18889" y1="63830" x2="18889" y2="63830"/>
                        <a14:foregroundMark x1="22667" y1="84333" x2="22667" y2="84333"/>
                        <a14:foregroundMark x1="34000" y1="60928" x2="34000" y2="60928"/>
                        <a14:foregroundMark x1="44111" y1="46809" x2="44111" y2="46809"/>
                        <a14:foregroundMark x1="29333" y1="28046" x2="29333" y2="28046"/>
                        <a14:foregroundMark x1="50111" y1="23017" x2="50111" y2="23017"/>
                        <a14:foregroundMark x1="38778" y1="80464" x2="39222" y2="80464"/>
                        <a14:foregroundMark x1="55333" y1="65184" x2="55333" y2="65184"/>
                        <a14:foregroundMark x1="61000" y1="46422" x2="61000" y2="46422"/>
                        <a14:foregroundMark x1="68889" y1="24178" x2="70556" y2="24178"/>
                        <a14:foregroundMark x1="85889" y1="21470" x2="85889" y2="21470"/>
                        <a14:foregroundMark x1="88222" y1="66538" x2="88222" y2="66538"/>
                        <a14:foregroundMark x1="75444" y1="84333" x2="75444" y2="84333"/>
                        <a14:foregroundMark x1="69556" y1="66151" x2="69556" y2="66151"/>
                      </a14:backgroundRemoval>
                    </a14:imgEffect>
                    <a14:imgEffect>
                      <a14:saturation sat="400000"/>
                    </a14:imgEffect>
                  </a14:imgLayer>
                </a14:imgProps>
              </a:ext>
              <a:ext uri="{28A0092B-C50C-407E-A947-70E740481C1C}">
                <a14:useLocalDpi xmlns:a14="http://schemas.microsoft.com/office/drawing/2010/main" val="0"/>
              </a:ext>
            </a:extLst>
          </a:blip>
          <a:srcRect l="26969" r="34394"/>
          <a:stretch/>
        </p:blipFill>
        <p:spPr bwMode="auto">
          <a:xfrm>
            <a:off x="5962829" y="3749092"/>
            <a:ext cx="838551" cy="1246755"/>
          </a:xfrm>
          <a:prstGeom prst="rect">
            <a:avLst/>
          </a:prstGeom>
          <a:noFill/>
          <a:effectLst>
            <a:glow rad="101600">
              <a:srgbClr val="FF0000">
                <a:alpha val="27000"/>
              </a:srgbClr>
            </a:glow>
          </a:effectLst>
          <a:extLst>
            <a:ext uri="{909E8E84-426E-40DD-AFC4-6F175D3DCCD1}">
              <a14:hiddenFill xmlns:a14="http://schemas.microsoft.com/office/drawing/2010/main">
                <a:solidFill>
                  <a:srgbClr val="FFFFFF"/>
                </a:solidFill>
              </a14:hiddenFill>
            </a:ext>
          </a:extLst>
        </p:spPr>
      </p:pic>
      <p:pic>
        <p:nvPicPr>
          <p:cNvPr id="22" name="Picture 4" descr="Free Transparent Hearts, Download Free Clip Art, Free Clip Art on Clipart  Library">
            <a:extLst>
              <a:ext uri="{FF2B5EF4-FFF2-40B4-BE49-F238E27FC236}">
                <a16:creationId xmlns:a16="http://schemas.microsoft.com/office/drawing/2014/main" id="{271D327A-1EAD-4DFA-913B-73814C565DC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5928504" y="4876205"/>
            <a:ext cx="733243" cy="9609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Transparent Hearts, Download Free Clip Art, Free Clip Art on Clipart  Library">
            <a:extLst>
              <a:ext uri="{FF2B5EF4-FFF2-40B4-BE49-F238E27FC236}">
                <a16:creationId xmlns:a16="http://schemas.microsoft.com/office/drawing/2014/main" id="{01C0F26C-9F7E-4053-A152-83883D66576B}"/>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7973" l="9961" r="89844">
                        <a14:foregroundMark x1="73242" y1="76126" x2="73242" y2="76126"/>
                        <a14:foregroundMark x1="55469" y1="76351" x2="55469" y2="76351"/>
                        <a14:foregroundMark x1="37695" y1="72297" x2="37695" y2="72297"/>
                        <a14:foregroundMark x1="25391" y1="43018" x2="26563" y2="42342"/>
                        <a14:foregroundMark x1="53320" y1="33108" x2="53320" y2="33108"/>
                        <a14:foregroundMark x1="40820" y1="8784" x2="40820" y2="8784"/>
                      </a14:backgroundRemoval>
                    </a14:imgEffect>
                    <a14:imgEffect>
                      <a14:saturation sat="33000"/>
                    </a14:imgEffect>
                  </a14:imgLayer>
                </a14:imgProps>
              </a:ext>
              <a:ext uri="{28A0092B-C50C-407E-A947-70E740481C1C}">
                <a14:useLocalDpi xmlns:a14="http://schemas.microsoft.com/office/drawing/2010/main" val="0"/>
              </a:ext>
            </a:extLst>
          </a:blip>
          <a:srcRect r="33829"/>
          <a:stretch/>
        </p:blipFill>
        <p:spPr bwMode="auto">
          <a:xfrm flipH="1">
            <a:off x="7464630" y="4876205"/>
            <a:ext cx="733243" cy="960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7332A2-D212-4B69-AF3D-F5C39F9F50CB}"/>
              </a:ext>
            </a:extLst>
          </p:cNvPr>
          <p:cNvSpPr/>
          <p:nvPr/>
        </p:nvSpPr>
        <p:spPr>
          <a:xfrm>
            <a:off x="609600" y="2233153"/>
            <a:ext cx="1066800" cy="290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259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26"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80">
                                          <p:stCondLst>
                                            <p:cond delay="0"/>
                                          </p:stCondLst>
                                        </p:cTn>
                                        <p:tgtEl>
                                          <p:spTgt spid="22"/>
                                        </p:tgtEl>
                                      </p:cBhvr>
                                    </p:animEffect>
                                    <p:anim calcmode="lin" valueType="num">
                                      <p:cBhvr>
                                        <p:cTn id="1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 dur="26">
                                          <p:stCondLst>
                                            <p:cond delay="650"/>
                                          </p:stCondLst>
                                        </p:cTn>
                                        <p:tgtEl>
                                          <p:spTgt spid="22"/>
                                        </p:tgtEl>
                                      </p:cBhvr>
                                      <p:to x="100000" y="60000"/>
                                    </p:animScale>
                                    <p:animScale>
                                      <p:cBhvr>
                                        <p:cTn id="21" dur="166" decel="50000">
                                          <p:stCondLst>
                                            <p:cond delay="676"/>
                                          </p:stCondLst>
                                        </p:cTn>
                                        <p:tgtEl>
                                          <p:spTgt spid="22"/>
                                        </p:tgtEl>
                                      </p:cBhvr>
                                      <p:to x="100000" y="100000"/>
                                    </p:animScale>
                                    <p:animScale>
                                      <p:cBhvr>
                                        <p:cTn id="22" dur="26">
                                          <p:stCondLst>
                                            <p:cond delay="1312"/>
                                          </p:stCondLst>
                                        </p:cTn>
                                        <p:tgtEl>
                                          <p:spTgt spid="22"/>
                                        </p:tgtEl>
                                      </p:cBhvr>
                                      <p:to x="100000" y="80000"/>
                                    </p:animScale>
                                    <p:animScale>
                                      <p:cBhvr>
                                        <p:cTn id="23" dur="166" decel="50000">
                                          <p:stCondLst>
                                            <p:cond delay="1338"/>
                                          </p:stCondLst>
                                        </p:cTn>
                                        <p:tgtEl>
                                          <p:spTgt spid="22"/>
                                        </p:tgtEl>
                                      </p:cBhvr>
                                      <p:to x="100000" y="100000"/>
                                    </p:animScale>
                                    <p:animScale>
                                      <p:cBhvr>
                                        <p:cTn id="24" dur="26">
                                          <p:stCondLst>
                                            <p:cond delay="1642"/>
                                          </p:stCondLst>
                                        </p:cTn>
                                        <p:tgtEl>
                                          <p:spTgt spid="22"/>
                                        </p:tgtEl>
                                      </p:cBhvr>
                                      <p:to x="100000" y="90000"/>
                                    </p:animScale>
                                    <p:animScale>
                                      <p:cBhvr>
                                        <p:cTn id="25" dur="166" decel="50000">
                                          <p:stCondLst>
                                            <p:cond delay="1668"/>
                                          </p:stCondLst>
                                        </p:cTn>
                                        <p:tgtEl>
                                          <p:spTgt spid="22"/>
                                        </p:tgtEl>
                                      </p:cBhvr>
                                      <p:to x="100000" y="100000"/>
                                    </p:animScale>
                                    <p:animScale>
                                      <p:cBhvr>
                                        <p:cTn id="26" dur="26">
                                          <p:stCondLst>
                                            <p:cond delay="1808"/>
                                          </p:stCondLst>
                                        </p:cTn>
                                        <p:tgtEl>
                                          <p:spTgt spid="22"/>
                                        </p:tgtEl>
                                      </p:cBhvr>
                                      <p:to x="100000" y="95000"/>
                                    </p:animScale>
                                    <p:animScale>
                                      <p:cBhvr>
                                        <p:cTn id="27" dur="166" decel="50000">
                                          <p:stCondLst>
                                            <p:cond delay="1834"/>
                                          </p:stCondLst>
                                        </p:cTn>
                                        <p:tgtEl>
                                          <p:spTgt spid="22"/>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80">
                                          <p:stCondLst>
                                            <p:cond delay="0"/>
                                          </p:stCondLst>
                                        </p:cTn>
                                        <p:tgtEl>
                                          <p:spTgt spid="2"/>
                                        </p:tgtEl>
                                      </p:cBhvr>
                                    </p:animEffect>
                                    <p:anim calcmode="lin" valueType="num">
                                      <p:cBhvr>
                                        <p:cTn id="6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tgtEl>
                                      </p:cBhvr>
                                      <p:to x="100000" y="60000"/>
                                    </p:animScale>
                                    <p:animScale>
                                      <p:cBhvr>
                                        <p:cTn id="72" dur="166" decel="50000">
                                          <p:stCondLst>
                                            <p:cond delay="676"/>
                                          </p:stCondLst>
                                        </p:cTn>
                                        <p:tgtEl>
                                          <p:spTgt spid="2"/>
                                        </p:tgtEl>
                                      </p:cBhvr>
                                      <p:to x="100000" y="100000"/>
                                    </p:animScale>
                                    <p:animScale>
                                      <p:cBhvr>
                                        <p:cTn id="73" dur="26">
                                          <p:stCondLst>
                                            <p:cond delay="1312"/>
                                          </p:stCondLst>
                                        </p:cTn>
                                        <p:tgtEl>
                                          <p:spTgt spid="2"/>
                                        </p:tgtEl>
                                      </p:cBhvr>
                                      <p:to x="100000" y="80000"/>
                                    </p:animScale>
                                    <p:animScale>
                                      <p:cBhvr>
                                        <p:cTn id="74" dur="166" decel="50000">
                                          <p:stCondLst>
                                            <p:cond delay="1338"/>
                                          </p:stCondLst>
                                        </p:cTn>
                                        <p:tgtEl>
                                          <p:spTgt spid="2"/>
                                        </p:tgtEl>
                                      </p:cBhvr>
                                      <p:to x="100000" y="100000"/>
                                    </p:animScale>
                                    <p:animScale>
                                      <p:cBhvr>
                                        <p:cTn id="75" dur="26">
                                          <p:stCondLst>
                                            <p:cond delay="1642"/>
                                          </p:stCondLst>
                                        </p:cTn>
                                        <p:tgtEl>
                                          <p:spTgt spid="2"/>
                                        </p:tgtEl>
                                      </p:cBhvr>
                                      <p:to x="100000" y="90000"/>
                                    </p:animScale>
                                    <p:animScale>
                                      <p:cBhvr>
                                        <p:cTn id="76" dur="166" decel="50000">
                                          <p:stCondLst>
                                            <p:cond delay="1668"/>
                                          </p:stCondLst>
                                        </p:cTn>
                                        <p:tgtEl>
                                          <p:spTgt spid="2"/>
                                        </p:tgtEl>
                                      </p:cBhvr>
                                      <p:to x="100000" y="100000"/>
                                    </p:animScale>
                                    <p:animScale>
                                      <p:cBhvr>
                                        <p:cTn id="77" dur="26">
                                          <p:stCondLst>
                                            <p:cond delay="1808"/>
                                          </p:stCondLst>
                                        </p:cTn>
                                        <p:tgtEl>
                                          <p:spTgt spid="2"/>
                                        </p:tgtEl>
                                      </p:cBhvr>
                                      <p:to x="100000" y="95000"/>
                                    </p:animScale>
                                    <p:animScale>
                                      <p:cBhvr>
                                        <p:cTn id="7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4953001" cy="1923604"/>
          </a:xfrm>
          <a:prstGeom prst="rect">
            <a:avLst/>
          </a:prstGeom>
        </p:spPr>
        <p:txBody>
          <a:bodyPr wrap="square">
            <a:spAutoFit/>
          </a:bodyPr>
          <a:lstStyle/>
          <a:p>
            <a:pPr lvl="0">
              <a:spcAft>
                <a:spcPts val="600"/>
              </a:spcAft>
              <a:defRPr/>
            </a:pPr>
            <a:r>
              <a:rPr lang="zh-CN" altLang="en-US" sz="1700" b="1" dirty="0">
                <a:solidFill>
                  <a:srgbClr val="0070C0"/>
                </a:solidFill>
                <a:effectLst>
                  <a:glow rad="63500">
                    <a:prstClr val="white"/>
                  </a:glow>
                </a:effectLst>
              </a:rPr>
              <a:t>弗</a:t>
            </a:r>
            <a:r>
              <a:rPr lang="en-US" altLang="zh-CN" sz="1700" b="1" dirty="0">
                <a:solidFill>
                  <a:srgbClr val="0070C0"/>
                </a:solidFill>
                <a:effectLst>
                  <a:glow rad="63500">
                    <a:prstClr val="white"/>
                  </a:glow>
                </a:effectLst>
              </a:rPr>
              <a:t>6:14 </a:t>
            </a:r>
            <a:r>
              <a:rPr lang="zh-CN" altLang="en-US" sz="1700" b="1" dirty="0">
                <a:solidFill>
                  <a:srgbClr val="0070C0"/>
                </a:solidFill>
                <a:effectLst>
                  <a:glow rad="63500">
                    <a:prstClr val="white"/>
                  </a:glow>
                </a:effectLst>
              </a:rPr>
              <a:t>所以要站稳了，用真理当作带子束腰，</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用公义当作护心镜遮胸，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6:15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又用平安的福音当作预备走路的鞋穿在脚上。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6:16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此外，又拿着信德当作藤牌，可以灭尽那恶者一切的火箭；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6:17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并戴上救恩的头盔，拿着圣灵的宝剑，就是神的道； </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6:18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靠着圣灵，随时多方祷告祈求；并要在此儆醒不倦，为众圣徒祈求，</a:t>
            </a:r>
            <a:endPar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4" name="Rectangle 13">
            <a:extLst>
              <a:ext uri="{FF2B5EF4-FFF2-40B4-BE49-F238E27FC236}">
                <a16:creationId xmlns:a16="http://schemas.microsoft.com/office/drawing/2014/main" id="{8776E852-7B00-4D7A-93B9-CB200731052D}"/>
              </a:ext>
            </a:extLst>
          </p:cNvPr>
          <p:cNvSpPr/>
          <p:nvPr/>
        </p:nvSpPr>
        <p:spPr>
          <a:xfrm>
            <a:off x="75010" y="2610708"/>
            <a:ext cx="22871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Eph 6:14 Stand therefore, having girded your waist with truth, having put on the breastplate of righteousness, 6:15 and having shod your feet with the preparation of</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28" name="Picture 4" descr="教会成长">
            <a:extLst>
              <a:ext uri="{FF2B5EF4-FFF2-40B4-BE49-F238E27FC236}">
                <a16:creationId xmlns:a16="http://schemas.microsoft.com/office/drawing/2014/main" id="{BEFC3DB4-25A7-4147-AA2E-2F23D3B6C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567" y="2377491"/>
            <a:ext cx="2287190" cy="163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48944A95-2EA0-497E-8206-137E18D35034}"/>
              </a:ext>
            </a:extLst>
          </p:cNvPr>
          <p:cNvSpPr/>
          <p:nvPr/>
        </p:nvSpPr>
        <p:spPr>
          <a:xfrm>
            <a:off x="4794534" y="2377491"/>
            <a:ext cx="4318106" cy="1092607"/>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G3563 nous: </a:t>
            </a:r>
            <a:r>
              <a:rPr lang="zh-CN" altLang="en-US" sz="1300" b="1" dirty="0">
                <a:solidFill>
                  <a:srgbClr val="FFFF00"/>
                </a:solidFill>
                <a:latin typeface="Microsoft YaHei" panose="020B0503020204020204" pitchFamily="34" charset="-122"/>
                <a:cs typeface="zw"/>
              </a:rPr>
              <a:t>内心相信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特别是所相信的基本原则及价值体系。通过接受从外界而来的信息而建立，是人衡量、理解事物的依据。同时也决定了内心到底关注什么。随着被神的思想更新，就可以领受圣灵的工作，同时也可以让人从神的角度去认识、理解、和判断事物。</a:t>
            </a:r>
            <a:endParaRPr lang="en-US" altLang="zh-CN" sz="1300" b="1" dirty="0">
              <a:solidFill>
                <a:srgbClr val="FFFF00"/>
              </a:solidFill>
              <a:latin typeface="Microsoft YaHei" panose="020B0503020204020204" pitchFamily="34" charset="-122"/>
              <a:cs typeface="zw"/>
            </a:endParaRPr>
          </a:p>
        </p:txBody>
      </p:sp>
      <p:sp>
        <p:nvSpPr>
          <p:cNvPr id="11" name="Rectangle 10">
            <a:extLst>
              <a:ext uri="{FF2B5EF4-FFF2-40B4-BE49-F238E27FC236}">
                <a16:creationId xmlns:a16="http://schemas.microsoft.com/office/drawing/2014/main" id="{CD120EF0-30E3-4827-A41B-1302FB2F319F}"/>
              </a:ext>
            </a:extLst>
          </p:cNvPr>
          <p:cNvSpPr/>
          <p:nvPr/>
        </p:nvSpPr>
        <p:spPr>
          <a:xfrm>
            <a:off x="75010" y="4119375"/>
            <a:ext cx="4877990" cy="1618392"/>
          </a:xfrm>
          <a:prstGeom prst="rect">
            <a:avLst/>
          </a:prstGeom>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altLang="zh-CN" sz="155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Calibri" panose="020F0502020204030204" pitchFamily="34" charset="0"/>
              </a:rPr>
              <a:t>the gospel of peace; 6:16 above all, taking the shield of faith with which you will be able to quench all the fiery darts of the wicked one. 6:17 And take the helmet of salvation, and the sword of the Spirit, which is the word of God; 6:18 praying always with all prayer and supplication in the Spirit, being watchful to this end with all perseverance and supplication for all the saints– </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Rectangle 14">
            <a:extLst>
              <a:ext uri="{FF2B5EF4-FFF2-40B4-BE49-F238E27FC236}">
                <a16:creationId xmlns:a16="http://schemas.microsoft.com/office/drawing/2014/main" id="{CF65F274-BD6B-4BAF-B97D-12B1777E8A7A}"/>
              </a:ext>
            </a:extLst>
          </p:cNvPr>
          <p:cNvSpPr/>
          <p:nvPr/>
        </p:nvSpPr>
        <p:spPr>
          <a:xfrm>
            <a:off x="4790569" y="4800004"/>
            <a:ext cx="4318106" cy="89255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altLang="zh-CN" sz="1300" b="1" dirty="0">
                <a:solidFill>
                  <a:srgbClr val="66FF99"/>
                </a:solidFill>
                <a:latin typeface="Microsoft YaHei" panose="020B0503020204020204" pitchFamily="34" charset="-122"/>
                <a:cs typeface="zw"/>
              </a:rPr>
              <a:t>G3540 noema: </a:t>
            </a:r>
            <a:r>
              <a:rPr lang="zh-CN" altLang="en-US" sz="1300" b="1" dirty="0">
                <a:solidFill>
                  <a:srgbClr val="FFFF00"/>
                </a:solidFill>
                <a:latin typeface="Microsoft YaHei" panose="020B0503020204020204" pitchFamily="34" charset="-122"/>
                <a:cs typeface="zw"/>
              </a:rPr>
              <a:t>人通过心灵的眼睛所看到的事物，就是在</a:t>
            </a:r>
            <a:r>
              <a:rPr lang="en-US" altLang="zh-CN" sz="1300" b="1" dirty="0">
                <a:solidFill>
                  <a:srgbClr val="FFFF00"/>
                </a:solidFill>
                <a:latin typeface="Microsoft YaHei" panose="020B0503020204020204" pitchFamily="34" charset="-122"/>
                <a:cs typeface="zw"/>
              </a:rPr>
              <a:t>dianoia</a:t>
            </a:r>
            <a:r>
              <a:rPr lang="zh-CN" altLang="en-US" sz="1300" b="1" dirty="0">
                <a:solidFill>
                  <a:srgbClr val="FFFF00"/>
                </a:solidFill>
                <a:latin typeface="Microsoft YaHei" panose="020B0503020204020204" pitchFamily="34" charset="-122"/>
                <a:cs typeface="zw"/>
              </a:rPr>
              <a:t>上面成的像，不见得是事物的本相，而是被内心所相信</a:t>
            </a:r>
            <a:r>
              <a:rPr lang="en-US" altLang="zh-CN" sz="1300" b="1" dirty="0">
                <a:solidFill>
                  <a:srgbClr val="FFFF00"/>
                </a:solidFill>
                <a:latin typeface="Microsoft YaHei" panose="020B0503020204020204" pitchFamily="34" charset="-122"/>
                <a:cs typeface="zw"/>
              </a:rPr>
              <a:t>/</a:t>
            </a:r>
            <a:r>
              <a:rPr lang="zh-CN" altLang="en-US" sz="1300" b="1" dirty="0">
                <a:solidFill>
                  <a:srgbClr val="FFFF00"/>
                </a:solidFill>
                <a:latin typeface="Microsoft YaHei" panose="020B0503020204020204" pitchFamily="34" charset="-122"/>
                <a:cs typeface="zw"/>
              </a:rPr>
              <a:t>接受的思想（</a:t>
            </a:r>
            <a:r>
              <a:rPr lang="en-US" altLang="zh-CN" sz="1300" b="1" dirty="0">
                <a:solidFill>
                  <a:srgbClr val="FFFF00"/>
                </a:solidFill>
                <a:latin typeface="Microsoft YaHei" panose="020B0503020204020204" pitchFamily="34" charset="-122"/>
                <a:cs typeface="zw"/>
              </a:rPr>
              <a:t>nous</a:t>
            </a:r>
            <a:r>
              <a:rPr lang="zh-CN" altLang="en-US" sz="1300" b="1" dirty="0">
                <a:solidFill>
                  <a:srgbClr val="FFFF00"/>
                </a:solidFill>
                <a:latin typeface="Microsoft YaHei" panose="020B0503020204020204" pitchFamily="34" charset="-122"/>
                <a:cs typeface="zw"/>
              </a:rPr>
              <a:t>）过滤、解释、甚至扭曲过的样子。</a:t>
            </a:r>
            <a:endParaRPr lang="en-US" altLang="zh-CN" sz="1300" b="1" dirty="0">
              <a:solidFill>
                <a:srgbClr val="FFFF00"/>
              </a:solidFill>
              <a:latin typeface="Microsoft YaHei" panose="020B0503020204020204" pitchFamily="34" charset="-122"/>
              <a:cs typeface="zw"/>
            </a:endParaRPr>
          </a:p>
        </p:txBody>
      </p:sp>
      <p:sp>
        <p:nvSpPr>
          <p:cNvPr id="17" name="Rectangle 16">
            <a:extLst>
              <a:ext uri="{FF2B5EF4-FFF2-40B4-BE49-F238E27FC236}">
                <a16:creationId xmlns:a16="http://schemas.microsoft.com/office/drawing/2014/main" id="{34FBFE27-60DA-4BC8-8AF0-19016E32E7F5}"/>
              </a:ext>
            </a:extLst>
          </p:cNvPr>
          <p:cNvSpPr/>
          <p:nvPr/>
        </p:nvSpPr>
        <p:spPr>
          <a:xfrm>
            <a:off x="4790569" y="3488720"/>
            <a:ext cx="4318106" cy="1292662"/>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300"/>
              </a:spcAft>
            </a:pPr>
            <a:r>
              <a:rPr lang="en-US" sz="1300" b="1" dirty="0">
                <a:solidFill>
                  <a:srgbClr val="66FF99"/>
                </a:solidFill>
                <a:latin typeface="Microsoft YaHei" panose="020B0503020204020204" pitchFamily="34" charset="-122"/>
                <a:cs typeface="zw"/>
              </a:rPr>
              <a:t>G1271 dianoia:  </a:t>
            </a:r>
            <a:r>
              <a:rPr lang="zh-CN" altLang="en-US" sz="1300" b="1" dirty="0">
                <a:solidFill>
                  <a:srgbClr val="FFFF00"/>
                </a:solidFill>
                <a:latin typeface="Microsoft YaHei" panose="020B0503020204020204" pitchFamily="34" charset="-122"/>
                <a:cs typeface="zw"/>
              </a:rPr>
              <a:t>内心深处与灵交界之处，也可以说是属灵的接收器（视网膜）。对于重生的人而言，已经得医治。当这个接收器被光照的时候，可以更清楚地看到属灵的真理，就可以更好地领受真理、而心意 </a:t>
            </a:r>
            <a:r>
              <a:rPr lang="en-US" altLang="zh-CN" sz="1300" b="1" dirty="0">
                <a:solidFill>
                  <a:srgbClr val="FFFF00"/>
                </a:solidFill>
                <a:latin typeface="Microsoft YaHei" panose="020B0503020204020204" pitchFamily="34" charset="-122"/>
                <a:cs typeface="zw"/>
              </a:rPr>
              <a:t>(nous) </a:t>
            </a:r>
            <a:r>
              <a:rPr lang="zh-CN" altLang="en-US" sz="1300" b="1" dirty="0">
                <a:solidFill>
                  <a:srgbClr val="FFFF00"/>
                </a:solidFill>
                <a:latin typeface="Microsoft YaHei" panose="020B0503020204020204" pitchFamily="34" charset="-122"/>
                <a:cs typeface="zw"/>
              </a:rPr>
              <a:t>更新。取决于内心所看重的，心灵的眼睛既可能接受圣灵的工作（光），也可能接受邪灵的工作（黑暗）。</a:t>
            </a:r>
            <a:endParaRPr lang="en-US" altLang="zh-CN" sz="1300" b="1" dirty="0">
              <a:solidFill>
                <a:srgbClr val="FFFF00"/>
              </a:solidFill>
              <a:latin typeface="Microsoft YaHei" panose="020B0503020204020204" pitchFamily="34" charset="-122"/>
              <a:cs typeface="zw"/>
            </a:endParaRPr>
          </a:p>
        </p:txBody>
      </p:sp>
      <p:sp>
        <p:nvSpPr>
          <p:cNvPr id="19" name="TextBox 18">
            <a:extLst>
              <a:ext uri="{FF2B5EF4-FFF2-40B4-BE49-F238E27FC236}">
                <a16:creationId xmlns:a16="http://schemas.microsoft.com/office/drawing/2014/main" id="{39AD7132-25BC-493B-86EE-17EF0C32DC88}"/>
              </a:ext>
            </a:extLst>
          </p:cNvPr>
          <p:cNvSpPr txBox="1"/>
          <p:nvPr/>
        </p:nvSpPr>
        <p:spPr>
          <a:xfrm>
            <a:off x="6553200" y="798199"/>
            <a:ext cx="2479275" cy="1477328"/>
          </a:xfrm>
          <a:prstGeom prst="rect">
            <a:avLst/>
          </a:prstGeom>
          <a:noFill/>
        </p:spPr>
        <p:txBody>
          <a:bodyPr wrap="square" rtlCol="0">
            <a:spAutoFit/>
          </a:bodyPr>
          <a:lstStyle/>
          <a:p>
            <a:pPr lvl="0">
              <a:defRPr/>
            </a:pPr>
            <a:r>
              <a:rPr lang="zh-CN" altLang="en-US" sz="1500" b="1" dirty="0">
                <a:solidFill>
                  <a:srgbClr val="0070C0"/>
                </a:solidFill>
                <a:effectLst>
                  <a:glow rad="63500">
                    <a:prstClr val="white"/>
                  </a:glow>
                </a:effectLst>
              </a:rPr>
              <a:t>弗</a:t>
            </a:r>
            <a:r>
              <a:rPr lang="en-US" altLang="zh-CN" sz="1500" b="1" dirty="0">
                <a:solidFill>
                  <a:srgbClr val="0070C0"/>
                </a:solidFill>
                <a:effectLst>
                  <a:glow rad="63500">
                    <a:prstClr val="white"/>
                  </a:glow>
                </a:effectLst>
              </a:rPr>
              <a:t>6:10 </a:t>
            </a:r>
            <a:r>
              <a:rPr lang="zh-CN" altLang="en-US" sz="1500" b="1" dirty="0">
                <a:solidFill>
                  <a:srgbClr val="0070C0"/>
                </a:solidFill>
                <a:effectLst>
                  <a:glow rad="63500">
                    <a:prstClr val="white"/>
                  </a:glow>
                </a:effectLst>
              </a:rPr>
              <a:t>我还有末了的话：你们要靠着主，倚赖他的大能大力作刚强的人。</a:t>
            </a:r>
            <a:r>
              <a:rPr lang="en-US" altLang="zh-CN" sz="1500" b="1" dirty="0">
                <a:solidFill>
                  <a:srgbClr val="0070C0"/>
                </a:solidFill>
                <a:effectLst>
                  <a:glow rad="63500">
                    <a:prstClr val="white"/>
                  </a:glow>
                </a:effectLst>
                <a:latin typeface="Calibri" panose="020F0502020204030204" pitchFamily="34" charset="0"/>
                <a:cs typeface="Calibri" panose="020F0502020204030204" pitchFamily="34" charset="0"/>
              </a:rPr>
              <a:t>Finally, my brethren, be strong in the Lord and in the power of His might. </a:t>
            </a:r>
            <a:endParaRPr lang="en-US" altLang="zh-CN" sz="1500" b="1" dirty="0">
              <a:solidFill>
                <a:srgbClr val="FF0000"/>
              </a:solidFill>
              <a:effectLst>
                <a:glow rad="63500">
                  <a:prstClr val="white"/>
                </a:glow>
              </a:effectLst>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61A93D40-90D2-4917-8D08-D0C3BC5546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2" b="95716" l="9981" r="89924">
                        <a14:foregroundMark x1="45722" y1="39439" x2="45722" y2="39439"/>
                        <a14:foregroundMark x1="53137" y1="41654" x2="53137" y2="41654"/>
                        <a14:foregroundMark x1="50665" y1="44313" x2="50665" y2="44313"/>
                        <a14:foregroundMark x1="51236" y1="39882" x2="51236" y2="39882"/>
                        <a14:backgroundMark x1="20532" y1="69867" x2="20532" y2="69867"/>
                        <a14:backgroundMark x1="27186" y1="44313" x2="27186" y2="44313"/>
                        <a14:backgroundMark x1="21863" y1="49631" x2="21863" y2="49631"/>
                      </a14:backgroundRemoval>
                    </a14:imgEffect>
                  </a14:imgLayer>
                </a14:imgProps>
              </a:ext>
            </a:extLst>
          </a:blip>
          <a:stretch>
            <a:fillRect/>
          </a:stretch>
        </p:blipFill>
        <p:spPr>
          <a:xfrm>
            <a:off x="4503420" y="848105"/>
            <a:ext cx="2493949" cy="1604947"/>
          </a:xfrm>
          <a:prstGeom prst="rect">
            <a:avLst/>
          </a:prstGeom>
        </p:spPr>
      </p:pic>
    </p:spTree>
    <p:extLst>
      <p:ext uri="{BB962C8B-B14F-4D97-AF65-F5344CB8AC3E}">
        <p14:creationId xmlns:p14="http://schemas.microsoft.com/office/powerpoint/2010/main" val="25716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19"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192CEE-5900-482E-BE20-28652FF1739B}">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33037</TotalTime>
  <Words>13584</Words>
  <Application>Microsoft Office PowerPoint</Application>
  <PresentationFormat>On-screen Show (16:10)</PresentationFormat>
  <Paragraphs>207</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微软雅黑</vt:lpstr>
      <vt:lpstr>微软雅黑</vt:lpstr>
      <vt:lpstr>幼圆</vt:lpstr>
      <vt:lpstr>zw</vt:lpstr>
      <vt:lpstr>Arial</vt:lpstr>
      <vt:lpstr>Calibri</vt:lpstr>
      <vt:lpstr>Century Gothic</vt:lpstr>
      <vt:lpstr>Lao UI</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2043</cp:revision>
  <dcterms:created xsi:type="dcterms:W3CDTF">2011-09-04T18:01:24Z</dcterms:created>
  <dcterms:modified xsi:type="dcterms:W3CDTF">2021-04-11T12:46:48Z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