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4"/>
  </p:sldMasterIdLst>
  <p:notesMasterIdLst>
    <p:notesMasterId r:id="rId27"/>
  </p:notesMasterIdLst>
  <p:sldIdLst>
    <p:sldId id="256" r:id="rId5"/>
    <p:sldId id="944" r:id="rId6"/>
    <p:sldId id="963" r:id="rId7"/>
    <p:sldId id="964" r:id="rId8"/>
    <p:sldId id="959" r:id="rId9"/>
    <p:sldId id="967" r:id="rId10"/>
    <p:sldId id="965" r:id="rId11"/>
    <p:sldId id="978" r:id="rId12"/>
    <p:sldId id="968" r:id="rId13"/>
    <p:sldId id="979" r:id="rId14"/>
    <p:sldId id="969" r:id="rId15"/>
    <p:sldId id="983" r:id="rId16"/>
    <p:sldId id="970" r:id="rId17"/>
    <p:sldId id="971" r:id="rId18"/>
    <p:sldId id="972" r:id="rId19"/>
    <p:sldId id="973" r:id="rId20"/>
    <p:sldId id="975" r:id="rId21"/>
    <p:sldId id="974" r:id="rId22"/>
    <p:sldId id="984" r:id="rId23"/>
    <p:sldId id="982" r:id="rId24"/>
    <p:sldId id="980" r:id="rId25"/>
    <p:sldId id="981" r:id="rId2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307"/>
    <a:srgbClr val="00FFFF"/>
    <a:srgbClr val="FF9966"/>
    <a:srgbClr val="F9CFC3"/>
    <a:srgbClr val="1A1A1A"/>
    <a:srgbClr val="66FF99"/>
    <a:srgbClr val="DB9861"/>
    <a:srgbClr val="573B25"/>
    <a:srgbClr val="0000FF"/>
    <a:srgbClr val="09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4" autoAdjust="0"/>
    <p:restoredTop sz="94471" autoAdjust="0"/>
  </p:normalViewPr>
  <p:slideViewPr>
    <p:cSldViewPr>
      <p:cViewPr>
        <p:scale>
          <a:sx n="75" d="100"/>
          <a:sy n="75" d="100"/>
        </p:scale>
        <p:origin x="418" y="600"/>
      </p:cViewPr>
      <p:guideLst>
        <p:guide orient="horz" pos="180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4/4/2021</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dirty="0"/>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37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68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66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53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752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364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907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15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231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035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34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35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028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77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1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92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01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42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27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05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7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095500"/>
            <a:ext cx="6686549" cy="188565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981150"/>
            <a:ext cx="6686549" cy="938569"/>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603176"/>
            <a:ext cx="1308489"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774617"/>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476579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508000"/>
            <a:ext cx="6686549" cy="2597533"/>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6743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921000"/>
            <a:ext cx="5652416"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
        <p:nvSpPr>
          <p:cNvPr id="14" name="TextBox 13"/>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6915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032001"/>
            <a:ext cx="6686550" cy="227070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87431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
        <p:nvSpPr>
          <p:cNvPr id="17" name="TextBox 16"/>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250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522839"/>
            <a:ext cx="6686549" cy="2400017"/>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96424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357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522838"/>
            <a:ext cx="1655701" cy="440318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522838"/>
            <a:ext cx="4857750" cy="44031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9648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520092"/>
            <a:ext cx="6683765" cy="106740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778000"/>
            <a:ext cx="6686550" cy="31480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1659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715625"/>
            <a:ext cx="6686549" cy="12240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941774"/>
            <a:ext cx="6686549" cy="7170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62384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778000"/>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771852"/>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7104297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643919"/>
            <a:ext cx="2994549"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124138"/>
            <a:ext cx="3257170"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641229"/>
            <a:ext cx="2999251"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121448"/>
            <a:ext cx="3254006"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3590420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47317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93692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71740"/>
            <a:ext cx="2628899" cy="813593"/>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71741"/>
            <a:ext cx="3886200" cy="4512469"/>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332178"/>
            <a:ext cx="2628899" cy="355203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2071311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000500"/>
            <a:ext cx="6686550"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529138"/>
            <a:ext cx="6686550" cy="321247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472782"/>
            <a:ext cx="6686550"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593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190500"/>
            <a:ext cx="2138637"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655"/>
            <a:ext cx="1767506" cy="571169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520092"/>
            <a:ext cx="6683765" cy="106740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778000"/>
            <a:ext cx="6686550" cy="3238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5108698"/>
            <a:ext cx="859712" cy="308663"/>
          </a:xfrm>
          <a:prstGeom prst="rect">
            <a:avLst/>
          </a:prstGeom>
        </p:spPr>
        <p:txBody>
          <a:bodyPr vert="horz" lIns="91440" tIns="45720" rIns="91440" bIns="45720" rtlCol="0" anchor="ctr"/>
          <a:lstStyle>
            <a:lvl1pPr algn="r">
              <a:defRPr sz="675">
                <a:solidFill>
                  <a:schemeClr val="tx1">
                    <a:tint val="75000"/>
                  </a:schemeClr>
                </a:solidFill>
              </a:defRPr>
            </a:lvl1pPr>
          </a:lstStyle>
          <a:p>
            <a:fld id="{DDEA564F-B806-4D89-BA12-F9F17827150A}" type="datetimeFigureOut">
              <a:rPr lang="en-US" smtClean="0"/>
              <a:pPr/>
              <a:t>4/4/2021</a:t>
            </a:fld>
            <a:endParaRPr lang="en-US" dirty="0"/>
          </a:p>
        </p:txBody>
      </p:sp>
      <p:sp>
        <p:nvSpPr>
          <p:cNvPr id="5" name="Footer Placeholder 4"/>
          <p:cNvSpPr>
            <a:spLocks noGrp="1"/>
          </p:cNvSpPr>
          <p:nvPr>
            <p:ph type="ftr" sz="quarter" idx="3"/>
          </p:nvPr>
        </p:nvSpPr>
        <p:spPr>
          <a:xfrm>
            <a:off x="1941910" y="5113174"/>
            <a:ext cx="571499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8860" y="656485"/>
            <a:ext cx="584825" cy="304271"/>
          </a:xfrm>
          <a:prstGeom prst="rect">
            <a:avLst/>
          </a:prstGeom>
        </p:spPr>
        <p:txBody>
          <a:bodyPr vert="horz" lIns="91440" tIns="45720" rIns="91440" bIns="45720" rtlCol="0" anchor="ctr"/>
          <a:lstStyle>
            <a:lvl1pPr algn="r">
              <a:defRPr sz="1500">
                <a:solidFill>
                  <a:srgbClr val="FEFFFF"/>
                </a:solidFill>
              </a:defRPr>
            </a:lvl1p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6444417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promise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181100"/>
            <a:ext cx="6477000" cy="3046988"/>
          </a:xfrm>
          <a:prstGeom prst="rect">
            <a:avLst/>
          </a:prstGeom>
          <a:scene3d>
            <a:camera prst="orthographicFront"/>
            <a:lightRig rig="threePt" dir="t"/>
          </a:scene3d>
          <a:sp3d>
            <a:bevelT/>
          </a:sp3d>
        </p:spPr>
        <p:txBody>
          <a:bodyPr wrap="square">
            <a:spAutoFit/>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住在基督里</a:t>
            </a:r>
            <a:endParaRPr kumimoji="0" lang="en-US" altLang="zh-CN"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r>
              <a:rPr lang="en-US" altLang="zh-CN" sz="9600" b="1" dirty="0">
                <a:ln w="22225">
                  <a:noFill/>
                </a:ln>
                <a:solidFill>
                  <a:srgbClr val="FF9966"/>
                </a:solidFill>
                <a:effectLst>
                  <a:glow rad="76200">
                    <a:prstClr val="black"/>
                  </a:glow>
                </a:effectLst>
                <a:latin typeface="Microsoft YaHei" panose="020B0503020204020204" pitchFamily="34" charset="-122"/>
                <a:ea typeface="Microsoft YaHei" panose="020B0503020204020204" pitchFamily="34" charset="-122"/>
                <a:cs typeface="Lao UI" panose="020B0502040204020203" pitchFamily="34" charset="0"/>
              </a:rPr>
              <a:t>49</a:t>
            </a: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endParaRPr kumimoji="0" 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p:txBody>
      </p:sp>
    </p:spTree>
    <p:extLst>
      <p:ext uri="{BB962C8B-B14F-4D97-AF65-F5344CB8AC3E}">
        <p14:creationId xmlns:p14="http://schemas.microsoft.com/office/powerpoint/2010/main" val="212051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pic>
        <p:nvPicPr>
          <p:cNvPr id="17" name="Picture 16">
            <a:extLst>
              <a:ext uri="{FF2B5EF4-FFF2-40B4-BE49-F238E27FC236}">
                <a16:creationId xmlns:a16="http://schemas.microsoft.com/office/drawing/2014/main" id="{4B4294EC-C90E-4ACB-B59E-38E1A436D443}"/>
              </a:ext>
            </a:extLst>
          </p:cNvPr>
          <p:cNvPicPr>
            <a:picLocks noChangeAspect="1"/>
          </p:cNvPicPr>
          <p:nvPr/>
        </p:nvPicPr>
        <p:blipFill>
          <a:blip r:embed="rId3"/>
          <a:stretch>
            <a:fillRect/>
          </a:stretch>
        </p:blipFill>
        <p:spPr>
          <a:xfrm>
            <a:off x="5029200" y="1214815"/>
            <a:ext cx="2702819" cy="3515827"/>
          </a:xfrm>
          <a:prstGeom prst="rect">
            <a:avLst/>
          </a:prstGeom>
        </p:spPr>
      </p:pic>
      <p:grpSp>
        <p:nvGrpSpPr>
          <p:cNvPr id="18" name="Group 17">
            <a:extLst>
              <a:ext uri="{FF2B5EF4-FFF2-40B4-BE49-F238E27FC236}">
                <a16:creationId xmlns:a16="http://schemas.microsoft.com/office/drawing/2014/main" id="{778AA4BC-230E-4CCF-9F58-86D06F28150C}"/>
              </a:ext>
            </a:extLst>
          </p:cNvPr>
          <p:cNvGrpSpPr/>
          <p:nvPr/>
        </p:nvGrpSpPr>
        <p:grpSpPr>
          <a:xfrm>
            <a:off x="7449312" y="3368576"/>
            <a:ext cx="1618489" cy="2308324"/>
            <a:chOff x="7487317" y="3612280"/>
            <a:chExt cx="1618489" cy="2308324"/>
          </a:xfrm>
        </p:grpSpPr>
        <p:sp>
          <p:nvSpPr>
            <p:cNvPr id="19" name="Rectangle 18">
              <a:extLst>
                <a:ext uri="{FF2B5EF4-FFF2-40B4-BE49-F238E27FC236}">
                  <a16:creationId xmlns:a16="http://schemas.microsoft.com/office/drawing/2014/main" id="{BDF28E49-8A6F-4D8D-A686-1194E90E8ABB}"/>
                </a:ext>
              </a:extLst>
            </p:cNvPr>
            <p:cNvSpPr/>
            <p:nvPr/>
          </p:nvSpPr>
          <p:spPr>
            <a:xfrm>
              <a:off x="7753370" y="3612280"/>
              <a:ext cx="1352436" cy="2308324"/>
            </a:xfrm>
            <a:prstGeom prst="rect">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500"/>
                </a:spcBef>
                <a:spcAft>
                  <a:spcPts val="500"/>
                </a:spcAft>
              </a:pPr>
              <a:r>
                <a:rPr lang="en-US" altLang="zh-CN" b="1" dirty="0">
                  <a:solidFill>
                    <a:schemeClr val="accent1"/>
                  </a:solidFill>
                  <a:latin typeface="zw"/>
                  <a:ea typeface="Microsoft YaHei" panose="020B0503020204020204" pitchFamily="34" charset="-122"/>
                  <a:cs typeface="zw"/>
                </a:rPr>
                <a:t>nous</a:t>
              </a:r>
              <a:r>
                <a:rPr lang="zh-CN" altLang="en-US" b="1" dirty="0">
                  <a:solidFill>
                    <a:schemeClr val="accent1"/>
                  </a:solidFill>
                  <a:latin typeface="zw"/>
                  <a:ea typeface="Microsoft YaHei" panose="020B0503020204020204" pitchFamily="34" charset="-122"/>
                  <a:cs typeface="zw"/>
                </a:rPr>
                <a:t>：</a:t>
              </a:r>
              <a:r>
                <a:rPr lang="zh-CN" altLang="en-US" sz="1400" b="1" dirty="0">
                  <a:latin typeface="zw"/>
                  <a:ea typeface="Microsoft YaHei" panose="020B0503020204020204" pitchFamily="34" charset="-122"/>
                  <a:cs typeface="zw"/>
                </a:rPr>
                <a:t>内心相信</a:t>
              </a:r>
              <a:r>
                <a:rPr lang="en-US" sz="1400" b="1" dirty="0">
                  <a:latin typeface="Microsoft YaHei" panose="020B0503020204020204" pitchFamily="34" charset="-122"/>
                  <a:ea typeface="zw"/>
                  <a:cs typeface="zw"/>
                </a:rPr>
                <a:t>/</a:t>
              </a:r>
              <a:r>
                <a:rPr lang="zh-CN" altLang="en-US" sz="1400" b="1" dirty="0">
                  <a:latin typeface="Microsoft YaHei" panose="020B0503020204020204" pitchFamily="34" charset="-122"/>
                  <a:ea typeface="zw"/>
                  <a:cs typeface="zw"/>
                </a:rPr>
                <a:t>接受的思想，特别是所相信的基本原则及价值体系。通过接受从外界而来的信息而建立，是人衡量、理解事物的依据。</a:t>
              </a:r>
              <a:endParaRPr lang="en-US" sz="1400" dirty="0">
                <a:latin typeface="zw"/>
                <a:ea typeface="zw"/>
                <a:cs typeface="zw"/>
              </a:endParaRPr>
            </a:p>
          </p:txBody>
        </p:sp>
        <p:cxnSp>
          <p:nvCxnSpPr>
            <p:cNvPr id="20" name="Straight Arrow Connector 19">
              <a:extLst>
                <a:ext uri="{FF2B5EF4-FFF2-40B4-BE49-F238E27FC236}">
                  <a16:creationId xmlns:a16="http://schemas.microsoft.com/office/drawing/2014/main" id="{D2D4DDD0-83AB-4070-8FB8-DFBD0DCC09B4}"/>
                </a:ext>
              </a:extLst>
            </p:cNvPr>
            <p:cNvCxnSpPr>
              <a:cxnSpLocks/>
            </p:cNvCxnSpPr>
            <p:nvPr/>
          </p:nvCxnSpPr>
          <p:spPr>
            <a:xfrm flipH="1">
              <a:off x="7487317" y="3860064"/>
              <a:ext cx="266053" cy="0"/>
            </a:xfrm>
            <a:prstGeom prst="straightConnector1">
              <a:avLst/>
            </a:prstGeom>
            <a:ln w="38100">
              <a:solidFill>
                <a:schemeClr val="accent1"/>
              </a:solidFill>
              <a:tailEnd type="triangle"/>
            </a:ln>
          </p:spPr>
          <p:style>
            <a:lnRef idx="3">
              <a:schemeClr val="dk1"/>
            </a:lnRef>
            <a:fillRef idx="0">
              <a:schemeClr val="dk1"/>
            </a:fillRef>
            <a:effectRef idx="2">
              <a:schemeClr val="dk1"/>
            </a:effectRef>
            <a:fontRef idx="minor">
              <a:schemeClr val="tx1"/>
            </a:fontRef>
          </p:style>
        </p:cxnSp>
      </p:grpSp>
      <p:sp>
        <p:nvSpPr>
          <p:cNvPr id="21" name="TextBox 20">
            <a:extLst>
              <a:ext uri="{FF2B5EF4-FFF2-40B4-BE49-F238E27FC236}">
                <a16:creationId xmlns:a16="http://schemas.microsoft.com/office/drawing/2014/main" id="{B67AF32C-39C9-45A9-A20F-9D269A471EBA}"/>
              </a:ext>
            </a:extLst>
          </p:cNvPr>
          <p:cNvSpPr txBox="1"/>
          <p:nvPr/>
        </p:nvSpPr>
        <p:spPr>
          <a:xfrm>
            <a:off x="7698491" y="1192849"/>
            <a:ext cx="1398012" cy="1938992"/>
          </a:xfrm>
          <a:prstGeom prst="rect">
            <a:avLst/>
          </a:prstGeom>
          <a:effectLst>
            <a:glow rad="139700">
              <a:schemeClr val="bg1">
                <a:alpha val="40000"/>
              </a:schemeClr>
            </a:glow>
            <a:outerShdw blurRad="38100" dist="25400" dir="5400000" rotWithShape="0">
              <a:srgbClr val="000000">
                <a:alpha val="25000"/>
              </a:srgb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600"/>
              </a:spcAft>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罗</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12:2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不要效法这个世界，只要心意</a:t>
            </a:r>
            <a:r>
              <a:rPr lang="en-US" altLang="zh-CN" sz="15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(nous)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更新而变化，叫你们察验何为神的善良、纯全、可喜悦的旨意</a:t>
            </a:r>
            <a:endParaRPr lang="en-US" altLang="zh-CN" sz="1500" b="1" dirty="0">
              <a:solidFill>
                <a:prstClr val="white"/>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2" name="Arrow: Down 21">
            <a:extLst>
              <a:ext uri="{FF2B5EF4-FFF2-40B4-BE49-F238E27FC236}">
                <a16:creationId xmlns:a16="http://schemas.microsoft.com/office/drawing/2014/main" id="{33A7B467-3E63-4321-B459-05F694A95845}"/>
              </a:ext>
            </a:extLst>
          </p:cNvPr>
          <p:cNvSpPr/>
          <p:nvPr/>
        </p:nvSpPr>
        <p:spPr>
          <a:xfrm flipV="1">
            <a:off x="7422208" y="2247900"/>
            <a:ext cx="247765" cy="1012875"/>
          </a:xfrm>
          <a:prstGeom prst="downArrow">
            <a:avLst/>
          </a:prstGeom>
          <a:solidFill>
            <a:srgbClr val="00B050"/>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1F01EEB-4DA4-4096-9E75-B7A7CE368334}"/>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个人层面的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spTree>
    <p:extLst>
      <p:ext uri="{BB962C8B-B14F-4D97-AF65-F5344CB8AC3E}">
        <p14:creationId xmlns:p14="http://schemas.microsoft.com/office/powerpoint/2010/main" val="31131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1" name="TextBox 10">
            <a:extLst>
              <a:ext uri="{FF2B5EF4-FFF2-40B4-BE49-F238E27FC236}">
                <a16:creationId xmlns:a16="http://schemas.microsoft.com/office/drawing/2014/main" id="{41F7E68C-F58E-4BCE-9732-3DA663B4D9C3}"/>
              </a:ext>
            </a:extLst>
          </p:cNvPr>
          <p:cNvSpPr txBox="1"/>
          <p:nvPr/>
        </p:nvSpPr>
        <p:spPr>
          <a:xfrm>
            <a:off x="5200828" y="1076920"/>
            <a:ext cx="3859416" cy="2677656"/>
          </a:xfrm>
          <a:prstGeom prst="rect">
            <a:avLst/>
          </a:prstGeom>
        </p:spPr>
        <p:style>
          <a:lnRef idx="1">
            <a:schemeClr val="accent6"/>
          </a:lnRef>
          <a:fillRef idx="3">
            <a:schemeClr val="accent6"/>
          </a:fillRef>
          <a:effectRef idx="2">
            <a:schemeClr val="accent6"/>
          </a:effectRef>
          <a:fontRef idx="minor">
            <a:schemeClr val="lt1"/>
          </a:fontRef>
        </p:style>
        <p:txBody>
          <a:bodyPr wrap="square" bIns="45720" rtlCol="0">
            <a:spAutoFit/>
          </a:bodyPr>
          <a:lstStyle/>
          <a:p>
            <a:pPr lvl="0">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太</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13:24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耶稣又设个比喻对他们说：天国好象人撒好种在田里，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13:25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及至人睡觉的时候，有仇敌来，将稗子撒在麦子里就走了。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13:26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到长苗吐穗的时候，稗子也显出来。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13:27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田主的仆人来告诉他说：主阿，你不是撒好种在田里么？从那里来的稗子呢？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13:28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主人说：这是仇敌做的。仆人说：你要我们去薅出来么？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13:29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主人说：不必，恐怕薅稗子，连麦子也拔出来。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13:30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容这两样一齐长，等着收割。当收割的时候，我要对收割的人说，先将稗子薅出来，捆成捆，留着烧；唯有麦子要收在仓里。 </a:t>
            </a:r>
            <a:endParaRPr kumimoji="0" lang="en-US" altLang="zh-CN" sz="14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TextBox 8">
            <a:extLst>
              <a:ext uri="{FF2B5EF4-FFF2-40B4-BE49-F238E27FC236}">
                <a16:creationId xmlns:a16="http://schemas.microsoft.com/office/drawing/2014/main" id="{BA28ABA1-78CD-4F07-894F-CAAD5E41224D}"/>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latin typeface="Century Gothic" panose="020B0502020202020204"/>
              </a:rPr>
              <a:t>教会层面的</a:t>
            </a:r>
            <a:r>
              <a:rPr lang="zh-CN" altLang="en-US" sz="2400" b="1" dirty="0">
                <a:solidFill>
                  <a:srgbClr val="FF0000"/>
                </a:solidFill>
                <a:effectLst>
                  <a:glow rad="63500">
                    <a:prstClr val="white"/>
                  </a:glow>
                </a:effectLst>
                <a:latin typeface="Century Gothic" panose="020B0502020202020204"/>
              </a:rPr>
              <a:t>属灵争战</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10" name="Picture 2" descr="Hearts Png Overlay Transparent - Hearts Png , Free Transparent Clipart -  ClipartKey">
            <a:extLst>
              <a:ext uri="{FF2B5EF4-FFF2-40B4-BE49-F238E27FC236}">
                <a16:creationId xmlns:a16="http://schemas.microsoft.com/office/drawing/2014/main" id="{545A8704-CFE2-4964-B06D-86AA3B8E1859}"/>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66000"/>
                    </a14:imgEffect>
                  </a14:imgLayer>
                </a14:imgProps>
              </a:ext>
              <a:ext uri="{28A0092B-C50C-407E-A947-70E740481C1C}">
                <a14:useLocalDpi xmlns:a14="http://schemas.microsoft.com/office/drawing/2010/main" val="0"/>
              </a:ext>
            </a:extLst>
          </a:blip>
          <a:srcRect l="26969" r="34394"/>
          <a:stretch/>
        </p:blipFill>
        <p:spPr bwMode="auto">
          <a:xfrm>
            <a:off x="6727839" y="4093486"/>
            <a:ext cx="966439" cy="1436899"/>
          </a:xfrm>
          <a:prstGeom prst="rect">
            <a:avLst/>
          </a:prstGeom>
          <a:noFill/>
          <a:effectLst>
            <a:glow rad="139700">
              <a:schemeClr val="accent1">
                <a:satMod val="175000"/>
                <a:alpha val="27000"/>
              </a:schemeClr>
            </a:glow>
          </a:effectLst>
          <a:extLst>
            <a:ext uri="{909E8E84-426E-40DD-AFC4-6F175D3DCCD1}">
              <a14:hiddenFill xmlns:a14="http://schemas.microsoft.com/office/drawing/2010/main">
                <a:solidFill>
                  <a:srgbClr val="FFFFFF"/>
                </a:solidFill>
              </a14:hiddenFill>
            </a:ext>
          </a:extLst>
        </p:spPr>
      </p:pic>
      <p:pic>
        <p:nvPicPr>
          <p:cNvPr id="2052" name="Picture 4" descr="Free Transparent Hearts, Download Free Clip Art, Free Clip Art on Clipart  Library">
            <a:extLst>
              <a:ext uri="{FF2B5EF4-FFF2-40B4-BE49-F238E27FC236}">
                <a16:creationId xmlns:a16="http://schemas.microsoft.com/office/drawing/2014/main" id="{45162AF7-FD8F-40E1-9DE7-9A1A6D0F172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7924800" y="3951901"/>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ree Transparent Hearts, Download Free Clip Art, Free Clip Art on Clipart  Library">
            <a:extLst>
              <a:ext uri="{FF2B5EF4-FFF2-40B4-BE49-F238E27FC236}">
                <a16:creationId xmlns:a16="http://schemas.microsoft.com/office/drawing/2014/main" id="{43FED574-4C98-476B-ACDA-BE85A3F632E7}"/>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410200" y="3913173"/>
            <a:ext cx="1371600" cy="179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wipe(down)">
                                      <p:cBhvr>
                                        <p:cTn id="41" dur="580">
                                          <p:stCondLst>
                                            <p:cond delay="0"/>
                                          </p:stCondLst>
                                        </p:cTn>
                                        <p:tgtEl>
                                          <p:spTgt spid="2052"/>
                                        </p:tgtEl>
                                      </p:cBhvr>
                                    </p:animEffect>
                                    <p:anim calcmode="lin" valueType="num">
                                      <p:cBhvr>
                                        <p:cTn id="4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47" dur="26">
                                          <p:stCondLst>
                                            <p:cond delay="650"/>
                                          </p:stCondLst>
                                        </p:cTn>
                                        <p:tgtEl>
                                          <p:spTgt spid="2052"/>
                                        </p:tgtEl>
                                      </p:cBhvr>
                                      <p:to x="100000" y="60000"/>
                                    </p:animScale>
                                    <p:animScale>
                                      <p:cBhvr>
                                        <p:cTn id="48" dur="166" decel="50000">
                                          <p:stCondLst>
                                            <p:cond delay="676"/>
                                          </p:stCondLst>
                                        </p:cTn>
                                        <p:tgtEl>
                                          <p:spTgt spid="2052"/>
                                        </p:tgtEl>
                                      </p:cBhvr>
                                      <p:to x="100000" y="100000"/>
                                    </p:animScale>
                                    <p:animScale>
                                      <p:cBhvr>
                                        <p:cTn id="49" dur="26">
                                          <p:stCondLst>
                                            <p:cond delay="1312"/>
                                          </p:stCondLst>
                                        </p:cTn>
                                        <p:tgtEl>
                                          <p:spTgt spid="2052"/>
                                        </p:tgtEl>
                                      </p:cBhvr>
                                      <p:to x="100000" y="80000"/>
                                    </p:animScale>
                                    <p:animScale>
                                      <p:cBhvr>
                                        <p:cTn id="50" dur="166" decel="50000">
                                          <p:stCondLst>
                                            <p:cond delay="1338"/>
                                          </p:stCondLst>
                                        </p:cTn>
                                        <p:tgtEl>
                                          <p:spTgt spid="2052"/>
                                        </p:tgtEl>
                                      </p:cBhvr>
                                      <p:to x="100000" y="100000"/>
                                    </p:animScale>
                                    <p:animScale>
                                      <p:cBhvr>
                                        <p:cTn id="51" dur="26">
                                          <p:stCondLst>
                                            <p:cond delay="1642"/>
                                          </p:stCondLst>
                                        </p:cTn>
                                        <p:tgtEl>
                                          <p:spTgt spid="2052"/>
                                        </p:tgtEl>
                                      </p:cBhvr>
                                      <p:to x="100000" y="90000"/>
                                    </p:animScale>
                                    <p:animScale>
                                      <p:cBhvr>
                                        <p:cTn id="52" dur="166" decel="50000">
                                          <p:stCondLst>
                                            <p:cond delay="1668"/>
                                          </p:stCondLst>
                                        </p:cTn>
                                        <p:tgtEl>
                                          <p:spTgt spid="2052"/>
                                        </p:tgtEl>
                                      </p:cBhvr>
                                      <p:to x="100000" y="100000"/>
                                    </p:animScale>
                                    <p:animScale>
                                      <p:cBhvr>
                                        <p:cTn id="53" dur="26">
                                          <p:stCondLst>
                                            <p:cond delay="1808"/>
                                          </p:stCondLst>
                                        </p:cTn>
                                        <p:tgtEl>
                                          <p:spTgt spid="2052"/>
                                        </p:tgtEl>
                                      </p:cBhvr>
                                      <p:to x="100000" y="95000"/>
                                    </p:animScale>
                                    <p:animScale>
                                      <p:cBhvr>
                                        <p:cTn id="54" dur="166" decel="50000">
                                          <p:stCondLst>
                                            <p:cond delay="1834"/>
                                          </p:stCondLst>
                                        </p:cTn>
                                        <p:tgtEl>
                                          <p:spTgt spid="205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1" name="TextBox 10">
            <a:extLst>
              <a:ext uri="{FF2B5EF4-FFF2-40B4-BE49-F238E27FC236}">
                <a16:creationId xmlns:a16="http://schemas.microsoft.com/office/drawing/2014/main" id="{41F7E68C-F58E-4BCE-9732-3DA663B4D9C3}"/>
              </a:ext>
            </a:extLst>
          </p:cNvPr>
          <p:cNvSpPr txBox="1"/>
          <p:nvPr/>
        </p:nvSpPr>
        <p:spPr>
          <a:xfrm>
            <a:off x="5200828" y="1076920"/>
            <a:ext cx="3859416" cy="2246769"/>
          </a:xfrm>
          <a:prstGeom prst="rect">
            <a:avLst/>
          </a:prstGeom>
        </p:spPr>
        <p:style>
          <a:lnRef idx="1">
            <a:schemeClr val="accent6"/>
          </a:lnRef>
          <a:fillRef idx="3">
            <a:schemeClr val="accent6"/>
          </a:fillRef>
          <a:effectRef idx="2">
            <a:schemeClr val="accent6"/>
          </a:effectRef>
          <a:fontRef idx="minor">
            <a:schemeClr val="lt1"/>
          </a:fontRef>
        </p:style>
        <p:txBody>
          <a:bodyPr wrap="square" bIns="45720" rtlCol="0">
            <a:spAutoFit/>
          </a:bodyPr>
          <a:lstStyle/>
          <a:p>
            <a:pPr lvl="0">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太</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13:36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当下，耶稣离开众人，进了房子。他的门徒进前来，说：请把田间稗子的比喻讲给我们听。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13:37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他回答说：那撒好种的就是人子；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13:38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田地就是世界；好种就是天国之子；稗子就是那恶者之子；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13:39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撒稗子的仇敌就是魔鬼；收割的时候就是世界的末了；收割的人就是天使。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13:40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将稗子薅出来用火焚烧，世界的末了也要如此。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13:41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人子要差遣使者，把一切叫人跌倒的和作恶的，从他国里挑出来，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13:42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丢在火炉里；在那里必要哀哭切齿了。 </a:t>
            </a:r>
            <a:endPar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TextBox 8">
            <a:extLst>
              <a:ext uri="{FF2B5EF4-FFF2-40B4-BE49-F238E27FC236}">
                <a16:creationId xmlns:a16="http://schemas.microsoft.com/office/drawing/2014/main" id="{B7EB1CD0-749C-4F50-80A1-F7B86D8F61AC}"/>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教会层面的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grpSp>
        <p:nvGrpSpPr>
          <p:cNvPr id="3" name="Group 2">
            <a:extLst>
              <a:ext uri="{FF2B5EF4-FFF2-40B4-BE49-F238E27FC236}">
                <a16:creationId xmlns:a16="http://schemas.microsoft.com/office/drawing/2014/main" id="{74C3DC2A-B712-4D64-AD0A-DC6EF7FC20AE}"/>
              </a:ext>
            </a:extLst>
          </p:cNvPr>
          <p:cNvGrpSpPr/>
          <p:nvPr/>
        </p:nvGrpSpPr>
        <p:grpSpPr>
          <a:xfrm>
            <a:off x="5410200" y="3913173"/>
            <a:ext cx="3886200" cy="1836254"/>
            <a:chOff x="5410200" y="3913173"/>
            <a:chExt cx="3886200" cy="1836254"/>
          </a:xfrm>
        </p:grpSpPr>
        <p:pic>
          <p:nvPicPr>
            <p:cNvPr id="13" name="Picture 2" descr="Hearts Png Overlay Transparent - Hearts Png , Free Transparent Clipart -  ClipartKey">
              <a:extLst>
                <a:ext uri="{FF2B5EF4-FFF2-40B4-BE49-F238E27FC236}">
                  <a16:creationId xmlns:a16="http://schemas.microsoft.com/office/drawing/2014/main" id="{F1168A89-3A9E-4284-93A1-119EE65A15F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66000"/>
                      </a14:imgEffect>
                    </a14:imgLayer>
                  </a14:imgProps>
                </a:ext>
                <a:ext uri="{28A0092B-C50C-407E-A947-70E740481C1C}">
                  <a14:useLocalDpi xmlns:a14="http://schemas.microsoft.com/office/drawing/2010/main" val="0"/>
                </a:ext>
              </a:extLst>
            </a:blip>
            <a:srcRect l="26969" r="34394"/>
            <a:stretch/>
          </p:blipFill>
          <p:spPr bwMode="auto">
            <a:xfrm>
              <a:off x="6727839" y="4093486"/>
              <a:ext cx="966439" cy="1436899"/>
            </a:xfrm>
            <a:prstGeom prst="rect">
              <a:avLst/>
            </a:prstGeom>
            <a:noFill/>
            <a:effectLst>
              <a:glow rad="139700">
                <a:schemeClr val="accent1">
                  <a:satMod val="175000"/>
                  <a:alpha val="27000"/>
                </a:schemeClr>
              </a:glow>
            </a:effectLst>
            <a:extLst>
              <a:ext uri="{909E8E84-426E-40DD-AFC4-6F175D3DCCD1}">
                <a14:hiddenFill xmlns:a14="http://schemas.microsoft.com/office/drawing/2010/main">
                  <a:solidFill>
                    <a:srgbClr val="FFFFFF"/>
                  </a:solidFill>
                </a14:hiddenFill>
              </a:ext>
            </a:extLst>
          </p:spPr>
        </p:pic>
        <p:pic>
          <p:nvPicPr>
            <p:cNvPr id="15" name="Picture 4" descr="Free Transparent Hearts, Download Free Clip Art, Free Clip Art on Clipart  Library">
              <a:extLst>
                <a:ext uri="{FF2B5EF4-FFF2-40B4-BE49-F238E27FC236}">
                  <a16:creationId xmlns:a16="http://schemas.microsoft.com/office/drawing/2014/main" id="{C8A00C00-67AB-4590-8954-A954D8B4519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7924800" y="3951901"/>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Free Transparent Hearts, Download Free Clip Art, Free Clip Art on Clipart  Library">
              <a:extLst>
                <a:ext uri="{FF2B5EF4-FFF2-40B4-BE49-F238E27FC236}">
                  <a16:creationId xmlns:a16="http://schemas.microsoft.com/office/drawing/2014/main" id="{95E1DCE5-F00A-4331-95B9-614C2904E9BB}"/>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410200" y="3913173"/>
              <a:ext cx="1371600" cy="17975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708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9" name="TextBox 8">
            <a:extLst>
              <a:ext uri="{FF2B5EF4-FFF2-40B4-BE49-F238E27FC236}">
                <a16:creationId xmlns:a16="http://schemas.microsoft.com/office/drawing/2014/main" id="{B7EB1CD0-749C-4F50-80A1-F7B86D8F61AC}"/>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教会层面的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sp>
        <p:nvSpPr>
          <p:cNvPr id="21" name="TextBox 20">
            <a:extLst>
              <a:ext uri="{FF2B5EF4-FFF2-40B4-BE49-F238E27FC236}">
                <a16:creationId xmlns:a16="http://schemas.microsoft.com/office/drawing/2014/main" id="{81D94794-5AC6-4238-A220-838EC049740E}"/>
              </a:ext>
            </a:extLst>
          </p:cNvPr>
          <p:cNvSpPr txBox="1"/>
          <p:nvPr/>
        </p:nvSpPr>
        <p:spPr>
          <a:xfrm>
            <a:off x="5257800" y="1181827"/>
            <a:ext cx="3810001" cy="1415772"/>
          </a:xfrm>
          <a:prstGeom prst="rect">
            <a:avLst/>
          </a:prstGeom>
          <a:noFill/>
        </p:spPr>
        <p:txBody>
          <a:bodyPr wrap="square" rtlCol="0">
            <a:spAutoFit/>
          </a:bodyPr>
          <a:lstStyle/>
          <a:p>
            <a:pPr algn="ctr">
              <a:defRPr/>
            </a:pPr>
            <a:r>
              <a:rPr lang="zh-CN" altLang="en-US" sz="2000" b="1" dirty="0">
                <a:solidFill>
                  <a:srgbClr val="FF0000"/>
                </a:solidFill>
                <a:effectLst>
                  <a:glow rad="63500">
                    <a:prstClr val="white"/>
                  </a:glow>
                </a:effectLst>
              </a:rPr>
              <a:t>对属灵的事是否追求</a:t>
            </a:r>
            <a:endParaRPr lang="en-US" altLang="zh-CN" sz="2000" b="1" dirty="0">
              <a:solidFill>
                <a:srgbClr val="FF0000"/>
              </a:solidFill>
              <a:effectLst>
                <a:glow rad="63500">
                  <a:prstClr val="white"/>
                </a:glow>
              </a:effectLst>
            </a:endParaRPr>
          </a:p>
          <a:p>
            <a:pPr algn="ctr">
              <a:defRPr/>
            </a:pPr>
            <a:r>
              <a:rPr lang="zh-CN" altLang="en-US" sz="2600" b="1" dirty="0">
                <a:solidFill>
                  <a:srgbClr val="9B0307"/>
                </a:solidFill>
                <a:effectLst>
                  <a:glow rad="63500">
                    <a:prstClr val="white"/>
                  </a:glow>
                </a:effectLst>
              </a:rPr>
              <a:t>对属神的事是否在意</a:t>
            </a:r>
            <a:endParaRPr lang="en-US" altLang="zh-CN" sz="2600" b="1" dirty="0">
              <a:solidFill>
                <a:srgbClr val="9B0307"/>
              </a:solidFill>
              <a:effectLst>
                <a:glow rad="63500">
                  <a:prstClr val="white"/>
                </a:glow>
              </a:effectLst>
            </a:endParaRPr>
          </a:p>
          <a:p>
            <a:pPr lvl="0" algn="ctr">
              <a:defRPr/>
            </a:pPr>
            <a:r>
              <a:rPr lang="zh-CN" altLang="en-US" sz="4000" b="1" dirty="0">
                <a:effectLst>
                  <a:glow rad="63500">
                    <a:prstClr val="white"/>
                  </a:glow>
                </a:effectLst>
              </a:rPr>
              <a:t>是否有悔改的心</a:t>
            </a:r>
            <a:endParaRPr lang="en-US" altLang="zh-CN" sz="4000" b="1" dirty="0">
              <a:effectLst>
                <a:glow rad="63500">
                  <a:prstClr val="white"/>
                </a:glow>
              </a:effectLst>
            </a:endParaRPr>
          </a:p>
        </p:txBody>
      </p:sp>
      <p:sp>
        <p:nvSpPr>
          <p:cNvPr id="23" name="TextBox 22">
            <a:extLst>
              <a:ext uri="{FF2B5EF4-FFF2-40B4-BE49-F238E27FC236}">
                <a16:creationId xmlns:a16="http://schemas.microsoft.com/office/drawing/2014/main" id="{F13B4B87-C700-4FFD-8778-5BF72FAB4C83}"/>
              </a:ext>
            </a:extLst>
          </p:cNvPr>
          <p:cNvSpPr txBox="1"/>
          <p:nvPr/>
        </p:nvSpPr>
        <p:spPr>
          <a:xfrm>
            <a:off x="5200828" y="2665393"/>
            <a:ext cx="3859416" cy="954107"/>
          </a:xfrm>
          <a:prstGeom prst="rect">
            <a:avLst/>
          </a:prstGeom>
        </p:spPr>
        <p:style>
          <a:lnRef idx="1">
            <a:schemeClr val="accent6"/>
          </a:lnRef>
          <a:fillRef idx="3">
            <a:schemeClr val="accent6"/>
          </a:fillRef>
          <a:effectRef idx="2">
            <a:schemeClr val="accent6"/>
          </a:effectRef>
          <a:fontRef idx="minor">
            <a:schemeClr val="lt1"/>
          </a:fontRef>
        </p:style>
        <p:txBody>
          <a:bodyPr wrap="square" bIns="45720" rtlCol="0">
            <a:spAutoFit/>
          </a:bodyPr>
          <a:lstStyle/>
          <a:p>
            <a:pPr lvl="0">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太</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13:24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耶稣又设个比喻对他们说：天国好象人撒好种在田里，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13:25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及至人睡觉的时候，有仇敌来，将稗子撒在麦子里就走了。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13:26 </a:t>
            </a:r>
            <a:r>
              <a:rPr lang="zh-CN" altLang="en-US" sz="1400" b="1" dirty="0">
                <a:solidFill>
                  <a:srgbClr val="0070C0"/>
                </a:solidFill>
                <a:latin typeface="Arial" panose="020B0604020202020204" pitchFamily="34" charset="0"/>
                <a:ea typeface="微软雅黑" panose="020B0503020204020204" pitchFamily="34" charset="-122"/>
                <a:cs typeface="Arial" panose="020B0604020202020204" pitchFamily="34" charset="0"/>
              </a:rPr>
              <a:t>到长苗吐穗的时候，稗子也显出来。</a:t>
            </a:r>
            <a:endPar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4" name="Group 23">
            <a:extLst>
              <a:ext uri="{FF2B5EF4-FFF2-40B4-BE49-F238E27FC236}">
                <a16:creationId xmlns:a16="http://schemas.microsoft.com/office/drawing/2014/main" id="{7BE8F61D-1D7F-4777-A7B6-F3626AD20C49}"/>
              </a:ext>
            </a:extLst>
          </p:cNvPr>
          <p:cNvGrpSpPr/>
          <p:nvPr/>
        </p:nvGrpSpPr>
        <p:grpSpPr>
          <a:xfrm>
            <a:off x="5410200" y="3913173"/>
            <a:ext cx="3886200" cy="1836254"/>
            <a:chOff x="5410200" y="3913173"/>
            <a:chExt cx="3886200" cy="1836254"/>
          </a:xfrm>
        </p:grpSpPr>
        <p:pic>
          <p:nvPicPr>
            <p:cNvPr id="25" name="Picture 2" descr="Hearts Png Overlay Transparent - Hearts Png , Free Transparent Clipart -  ClipartKey">
              <a:extLst>
                <a:ext uri="{FF2B5EF4-FFF2-40B4-BE49-F238E27FC236}">
                  <a16:creationId xmlns:a16="http://schemas.microsoft.com/office/drawing/2014/main" id="{CEAE40EC-89F3-4208-9149-C4ED7AC67D7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66000"/>
                      </a14:imgEffect>
                    </a14:imgLayer>
                  </a14:imgProps>
                </a:ext>
                <a:ext uri="{28A0092B-C50C-407E-A947-70E740481C1C}">
                  <a14:useLocalDpi xmlns:a14="http://schemas.microsoft.com/office/drawing/2010/main" val="0"/>
                </a:ext>
              </a:extLst>
            </a:blip>
            <a:srcRect l="26969" r="34394"/>
            <a:stretch/>
          </p:blipFill>
          <p:spPr bwMode="auto">
            <a:xfrm>
              <a:off x="6727839" y="4093486"/>
              <a:ext cx="966439" cy="1436899"/>
            </a:xfrm>
            <a:prstGeom prst="rect">
              <a:avLst/>
            </a:prstGeom>
            <a:noFill/>
            <a:effectLst>
              <a:glow rad="139700">
                <a:schemeClr val="accent1">
                  <a:satMod val="175000"/>
                  <a:alpha val="27000"/>
                </a:schemeClr>
              </a:glow>
            </a:effectLst>
            <a:extLst>
              <a:ext uri="{909E8E84-426E-40DD-AFC4-6F175D3DCCD1}">
                <a14:hiddenFill xmlns:a14="http://schemas.microsoft.com/office/drawing/2010/main">
                  <a:solidFill>
                    <a:srgbClr val="FFFFFF"/>
                  </a:solidFill>
                </a14:hiddenFill>
              </a:ext>
            </a:extLst>
          </p:spPr>
        </p:pic>
        <p:pic>
          <p:nvPicPr>
            <p:cNvPr id="26" name="Picture 4" descr="Free Transparent Hearts, Download Free Clip Art, Free Clip Art on Clipart  Library">
              <a:extLst>
                <a:ext uri="{FF2B5EF4-FFF2-40B4-BE49-F238E27FC236}">
                  <a16:creationId xmlns:a16="http://schemas.microsoft.com/office/drawing/2014/main" id="{D06B6587-07AD-471B-BA56-546341CA151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7924800" y="3951901"/>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ree Transparent Hearts, Download Free Clip Art, Free Clip Art on Clipart  Library">
              <a:extLst>
                <a:ext uri="{FF2B5EF4-FFF2-40B4-BE49-F238E27FC236}">
                  <a16:creationId xmlns:a16="http://schemas.microsoft.com/office/drawing/2014/main" id="{5E8B7496-5F34-4364-80AC-6A5B245069E0}"/>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410200" y="3913173"/>
              <a:ext cx="1371600" cy="17975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361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1000"/>
                                        <p:tgtEl>
                                          <p:spTgt spid="21">
                                            <p:txEl>
                                              <p:pRg st="2" end="2"/>
                                            </p:txEl>
                                          </p:spTgt>
                                        </p:tgtEl>
                                      </p:cBhvr>
                                    </p:animEffect>
                                    <p:anim calcmode="lin" valueType="num">
                                      <p:cBhvr>
                                        <p:cTn id="8"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1000"/>
                                        <p:tgtEl>
                                          <p:spTgt spid="21">
                                            <p:txEl>
                                              <p:pRg st="0" end="0"/>
                                            </p:txEl>
                                          </p:spTgt>
                                        </p:tgtEl>
                                      </p:cBhvr>
                                    </p:animEffect>
                                    <p:anim calcmode="lin" valueType="num">
                                      <p:cBhvr>
                                        <p:cTn id="2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1" name="TextBox 10">
            <a:extLst>
              <a:ext uri="{FF2B5EF4-FFF2-40B4-BE49-F238E27FC236}">
                <a16:creationId xmlns:a16="http://schemas.microsoft.com/office/drawing/2014/main" id="{41F7E68C-F58E-4BCE-9732-3DA663B4D9C3}"/>
              </a:ext>
            </a:extLst>
          </p:cNvPr>
          <p:cNvSpPr txBox="1"/>
          <p:nvPr/>
        </p:nvSpPr>
        <p:spPr>
          <a:xfrm>
            <a:off x="5200828" y="1076920"/>
            <a:ext cx="3859416" cy="2677656"/>
          </a:xfrm>
          <a:prstGeom prst="rect">
            <a:avLst/>
          </a:prstGeom>
        </p:spPr>
        <p:style>
          <a:lnRef idx="1">
            <a:schemeClr val="accent6"/>
          </a:lnRef>
          <a:fillRef idx="3">
            <a:schemeClr val="accent6"/>
          </a:fillRef>
          <a:effectRef idx="2">
            <a:schemeClr val="accent6"/>
          </a:effectRef>
          <a:fontRef idx="minor">
            <a:schemeClr val="lt1"/>
          </a:fontRef>
        </p:style>
        <p:txBody>
          <a:bodyPr wrap="square" bIns="45720" rtlCol="0">
            <a:spAutoFit/>
          </a:bodyPr>
          <a:lstStyle/>
          <a:p>
            <a:pPr lvl="0">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加</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2:1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过了十四年，我同巴拿巴又上耶路撒冷去，并带着提多同去。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2:2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我是奉启示上去的，把我在外邦人中所传的福音，对弟兄们陈说；却是背地里对那有名望之人说的，惟恐我现在，或是从前，徒然奔跑。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2:3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但与我同去的提多，虽是希腊人，也没有勉强他受割礼；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2:4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因为有偷着引进来的假弟兄，私下窥探我们在基督耶稣里的自由，要叫我们作奴仆。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2:5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我们就是一刻的工夫也没有容让顺服他们，为要叫福音的真理仍存在你们中间。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2:6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至于那些有名望的，不论他是何等人，都与我无干。神不以外貌取人。那些有名望的，并没有加增我甚么， </a:t>
            </a:r>
            <a:endPar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TextBox 8">
            <a:extLst>
              <a:ext uri="{FF2B5EF4-FFF2-40B4-BE49-F238E27FC236}">
                <a16:creationId xmlns:a16="http://schemas.microsoft.com/office/drawing/2014/main" id="{4BA83D7F-25B1-495B-B09B-10AD378A84DD}"/>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教会层面的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grpSp>
        <p:nvGrpSpPr>
          <p:cNvPr id="22" name="Group 21">
            <a:extLst>
              <a:ext uri="{FF2B5EF4-FFF2-40B4-BE49-F238E27FC236}">
                <a16:creationId xmlns:a16="http://schemas.microsoft.com/office/drawing/2014/main" id="{F9BB44A2-FB62-47FF-B680-F24E667EBB3B}"/>
              </a:ext>
            </a:extLst>
          </p:cNvPr>
          <p:cNvGrpSpPr/>
          <p:nvPr/>
        </p:nvGrpSpPr>
        <p:grpSpPr>
          <a:xfrm>
            <a:off x="5410200" y="3913173"/>
            <a:ext cx="3886200" cy="1836254"/>
            <a:chOff x="5410200" y="3913173"/>
            <a:chExt cx="3886200" cy="1836254"/>
          </a:xfrm>
        </p:grpSpPr>
        <p:pic>
          <p:nvPicPr>
            <p:cNvPr id="23" name="Picture 2" descr="Hearts Png Overlay Transparent - Hearts Png , Free Transparent Clipart -  ClipartKey">
              <a:extLst>
                <a:ext uri="{FF2B5EF4-FFF2-40B4-BE49-F238E27FC236}">
                  <a16:creationId xmlns:a16="http://schemas.microsoft.com/office/drawing/2014/main" id="{389E4FAF-BFB8-4610-959B-487D07A8E49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66000"/>
                      </a14:imgEffect>
                    </a14:imgLayer>
                  </a14:imgProps>
                </a:ext>
                <a:ext uri="{28A0092B-C50C-407E-A947-70E740481C1C}">
                  <a14:useLocalDpi xmlns:a14="http://schemas.microsoft.com/office/drawing/2010/main" val="0"/>
                </a:ext>
              </a:extLst>
            </a:blip>
            <a:srcRect l="26969" r="34394"/>
            <a:stretch/>
          </p:blipFill>
          <p:spPr bwMode="auto">
            <a:xfrm>
              <a:off x="6727839" y="4093486"/>
              <a:ext cx="966439" cy="1436899"/>
            </a:xfrm>
            <a:prstGeom prst="rect">
              <a:avLst/>
            </a:prstGeom>
            <a:noFill/>
            <a:effectLst>
              <a:glow rad="139700">
                <a:schemeClr val="accent1">
                  <a:satMod val="175000"/>
                  <a:alpha val="27000"/>
                </a:schemeClr>
              </a:glow>
            </a:effectLst>
            <a:extLst>
              <a:ext uri="{909E8E84-426E-40DD-AFC4-6F175D3DCCD1}">
                <a14:hiddenFill xmlns:a14="http://schemas.microsoft.com/office/drawing/2010/main">
                  <a:solidFill>
                    <a:srgbClr val="FFFFFF"/>
                  </a:solidFill>
                </a14:hiddenFill>
              </a:ext>
            </a:extLst>
          </p:spPr>
        </p:pic>
        <p:pic>
          <p:nvPicPr>
            <p:cNvPr id="24" name="Picture 4" descr="Free Transparent Hearts, Download Free Clip Art, Free Clip Art on Clipart  Library">
              <a:extLst>
                <a:ext uri="{FF2B5EF4-FFF2-40B4-BE49-F238E27FC236}">
                  <a16:creationId xmlns:a16="http://schemas.microsoft.com/office/drawing/2014/main" id="{8ADFF569-9595-4741-BB3B-FED2F8C91F0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7924800" y="3951901"/>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ree Transparent Hearts, Download Free Clip Art, Free Clip Art on Clipart  Library">
              <a:extLst>
                <a:ext uri="{FF2B5EF4-FFF2-40B4-BE49-F238E27FC236}">
                  <a16:creationId xmlns:a16="http://schemas.microsoft.com/office/drawing/2014/main" id="{C557804A-638D-4A6F-B4B2-F79261CDF596}"/>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410200" y="3913173"/>
              <a:ext cx="1371600" cy="17975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152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1" name="TextBox 10">
            <a:extLst>
              <a:ext uri="{FF2B5EF4-FFF2-40B4-BE49-F238E27FC236}">
                <a16:creationId xmlns:a16="http://schemas.microsoft.com/office/drawing/2014/main" id="{41F7E68C-F58E-4BCE-9732-3DA663B4D9C3}"/>
              </a:ext>
            </a:extLst>
          </p:cNvPr>
          <p:cNvSpPr txBox="1"/>
          <p:nvPr/>
        </p:nvSpPr>
        <p:spPr>
          <a:xfrm>
            <a:off x="5200828" y="1076920"/>
            <a:ext cx="3859416" cy="2677656"/>
          </a:xfrm>
          <a:prstGeom prst="rect">
            <a:avLst/>
          </a:prstGeom>
        </p:spPr>
        <p:style>
          <a:lnRef idx="1">
            <a:schemeClr val="accent6"/>
          </a:lnRef>
          <a:fillRef idx="3">
            <a:schemeClr val="accent6"/>
          </a:fillRef>
          <a:effectRef idx="2">
            <a:schemeClr val="accent6"/>
          </a:effectRef>
          <a:fontRef idx="minor">
            <a:schemeClr val="lt1"/>
          </a:fontRef>
        </p:style>
        <p:txBody>
          <a:bodyPr wrap="square" bIns="45720" rtlCol="0">
            <a:spAutoFit/>
          </a:bodyPr>
          <a:lstStyle/>
          <a:p>
            <a:pPr lvl="0">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加</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2:7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反倒看见了主託我传福音给那未受割礼的人，正如託彼得传福音给那受割礼的人。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2:8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（那感动彼得、叫他为受割礼之人作使徒的，也感动我，叫我为外邦人作使徒；）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2:9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又知道所赐给我的恩典，那称为教会柱石的雅各、矶法、约翰，就向我和巴拿巴用右手行相交之礼，叫我们往外邦人那里去，他们往受割礼的人那里去。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2:10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只是愿意我们纪念穷人；这也是我本来热心去行的。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2:11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后来，矶法到了安提阿；因他有可责之处，我就当面抵挡他。</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 2:12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从雅各那里来的人未到以先，他和外邦人一同吃饭，及至他们来到，他因怕奉割礼的</a:t>
            </a:r>
            <a:endPar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TextBox 8">
            <a:extLst>
              <a:ext uri="{FF2B5EF4-FFF2-40B4-BE49-F238E27FC236}">
                <a16:creationId xmlns:a16="http://schemas.microsoft.com/office/drawing/2014/main" id="{E881EE19-6ECC-4C2A-A9A5-53E6AD9E4F2D}"/>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教会层面的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grpSp>
        <p:nvGrpSpPr>
          <p:cNvPr id="22" name="Group 21">
            <a:extLst>
              <a:ext uri="{FF2B5EF4-FFF2-40B4-BE49-F238E27FC236}">
                <a16:creationId xmlns:a16="http://schemas.microsoft.com/office/drawing/2014/main" id="{995F2C0F-CE38-473B-A073-62BC2F15E2F3}"/>
              </a:ext>
            </a:extLst>
          </p:cNvPr>
          <p:cNvGrpSpPr/>
          <p:nvPr/>
        </p:nvGrpSpPr>
        <p:grpSpPr>
          <a:xfrm>
            <a:off x="5410200" y="3913173"/>
            <a:ext cx="3886200" cy="1836254"/>
            <a:chOff x="5410200" y="3913173"/>
            <a:chExt cx="3886200" cy="1836254"/>
          </a:xfrm>
        </p:grpSpPr>
        <p:pic>
          <p:nvPicPr>
            <p:cNvPr id="23" name="Picture 2" descr="Hearts Png Overlay Transparent - Hearts Png , Free Transparent Clipart -  ClipartKey">
              <a:extLst>
                <a:ext uri="{FF2B5EF4-FFF2-40B4-BE49-F238E27FC236}">
                  <a16:creationId xmlns:a16="http://schemas.microsoft.com/office/drawing/2014/main" id="{DBFF677F-1477-47C5-9CD4-ACCF2A18BD6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66000"/>
                      </a14:imgEffect>
                    </a14:imgLayer>
                  </a14:imgProps>
                </a:ext>
                <a:ext uri="{28A0092B-C50C-407E-A947-70E740481C1C}">
                  <a14:useLocalDpi xmlns:a14="http://schemas.microsoft.com/office/drawing/2010/main" val="0"/>
                </a:ext>
              </a:extLst>
            </a:blip>
            <a:srcRect l="26969" r="34394"/>
            <a:stretch/>
          </p:blipFill>
          <p:spPr bwMode="auto">
            <a:xfrm>
              <a:off x="6727839" y="4093486"/>
              <a:ext cx="966439" cy="1436899"/>
            </a:xfrm>
            <a:prstGeom prst="rect">
              <a:avLst/>
            </a:prstGeom>
            <a:noFill/>
            <a:effectLst>
              <a:glow rad="139700">
                <a:schemeClr val="accent1">
                  <a:satMod val="175000"/>
                  <a:alpha val="27000"/>
                </a:schemeClr>
              </a:glow>
            </a:effectLst>
            <a:extLst>
              <a:ext uri="{909E8E84-426E-40DD-AFC4-6F175D3DCCD1}">
                <a14:hiddenFill xmlns:a14="http://schemas.microsoft.com/office/drawing/2010/main">
                  <a:solidFill>
                    <a:srgbClr val="FFFFFF"/>
                  </a:solidFill>
                </a14:hiddenFill>
              </a:ext>
            </a:extLst>
          </p:spPr>
        </p:pic>
        <p:pic>
          <p:nvPicPr>
            <p:cNvPr id="24" name="Picture 4" descr="Free Transparent Hearts, Download Free Clip Art, Free Clip Art on Clipart  Library">
              <a:extLst>
                <a:ext uri="{FF2B5EF4-FFF2-40B4-BE49-F238E27FC236}">
                  <a16:creationId xmlns:a16="http://schemas.microsoft.com/office/drawing/2014/main" id="{31847622-3AA6-405E-A28D-A3CCCFF75E9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7924800" y="3951901"/>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ree Transparent Hearts, Download Free Clip Art, Free Clip Art on Clipart  Library">
              <a:extLst>
                <a:ext uri="{FF2B5EF4-FFF2-40B4-BE49-F238E27FC236}">
                  <a16:creationId xmlns:a16="http://schemas.microsoft.com/office/drawing/2014/main" id="{B6B7120F-E5AC-42AD-8E42-8DFA9B28732D}"/>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410200" y="3913173"/>
              <a:ext cx="1371600" cy="17975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6228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1" name="TextBox 10">
            <a:extLst>
              <a:ext uri="{FF2B5EF4-FFF2-40B4-BE49-F238E27FC236}">
                <a16:creationId xmlns:a16="http://schemas.microsoft.com/office/drawing/2014/main" id="{41F7E68C-F58E-4BCE-9732-3DA663B4D9C3}"/>
              </a:ext>
            </a:extLst>
          </p:cNvPr>
          <p:cNvSpPr txBox="1"/>
          <p:nvPr/>
        </p:nvSpPr>
        <p:spPr>
          <a:xfrm>
            <a:off x="5200828" y="1076920"/>
            <a:ext cx="3859416" cy="2462213"/>
          </a:xfrm>
          <a:prstGeom prst="rect">
            <a:avLst/>
          </a:prstGeom>
        </p:spPr>
        <p:style>
          <a:lnRef idx="1">
            <a:schemeClr val="accent6"/>
          </a:lnRef>
          <a:fillRef idx="3">
            <a:schemeClr val="accent6"/>
          </a:fillRef>
          <a:effectRef idx="2">
            <a:schemeClr val="accent6"/>
          </a:effectRef>
          <a:fontRef idx="minor">
            <a:schemeClr val="lt1"/>
          </a:fontRef>
        </p:style>
        <p:txBody>
          <a:bodyPr wrap="square" bIns="45720" rtlCol="0">
            <a:spAutoFit/>
          </a:bodyPr>
          <a:lstStyle/>
          <a:p>
            <a:pPr lvl="0">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的人，就退去与外邦人隔开了。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2:13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其余的犹太人也都随着他装假，甚至连巴拿巴也随夥装假。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2:14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但我一看见他们行的不正，与福音的真理不合，就在众人面前对矶法说：你既是犹太人，若随外邦人行事，不随犹太人行事，怎么还勉强外邦人随犹太人呢？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2:15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我们这生来的犹太人，不是外邦的罪人；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2:16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既知道人称义不是因行律法，乃是因信耶稣基督，连我们也信了基督耶稣，使我们因信基督称义，不因行律法称义；因为凡有血气的，没有一人因行律法称义。</a:t>
            </a:r>
            <a:endPar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TextBox 8">
            <a:extLst>
              <a:ext uri="{FF2B5EF4-FFF2-40B4-BE49-F238E27FC236}">
                <a16:creationId xmlns:a16="http://schemas.microsoft.com/office/drawing/2014/main" id="{B7B8649F-AFF6-42FE-B01A-EE239830C483}"/>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教会层面的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grpSp>
        <p:nvGrpSpPr>
          <p:cNvPr id="22" name="Group 21">
            <a:extLst>
              <a:ext uri="{FF2B5EF4-FFF2-40B4-BE49-F238E27FC236}">
                <a16:creationId xmlns:a16="http://schemas.microsoft.com/office/drawing/2014/main" id="{9041534F-3546-4D61-BFE2-B6385D432DF9}"/>
              </a:ext>
            </a:extLst>
          </p:cNvPr>
          <p:cNvGrpSpPr/>
          <p:nvPr/>
        </p:nvGrpSpPr>
        <p:grpSpPr>
          <a:xfrm>
            <a:off x="5410200" y="3913173"/>
            <a:ext cx="3886200" cy="1836254"/>
            <a:chOff x="5410200" y="3913173"/>
            <a:chExt cx="3886200" cy="1836254"/>
          </a:xfrm>
        </p:grpSpPr>
        <p:pic>
          <p:nvPicPr>
            <p:cNvPr id="23" name="Picture 2" descr="Hearts Png Overlay Transparent - Hearts Png , Free Transparent Clipart -  ClipartKey">
              <a:extLst>
                <a:ext uri="{FF2B5EF4-FFF2-40B4-BE49-F238E27FC236}">
                  <a16:creationId xmlns:a16="http://schemas.microsoft.com/office/drawing/2014/main" id="{91FD60E2-AEA6-4336-B7D0-54EAE22FA78F}"/>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66000"/>
                      </a14:imgEffect>
                    </a14:imgLayer>
                  </a14:imgProps>
                </a:ext>
                <a:ext uri="{28A0092B-C50C-407E-A947-70E740481C1C}">
                  <a14:useLocalDpi xmlns:a14="http://schemas.microsoft.com/office/drawing/2010/main" val="0"/>
                </a:ext>
              </a:extLst>
            </a:blip>
            <a:srcRect l="26969" r="34394"/>
            <a:stretch/>
          </p:blipFill>
          <p:spPr bwMode="auto">
            <a:xfrm>
              <a:off x="6727839" y="4093486"/>
              <a:ext cx="966439" cy="1436899"/>
            </a:xfrm>
            <a:prstGeom prst="rect">
              <a:avLst/>
            </a:prstGeom>
            <a:noFill/>
            <a:effectLst>
              <a:glow rad="139700">
                <a:schemeClr val="accent1">
                  <a:satMod val="175000"/>
                  <a:alpha val="27000"/>
                </a:schemeClr>
              </a:glow>
            </a:effectLst>
            <a:extLst>
              <a:ext uri="{909E8E84-426E-40DD-AFC4-6F175D3DCCD1}">
                <a14:hiddenFill xmlns:a14="http://schemas.microsoft.com/office/drawing/2010/main">
                  <a:solidFill>
                    <a:srgbClr val="FFFFFF"/>
                  </a:solidFill>
                </a14:hiddenFill>
              </a:ext>
            </a:extLst>
          </p:spPr>
        </p:pic>
        <p:pic>
          <p:nvPicPr>
            <p:cNvPr id="24" name="Picture 4" descr="Free Transparent Hearts, Download Free Clip Art, Free Clip Art on Clipart  Library">
              <a:extLst>
                <a:ext uri="{FF2B5EF4-FFF2-40B4-BE49-F238E27FC236}">
                  <a16:creationId xmlns:a16="http://schemas.microsoft.com/office/drawing/2014/main" id="{7D805188-1CEC-408E-814E-6A9F224F5C9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7924800" y="3951901"/>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ree Transparent Hearts, Download Free Clip Art, Free Clip Art on Clipart  Library">
              <a:extLst>
                <a:ext uri="{FF2B5EF4-FFF2-40B4-BE49-F238E27FC236}">
                  <a16:creationId xmlns:a16="http://schemas.microsoft.com/office/drawing/2014/main" id="{584FBD26-678C-47E2-B9DE-CF0C7EA24CB0}"/>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410200" y="3913173"/>
              <a:ext cx="1371600" cy="17975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838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3" name="TextBox 12">
            <a:extLst>
              <a:ext uri="{FF2B5EF4-FFF2-40B4-BE49-F238E27FC236}">
                <a16:creationId xmlns:a16="http://schemas.microsoft.com/office/drawing/2014/main" id="{E7CE3AC7-09D2-4D7F-A799-338CB4E5EE54}"/>
              </a:ext>
            </a:extLst>
          </p:cNvPr>
          <p:cNvSpPr txBox="1"/>
          <p:nvPr/>
        </p:nvSpPr>
        <p:spPr>
          <a:xfrm>
            <a:off x="5200828" y="1076920"/>
            <a:ext cx="3859416" cy="2246769"/>
          </a:xfrm>
          <a:prstGeom prst="rect">
            <a:avLst/>
          </a:prstGeom>
        </p:spPr>
        <p:style>
          <a:lnRef idx="1">
            <a:schemeClr val="accent6"/>
          </a:lnRef>
          <a:fillRef idx="3">
            <a:schemeClr val="accent6"/>
          </a:fillRef>
          <a:effectRef idx="2">
            <a:schemeClr val="accent6"/>
          </a:effectRef>
          <a:fontRef idx="minor">
            <a:schemeClr val="lt1"/>
          </a:fontRef>
        </p:style>
        <p:txBody>
          <a:bodyPr wrap="square" bIns="45720" rtlCol="0">
            <a:spAutoFit/>
          </a:bodyPr>
          <a:lstStyle/>
          <a:p>
            <a:pPr lvl="0">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加</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2:17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我们若求在基督里称义，却仍旧是罪人，难道基督是叫人犯罪的么？断乎不是！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2:18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我素来所拆毁的，若重新建造，这就證明自己是犯罪的人。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2:19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我因律法，就向律法死了，叫我可以向神活着。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2:20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我已经与基督同钉十字架，现在活着的不再是我，乃是基督在我里面活着；并且我如今在肉身活着，是因信神的儿子而活；他是爱我，为我捨己。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2:21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我不废掉神的恩；义若是藉着律法得的，基督就是徒然死了。</a:t>
            </a:r>
            <a:endPar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TextBox 8">
            <a:extLst>
              <a:ext uri="{FF2B5EF4-FFF2-40B4-BE49-F238E27FC236}">
                <a16:creationId xmlns:a16="http://schemas.microsoft.com/office/drawing/2014/main" id="{ACEAF72D-E38B-4B5F-94D7-23EF45C2D78C}"/>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教会层面的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grpSp>
        <p:nvGrpSpPr>
          <p:cNvPr id="22" name="Group 21">
            <a:extLst>
              <a:ext uri="{FF2B5EF4-FFF2-40B4-BE49-F238E27FC236}">
                <a16:creationId xmlns:a16="http://schemas.microsoft.com/office/drawing/2014/main" id="{FE3DCF01-D395-4CFF-A878-D5561C3760A4}"/>
              </a:ext>
            </a:extLst>
          </p:cNvPr>
          <p:cNvGrpSpPr/>
          <p:nvPr/>
        </p:nvGrpSpPr>
        <p:grpSpPr>
          <a:xfrm>
            <a:off x="5410200" y="3913173"/>
            <a:ext cx="3886200" cy="1836254"/>
            <a:chOff x="5410200" y="3913173"/>
            <a:chExt cx="3886200" cy="1836254"/>
          </a:xfrm>
        </p:grpSpPr>
        <p:pic>
          <p:nvPicPr>
            <p:cNvPr id="23" name="Picture 2" descr="Hearts Png Overlay Transparent - Hearts Png , Free Transparent Clipart -  ClipartKey">
              <a:extLst>
                <a:ext uri="{FF2B5EF4-FFF2-40B4-BE49-F238E27FC236}">
                  <a16:creationId xmlns:a16="http://schemas.microsoft.com/office/drawing/2014/main" id="{EAC93D87-6E56-426C-A847-C3B159A5ED32}"/>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66000"/>
                      </a14:imgEffect>
                    </a14:imgLayer>
                  </a14:imgProps>
                </a:ext>
                <a:ext uri="{28A0092B-C50C-407E-A947-70E740481C1C}">
                  <a14:useLocalDpi xmlns:a14="http://schemas.microsoft.com/office/drawing/2010/main" val="0"/>
                </a:ext>
              </a:extLst>
            </a:blip>
            <a:srcRect l="26969" r="34394"/>
            <a:stretch/>
          </p:blipFill>
          <p:spPr bwMode="auto">
            <a:xfrm>
              <a:off x="6727839" y="4093486"/>
              <a:ext cx="966439" cy="1436899"/>
            </a:xfrm>
            <a:prstGeom prst="rect">
              <a:avLst/>
            </a:prstGeom>
            <a:noFill/>
            <a:effectLst>
              <a:glow rad="139700">
                <a:schemeClr val="accent1">
                  <a:satMod val="175000"/>
                  <a:alpha val="27000"/>
                </a:schemeClr>
              </a:glow>
            </a:effectLst>
            <a:extLst>
              <a:ext uri="{909E8E84-426E-40DD-AFC4-6F175D3DCCD1}">
                <a14:hiddenFill xmlns:a14="http://schemas.microsoft.com/office/drawing/2010/main">
                  <a:solidFill>
                    <a:srgbClr val="FFFFFF"/>
                  </a:solidFill>
                </a14:hiddenFill>
              </a:ext>
            </a:extLst>
          </p:spPr>
        </p:pic>
        <p:pic>
          <p:nvPicPr>
            <p:cNvPr id="24" name="Picture 4" descr="Free Transparent Hearts, Download Free Clip Art, Free Clip Art on Clipart  Library">
              <a:extLst>
                <a:ext uri="{FF2B5EF4-FFF2-40B4-BE49-F238E27FC236}">
                  <a16:creationId xmlns:a16="http://schemas.microsoft.com/office/drawing/2014/main" id="{F13D8565-2FBA-4366-A96E-A0BCE1090CC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7924800" y="3951901"/>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ree Transparent Hearts, Download Free Clip Art, Free Clip Art on Clipart  Library">
              <a:extLst>
                <a:ext uri="{FF2B5EF4-FFF2-40B4-BE49-F238E27FC236}">
                  <a16:creationId xmlns:a16="http://schemas.microsoft.com/office/drawing/2014/main" id="{CA79EDB5-9A1E-4564-A6D4-BE3DA82D4B2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410200" y="3913173"/>
              <a:ext cx="1371600" cy="17975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608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3" name="TextBox 12">
            <a:extLst>
              <a:ext uri="{FF2B5EF4-FFF2-40B4-BE49-F238E27FC236}">
                <a16:creationId xmlns:a16="http://schemas.microsoft.com/office/drawing/2014/main" id="{E7CE3AC7-09D2-4D7F-A799-338CB4E5EE54}"/>
              </a:ext>
            </a:extLst>
          </p:cNvPr>
          <p:cNvSpPr txBox="1"/>
          <p:nvPr/>
        </p:nvSpPr>
        <p:spPr>
          <a:xfrm>
            <a:off x="5200828" y="1076920"/>
            <a:ext cx="3859416" cy="2693045"/>
          </a:xfrm>
          <a:prstGeom prst="rect">
            <a:avLst/>
          </a:prstGeom>
        </p:spPr>
        <p:style>
          <a:lnRef idx="1">
            <a:schemeClr val="accent3"/>
          </a:lnRef>
          <a:fillRef idx="3">
            <a:schemeClr val="accent3"/>
          </a:fillRef>
          <a:effectRef idx="2">
            <a:schemeClr val="accent3"/>
          </a:effectRef>
          <a:fontRef idx="minor">
            <a:schemeClr val="lt1"/>
          </a:fontRef>
        </p:style>
        <p:txBody>
          <a:bodyPr wrap="square" bIns="45720" rtlCol="0">
            <a:spAutoFit/>
          </a:bodyPr>
          <a:lstStyle/>
          <a:p>
            <a:pPr lvl="0">
              <a:spcAft>
                <a:spcPts val="600"/>
              </a:spcAft>
              <a:defRPr/>
            </a:pPr>
            <a:r>
              <a:rPr lang="zh-CN" alt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徒</a:t>
            </a:r>
            <a:r>
              <a:rPr lang="en-US" altLang="zh-CN"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21:15 </a:t>
            </a:r>
            <a:r>
              <a:rPr lang="zh-CN" alt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过了几日，我们收拾行李上耶路撒冷去。 </a:t>
            </a:r>
            <a:r>
              <a:rPr lang="en-US" altLang="zh-CN"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21:16 </a:t>
            </a:r>
            <a:r>
              <a:rPr lang="zh-CN" alt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有该撒利亚的几个门徒和我们同去，带我们到一个久为（久为：或作老）门徒的家里，叫我们与他同住；他名叫拿孙，是居比路人。 </a:t>
            </a:r>
            <a:r>
              <a:rPr lang="en-US" altLang="zh-CN"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21:17 </a:t>
            </a:r>
            <a:r>
              <a:rPr lang="zh-CN" alt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到了耶路撒冷，弟兄们欢欢喜喜的接待我们。 </a:t>
            </a:r>
            <a:r>
              <a:rPr lang="en-US" altLang="zh-CN"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21:18 </a:t>
            </a:r>
            <a:r>
              <a:rPr lang="zh-CN" alt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第二天，保罗同我们去见雅各；长老们也都在那里。 </a:t>
            </a:r>
            <a:r>
              <a:rPr lang="en-US" altLang="zh-CN"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21:19 </a:t>
            </a:r>
            <a:r>
              <a:rPr lang="zh-CN" alt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保罗问了他们安，便将神用他传教，在外邦人中间所行之事，一一的述说了。 </a:t>
            </a:r>
            <a:r>
              <a:rPr lang="en-US" altLang="zh-CN"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21:20 </a:t>
            </a:r>
            <a:r>
              <a:rPr lang="zh-CN" alt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他们听见，就归荣耀与神，对保罗说：兄台，</a:t>
            </a:r>
            <a:r>
              <a:rPr lang="zh-CN" altLang="en-US" sz="1300" b="1" dirty="0">
                <a:solidFill>
                  <a:schemeClr val="tx1"/>
                </a:solidFill>
                <a:latin typeface="Arial" panose="020B0604020202020204" pitchFamily="34" charset="0"/>
                <a:ea typeface="微软雅黑" panose="020B0503020204020204" pitchFamily="34" charset="-122"/>
                <a:cs typeface="Arial" panose="020B0604020202020204" pitchFamily="34" charset="0"/>
              </a:rPr>
              <a:t>你看犹太人中信主的有多少万，并且都为律法热心。 </a:t>
            </a:r>
            <a:r>
              <a:rPr lang="en-US" altLang="zh-CN"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21:21 </a:t>
            </a:r>
            <a:r>
              <a:rPr lang="zh-CN" alt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他们听见人说：你教训一切在外邦的犹太人离弃摩西，对他们说：不要给孩子行割礼，也不要遵行条规。 </a:t>
            </a:r>
            <a:r>
              <a:rPr lang="en-US" altLang="zh-CN"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21:22 </a:t>
            </a:r>
            <a:r>
              <a:rPr lang="zh-CN" altLang="en-US" sz="1300" b="1" dirty="0">
                <a:solidFill>
                  <a:schemeClr val="bg1"/>
                </a:solidFill>
                <a:latin typeface="Arial" panose="020B0604020202020204" pitchFamily="34" charset="0"/>
                <a:ea typeface="微软雅黑" panose="020B0503020204020204" pitchFamily="34" charset="-122"/>
                <a:cs typeface="Arial" panose="020B0604020202020204" pitchFamily="34" charset="0"/>
              </a:rPr>
              <a:t>众人必听见你来了，这可怎么办呢？ </a:t>
            </a:r>
            <a:endParaRPr kumimoji="0" lang="en-US" altLang="zh-CN" sz="13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a:extLst>
              <a:ext uri="{FF2B5EF4-FFF2-40B4-BE49-F238E27FC236}">
                <a16:creationId xmlns:a16="http://schemas.microsoft.com/office/drawing/2014/main" id="{93C06D76-5F53-4EC4-B3FC-1A7ADF7B7061}"/>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教会层面的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grpSp>
        <p:nvGrpSpPr>
          <p:cNvPr id="22" name="Group 21">
            <a:extLst>
              <a:ext uri="{FF2B5EF4-FFF2-40B4-BE49-F238E27FC236}">
                <a16:creationId xmlns:a16="http://schemas.microsoft.com/office/drawing/2014/main" id="{FAE885D2-2D51-4EFB-9513-D013F1EC436D}"/>
              </a:ext>
            </a:extLst>
          </p:cNvPr>
          <p:cNvGrpSpPr/>
          <p:nvPr/>
        </p:nvGrpSpPr>
        <p:grpSpPr>
          <a:xfrm>
            <a:off x="5410200" y="3913173"/>
            <a:ext cx="3886200" cy="1836254"/>
            <a:chOff x="5410200" y="3913173"/>
            <a:chExt cx="3886200" cy="1836254"/>
          </a:xfrm>
        </p:grpSpPr>
        <p:pic>
          <p:nvPicPr>
            <p:cNvPr id="23" name="Picture 2" descr="Hearts Png Overlay Transparent - Hearts Png , Free Transparent Clipart -  ClipartKey">
              <a:extLst>
                <a:ext uri="{FF2B5EF4-FFF2-40B4-BE49-F238E27FC236}">
                  <a16:creationId xmlns:a16="http://schemas.microsoft.com/office/drawing/2014/main" id="{4C1A186C-3BA6-4F68-82A1-A2CE26F7FAC6}"/>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66000"/>
                      </a14:imgEffect>
                    </a14:imgLayer>
                  </a14:imgProps>
                </a:ext>
                <a:ext uri="{28A0092B-C50C-407E-A947-70E740481C1C}">
                  <a14:useLocalDpi xmlns:a14="http://schemas.microsoft.com/office/drawing/2010/main" val="0"/>
                </a:ext>
              </a:extLst>
            </a:blip>
            <a:srcRect l="26969" r="34394"/>
            <a:stretch/>
          </p:blipFill>
          <p:spPr bwMode="auto">
            <a:xfrm>
              <a:off x="6727839" y="4093486"/>
              <a:ext cx="966439" cy="1436899"/>
            </a:xfrm>
            <a:prstGeom prst="rect">
              <a:avLst/>
            </a:prstGeom>
            <a:noFill/>
            <a:effectLst>
              <a:glow rad="139700">
                <a:schemeClr val="accent1">
                  <a:satMod val="175000"/>
                  <a:alpha val="27000"/>
                </a:schemeClr>
              </a:glow>
            </a:effectLst>
            <a:extLst>
              <a:ext uri="{909E8E84-426E-40DD-AFC4-6F175D3DCCD1}">
                <a14:hiddenFill xmlns:a14="http://schemas.microsoft.com/office/drawing/2010/main">
                  <a:solidFill>
                    <a:srgbClr val="FFFFFF"/>
                  </a:solidFill>
                </a14:hiddenFill>
              </a:ext>
            </a:extLst>
          </p:spPr>
        </p:pic>
        <p:pic>
          <p:nvPicPr>
            <p:cNvPr id="24" name="Picture 4" descr="Free Transparent Hearts, Download Free Clip Art, Free Clip Art on Clipart  Library">
              <a:extLst>
                <a:ext uri="{FF2B5EF4-FFF2-40B4-BE49-F238E27FC236}">
                  <a16:creationId xmlns:a16="http://schemas.microsoft.com/office/drawing/2014/main" id="{96306875-9B50-4240-8F3D-2B67AA91EE79}"/>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7924800" y="3951901"/>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ree Transparent Hearts, Download Free Clip Art, Free Clip Art on Clipart  Library">
              <a:extLst>
                <a:ext uri="{FF2B5EF4-FFF2-40B4-BE49-F238E27FC236}">
                  <a16:creationId xmlns:a16="http://schemas.microsoft.com/office/drawing/2014/main" id="{1E582EF6-9E11-4446-BCD8-E7C3BD3617F2}"/>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410200" y="3913173"/>
              <a:ext cx="1371600" cy="17975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562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3" name="TextBox 12">
            <a:extLst>
              <a:ext uri="{FF2B5EF4-FFF2-40B4-BE49-F238E27FC236}">
                <a16:creationId xmlns:a16="http://schemas.microsoft.com/office/drawing/2014/main" id="{E7CE3AC7-09D2-4D7F-A799-338CB4E5EE54}"/>
              </a:ext>
            </a:extLst>
          </p:cNvPr>
          <p:cNvSpPr txBox="1"/>
          <p:nvPr/>
        </p:nvSpPr>
        <p:spPr>
          <a:xfrm>
            <a:off x="5200828" y="1076920"/>
            <a:ext cx="3859416" cy="2850011"/>
          </a:xfrm>
          <a:prstGeom prst="rect">
            <a:avLst/>
          </a:prstGeom>
        </p:spPr>
        <p:style>
          <a:lnRef idx="1">
            <a:schemeClr val="accent3"/>
          </a:lnRef>
          <a:fillRef idx="3">
            <a:schemeClr val="accent3"/>
          </a:fillRef>
          <a:effectRef idx="2">
            <a:schemeClr val="accent3"/>
          </a:effectRef>
          <a:fontRef idx="minor">
            <a:schemeClr val="lt1"/>
          </a:fontRef>
        </p:style>
        <p:txBody>
          <a:bodyPr wrap="square" bIns="45720" rtlCol="0">
            <a:spAutoFit/>
          </a:bodyPr>
          <a:lstStyle/>
          <a:p>
            <a:pPr lvl="0">
              <a:spcAft>
                <a:spcPts val="600"/>
              </a:spcAft>
              <a:defRPr/>
            </a:pP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太</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16:17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耶稣对他说：西门巴约拿，你是有福的！因为这不是属血肉的指示你的，乃是我在天上的父指示的。 </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16:18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我还告诉你，你是彼得，我要把我的教会建造在这磐石上；阴间的权柄，不能胜过他。 </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16:19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我要把天国的钥匙给你，凡你在地上所捆绑的，在天上也要捆绑；凡你在地上所释放的，在天上也要释放。 </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16:20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当下，耶稣嘱咐门徒，不可对人说他是基督。 </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16:21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从此，耶稣纔指示门徒，他必须上耶路撒冷去，受长老、祭司长、文士许多的苦，并且被杀，第叁日复活。 </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16:22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彼得就拉着他，劝他说：主阿，万不可如此！这事必不临到你身上。 </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16:23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耶稣转过来，对彼得说：撒但，退我后边去罢！你是绊我脚的；因为你不体贴神的意思，只体贴人的意思。</a:t>
            </a:r>
            <a:endParaRPr kumimoji="0" lang="en-US" altLang="zh-CN" sz="128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a:extLst>
              <a:ext uri="{FF2B5EF4-FFF2-40B4-BE49-F238E27FC236}">
                <a16:creationId xmlns:a16="http://schemas.microsoft.com/office/drawing/2014/main" id="{93C06D76-5F53-4EC4-B3FC-1A7ADF7B7061}"/>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教会层面的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grpSp>
        <p:nvGrpSpPr>
          <p:cNvPr id="17" name="Group 16">
            <a:extLst>
              <a:ext uri="{FF2B5EF4-FFF2-40B4-BE49-F238E27FC236}">
                <a16:creationId xmlns:a16="http://schemas.microsoft.com/office/drawing/2014/main" id="{80702100-6B21-4363-AE60-C8675813E115}"/>
              </a:ext>
            </a:extLst>
          </p:cNvPr>
          <p:cNvGrpSpPr/>
          <p:nvPr/>
        </p:nvGrpSpPr>
        <p:grpSpPr>
          <a:xfrm>
            <a:off x="5410200" y="3913173"/>
            <a:ext cx="3886200" cy="1836254"/>
            <a:chOff x="5410200" y="3913173"/>
            <a:chExt cx="3886200" cy="1836254"/>
          </a:xfrm>
        </p:grpSpPr>
        <p:pic>
          <p:nvPicPr>
            <p:cNvPr id="22" name="Picture 2" descr="Hearts Png Overlay Transparent - Hearts Png , Free Transparent Clipart -  ClipartKey">
              <a:extLst>
                <a:ext uri="{FF2B5EF4-FFF2-40B4-BE49-F238E27FC236}">
                  <a16:creationId xmlns:a16="http://schemas.microsoft.com/office/drawing/2014/main" id="{D732A30B-A391-4D86-9579-88C30994BB54}"/>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66000"/>
                      </a14:imgEffect>
                    </a14:imgLayer>
                  </a14:imgProps>
                </a:ext>
                <a:ext uri="{28A0092B-C50C-407E-A947-70E740481C1C}">
                  <a14:useLocalDpi xmlns:a14="http://schemas.microsoft.com/office/drawing/2010/main" val="0"/>
                </a:ext>
              </a:extLst>
            </a:blip>
            <a:srcRect l="26969" r="34394"/>
            <a:stretch/>
          </p:blipFill>
          <p:spPr bwMode="auto">
            <a:xfrm>
              <a:off x="6727839" y="4093486"/>
              <a:ext cx="966439" cy="1436899"/>
            </a:xfrm>
            <a:prstGeom prst="rect">
              <a:avLst/>
            </a:prstGeom>
            <a:noFill/>
            <a:effectLst>
              <a:glow rad="139700">
                <a:schemeClr val="accent1">
                  <a:satMod val="175000"/>
                  <a:alpha val="27000"/>
                </a:schemeClr>
              </a:glow>
            </a:effectLst>
            <a:extLst>
              <a:ext uri="{909E8E84-426E-40DD-AFC4-6F175D3DCCD1}">
                <a14:hiddenFill xmlns:a14="http://schemas.microsoft.com/office/drawing/2010/main">
                  <a:solidFill>
                    <a:srgbClr val="FFFFFF"/>
                  </a:solidFill>
                </a14:hiddenFill>
              </a:ext>
            </a:extLst>
          </p:spPr>
        </p:pic>
        <p:pic>
          <p:nvPicPr>
            <p:cNvPr id="23" name="Picture 4" descr="Free Transparent Hearts, Download Free Clip Art, Free Clip Art on Clipart  Library">
              <a:extLst>
                <a:ext uri="{FF2B5EF4-FFF2-40B4-BE49-F238E27FC236}">
                  <a16:creationId xmlns:a16="http://schemas.microsoft.com/office/drawing/2014/main" id="{069C6D11-2361-464D-B791-8A0B447A4404}"/>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7924800" y="3951901"/>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ree Transparent Hearts, Download Free Clip Art, Free Clip Art on Clipart  Library">
              <a:extLst>
                <a:ext uri="{FF2B5EF4-FFF2-40B4-BE49-F238E27FC236}">
                  <a16:creationId xmlns:a16="http://schemas.microsoft.com/office/drawing/2014/main" id="{CE421729-3E90-40A9-9A5F-C38044C32A0E}"/>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410200" y="3913173"/>
              <a:ext cx="1371600" cy="17975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814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6:5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你们作仆人的，要惧怕战兢，用诚实的心听从你们肉身的主人，好象听从基督一般。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6:6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不要只在眼前事奉，象是讨人喜欢的，要象基督的仆人，从心里遵行神的旨意。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6:7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甘心事奉，好象服事主，不象服事人。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6:8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因为晓得各人所行的善事，不论是为奴的，是自主的，都必按所行的得主的赏赐。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6:9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你们作主人的，待仆人也是一理，不要威吓他们。因为知道，他们和你们同有一位主在天上；他并不偏待人。 </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2933700"/>
            <a:ext cx="5097844" cy="2490425"/>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6:5 Bondservants, be obedient to those who are your masters according to the flesh, with fear and trembling, in sincerity of heart, as to Christ; 6:6 not with eyeservice, as men-pleasers, but as bondservants of Christ, doing the will of God from the heart, 6:7 with goodwill doing service, as to the Lord, and not to men, 6:8 knowing that whatever good anyone does, he will receive the same from the Lord, whether </a:t>
            </a:r>
            <a:r>
              <a:rPr lang="en-US" altLang="zh-CN" sz="15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he is </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 slave or free. 6:9 And you, masters, do the same things to them, giving up threatening, knowing that your own Master also is in heaven, and there is no partiality with Him.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7" name="TextBox 16">
            <a:extLst>
              <a:ext uri="{FF2B5EF4-FFF2-40B4-BE49-F238E27FC236}">
                <a16:creationId xmlns:a16="http://schemas.microsoft.com/office/drawing/2014/main" id="{11C6DD0E-3C25-4E3B-AD3F-327C4FB00A59}"/>
              </a:ext>
            </a:extLst>
          </p:cNvPr>
          <p:cNvSpPr txBox="1"/>
          <p:nvPr/>
        </p:nvSpPr>
        <p:spPr>
          <a:xfrm>
            <a:off x="5783826" y="645352"/>
            <a:ext cx="2750574" cy="461665"/>
          </a:xfrm>
          <a:prstGeom prst="rect">
            <a:avLst/>
          </a:prstGeom>
          <a:noFill/>
        </p:spPr>
        <p:txBody>
          <a:bodyPr wrap="square" rtlCol="0">
            <a:spAutoFit/>
          </a:bodyPr>
          <a:lstStyle/>
          <a:p>
            <a:pPr lvl="0">
              <a:defRPr/>
            </a:pPr>
            <a:r>
              <a:rPr kumimoji="0" lang="zh-CN" altLang="en-US"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rPr>
              <a:t>在基督里的工作观</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
        <p:nvSpPr>
          <p:cNvPr id="19" name="TextBox 18">
            <a:extLst>
              <a:ext uri="{FF2B5EF4-FFF2-40B4-BE49-F238E27FC236}">
                <a16:creationId xmlns:a16="http://schemas.microsoft.com/office/drawing/2014/main" id="{3BB64F8B-F49D-48C1-A448-1C1DD9B7D48E}"/>
              </a:ext>
            </a:extLst>
          </p:cNvPr>
          <p:cNvSpPr txBox="1"/>
          <p:nvPr/>
        </p:nvSpPr>
        <p:spPr>
          <a:xfrm>
            <a:off x="5200828" y="1532930"/>
            <a:ext cx="3859416" cy="240065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600"/>
              </a:spcAft>
              <a:defRPr/>
            </a:pPr>
            <a:r>
              <a:rPr lang="zh-CN" altLang="en-US" sz="1500" b="1" dirty="0">
                <a:solidFill>
                  <a:schemeClr val="bg1"/>
                </a:solidFill>
                <a:latin typeface="Microsoft YaHei" panose="020B0503020204020204" pitchFamily="34" charset="-122"/>
                <a:ea typeface="Microsoft YaHei" panose="020B0503020204020204" pitchFamily="34" charset="-122"/>
              </a:rPr>
              <a:t>太</a:t>
            </a:r>
            <a:r>
              <a:rPr lang="en-US" altLang="zh-CN" sz="1500" b="1" dirty="0">
                <a:solidFill>
                  <a:schemeClr val="bg1"/>
                </a:solidFill>
                <a:latin typeface="Microsoft YaHei" panose="020B0503020204020204" pitchFamily="34" charset="-122"/>
                <a:ea typeface="Microsoft YaHei" panose="020B0503020204020204" pitchFamily="34" charset="-122"/>
              </a:rPr>
              <a:t>6:21 </a:t>
            </a:r>
            <a:r>
              <a:rPr lang="zh-CN" altLang="en-US" sz="1500" b="1" dirty="0">
                <a:solidFill>
                  <a:schemeClr val="bg1"/>
                </a:solidFill>
                <a:latin typeface="Microsoft YaHei" panose="020B0503020204020204" pitchFamily="34" charset="-122"/>
                <a:ea typeface="Microsoft YaHei" panose="020B0503020204020204" pitchFamily="34" charset="-122"/>
              </a:rPr>
              <a:t>因为你的财宝在那里，你的心也在那里。 </a:t>
            </a:r>
            <a:r>
              <a:rPr lang="en-US" altLang="zh-CN" sz="1500" b="1" dirty="0">
                <a:solidFill>
                  <a:schemeClr val="bg1"/>
                </a:solidFill>
                <a:latin typeface="Microsoft YaHei" panose="020B0503020204020204" pitchFamily="34" charset="-122"/>
                <a:ea typeface="Microsoft YaHei" panose="020B0503020204020204" pitchFamily="34" charset="-122"/>
              </a:rPr>
              <a:t>6:22 </a:t>
            </a:r>
            <a:r>
              <a:rPr lang="zh-CN" altLang="en-US" sz="1500" b="1" dirty="0">
                <a:solidFill>
                  <a:schemeClr val="bg1"/>
                </a:solidFill>
                <a:latin typeface="Microsoft YaHei" panose="020B0503020204020204" pitchFamily="34" charset="-122"/>
                <a:ea typeface="Microsoft YaHei" panose="020B0503020204020204" pitchFamily="34" charset="-122"/>
              </a:rPr>
              <a:t>眼睛就是身上的灯。你的眼睛若瞭亮，全身就光明； </a:t>
            </a:r>
            <a:r>
              <a:rPr lang="en-US" altLang="zh-CN" sz="1500" b="1" dirty="0">
                <a:solidFill>
                  <a:schemeClr val="bg1"/>
                </a:solidFill>
                <a:latin typeface="Microsoft YaHei" panose="020B0503020204020204" pitchFamily="34" charset="-122"/>
                <a:ea typeface="Microsoft YaHei" panose="020B0503020204020204" pitchFamily="34" charset="-122"/>
              </a:rPr>
              <a:t>6:23 </a:t>
            </a:r>
            <a:r>
              <a:rPr lang="zh-CN" altLang="en-US" sz="1500" b="1" dirty="0">
                <a:solidFill>
                  <a:schemeClr val="bg1"/>
                </a:solidFill>
                <a:latin typeface="Microsoft YaHei" panose="020B0503020204020204" pitchFamily="34" charset="-122"/>
                <a:ea typeface="Microsoft YaHei" panose="020B0503020204020204" pitchFamily="34" charset="-122"/>
              </a:rPr>
              <a:t>你的眼睛若昏花，全身就黑暗。你里头的光若黑暗了，那黑暗是何等大呢！ </a:t>
            </a:r>
            <a:r>
              <a:rPr lang="en-US" altLang="zh-CN" sz="1500" b="1" dirty="0">
                <a:solidFill>
                  <a:schemeClr val="bg1"/>
                </a:solidFill>
                <a:latin typeface="Microsoft YaHei" panose="020B0503020204020204" pitchFamily="34" charset="-122"/>
                <a:ea typeface="Microsoft YaHei" panose="020B0503020204020204" pitchFamily="34" charset="-122"/>
              </a:rPr>
              <a:t>6:24 </a:t>
            </a:r>
            <a:r>
              <a:rPr lang="zh-CN" altLang="en-US" sz="1500" b="1" dirty="0">
                <a:solidFill>
                  <a:schemeClr val="bg1"/>
                </a:solidFill>
                <a:latin typeface="Microsoft YaHei" panose="020B0503020204020204" pitchFamily="34" charset="-122"/>
                <a:ea typeface="Microsoft YaHei" panose="020B0503020204020204" pitchFamily="34" charset="-122"/>
              </a:rPr>
              <a:t>一个人不能事奉两个主；不是恶这个，爱那个，就是重这个，轻那个。你们不能又事奉神，又事奉玛门。 </a:t>
            </a:r>
            <a:r>
              <a:rPr lang="en-US" altLang="zh-CN" sz="1500" b="1" dirty="0">
                <a:solidFill>
                  <a:schemeClr val="bg1"/>
                </a:solidFill>
                <a:latin typeface="Microsoft YaHei" panose="020B0503020204020204" pitchFamily="34" charset="-122"/>
                <a:ea typeface="Microsoft YaHei" panose="020B0503020204020204" pitchFamily="34" charset="-122"/>
              </a:rPr>
              <a:t>6:25 </a:t>
            </a:r>
            <a:r>
              <a:rPr lang="zh-CN" altLang="en-US" sz="1500" b="1" dirty="0">
                <a:solidFill>
                  <a:schemeClr val="bg1"/>
                </a:solidFill>
                <a:latin typeface="Microsoft YaHei" panose="020B0503020204020204" pitchFamily="34" charset="-122"/>
                <a:ea typeface="Microsoft YaHei" panose="020B0503020204020204" pitchFamily="34" charset="-122"/>
              </a:rPr>
              <a:t>所以我告诉你们，不要为生命忧虑吃甚么，喝甚么；为身体忧虑穿甚么。生命不胜于饮食么？身体不胜于衣裳么？ </a:t>
            </a:r>
            <a:endParaRPr lang="en-US" altLang="zh-CN" sz="1500" b="1"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20" name="TextBox 19">
            <a:extLst>
              <a:ext uri="{FF2B5EF4-FFF2-40B4-BE49-F238E27FC236}">
                <a16:creationId xmlns:a16="http://schemas.microsoft.com/office/drawing/2014/main" id="{ADF04F51-3EBA-42A0-BFB1-DD90DCE8C0E8}"/>
              </a:ext>
            </a:extLst>
          </p:cNvPr>
          <p:cNvSpPr txBox="1"/>
          <p:nvPr/>
        </p:nvSpPr>
        <p:spPr>
          <a:xfrm>
            <a:off x="5459980" y="1074797"/>
            <a:ext cx="3303020" cy="461665"/>
          </a:xfrm>
          <a:prstGeom prst="rect">
            <a:avLst/>
          </a:prstGeom>
          <a:noFill/>
        </p:spPr>
        <p:txBody>
          <a:bodyPr wrap="square" rtlCol="0">
            <a:spAutoFit/>
          </a:bodyPr>
          <a:lstStyle/>
          <a:p>
            <a:pPr lvl="0">
              <a:defRPr/>
            </a:pPr>
            <a:r>
              <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rPr>
              <a:t>1.</a:t>
            </a:r>
            <a:r>
              <a:rPr lang="zh-CN" altLang="en-US" sz="2400" b="1" dirty="0">
                <a:solidFill>
                  <a:srgbClr val="00B050"/>
                </a:solidFill>
                <a:effectLst>
                  <a:glow rad="63500">
                    <a:prstClr val="white"/>
                  </a:glow>
                </a:effectLst>
              </a:rPr>
              <a:t>明白</a:t>
            </a:r>
            <a:r>
              <a:rPr kumimoji="0" lang="zh-CN" altLang="en-US"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rPr>
              <a:t>价值观左右一切</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endParaRPr>
          </a:p>
        </p:txBody>
      </p:sp>
      <p:pic>
        <p:nvPicPr>
          <p:cNvPr id="21" name="Picture 2" descr="Uniform Tax Rebate">
            <a:extLst>
              <a:ext uri="{FF2B5EF4-FFF2-40B4-BE49-F238E27FC236}">
                <a16:creationId xmlns:a16="http://schemas.microsoft.com/office/drawing/2014/main" id="{7B9A0B92-70D8-470D-98D4-5E3E6CB52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30586"/>
            <a:ext cx="3867151" cy="144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3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80">
                                          <p:stCondLst>
                                            <p:cond delay="0"/>
                                          </p:stCondLst>
                                        </p:cTn>
                                        <p:tgtEl>
                                          <p:spTgt spid="20"/>
                                        </p:tgtEl>
                                      </p:cBhvr>
                                    </p:animEffect>
                                    <p:anim calcmode="lin" valueType="num">
                                      <p:cBhvr>
                                        <p:cTn id="1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9" dur="26">
                                          <p:stCondLst>
                                            <p:cond delay="650"/>
                                          </p:stCondLst>
                                        </p:cTn>
                                        <p:tgtEl>
                                          <p:spTgt spid="20"/>
                                        </p:tgtEl>
                                      </p:cBhvr>
                                      <p:to x="100000" y="60000"/>
                                    </p:animScale>
                                    <p:animScale>
                                      <p:cBhvr>
                                        <p:cTn id="20" dur="166" decel="50000">
                                          <p:stCondLst>
                                            <p:cond delay="676"/>
                                          </p:stCondLst>
                                        </p:cTn>
                                        <p:tgtEl>
                                          <p:spTgt spid="20"/>
                                        </p:tgtEl>
                                      </p:cBhvr>
                                      <p:to x="100000" y="100000"/>
                                    </p:animScale>
                                    <p:animScale>
                                      <p:cBhvr>
                                        <p:cTn id="21" dur="26">
                                          <p:stCondLst>
                                            <p:cond delay="1312"/>
                                          </p:stCondLst>
                                        </p:cTn>
                                        <p:tgtEl>
                                          <p:spTgt spid="20"/>
                                        </p:tgtEl>
                                      </p:cBhvr>
                                      <p:to x="100000" y="80000"/>
                                    </p:animScale>
                                    <p:animScale>
                                      <p:cBhvr>
                                        <p:cTn id="22" dur="166" decel="50000">
                                          <p:stCondLst>
                                            <p:cond delay="1338"/>
                                          </p:stCondLst>
                                        </p:cTn>
                                        <p:tgtEl>
                                          <p:spTgt spid="20"/>
                                        </p:tgtEl>
                                      </p:cBhvr>
                                      <p:to x="100000" y="100000"/>
                                    </p:animScale>
                                    <p:animScale>
                                      <p:cBhvr>
                                        <p:cTn id="23" dur="26">
                                          <p:stCondLst>
                                            <p:cond delay="1642"/>
                                          </p:stCondLst>
                                        </p:cTn>
                                        <p:tgtEl>
                                          <p:spTgt spid="20"/>
                                        </p:tgtEl>
                                      </p:cBhvr>
                                      <p:to x="100000" y="90000"/>
                                    </p:animScale>
                                    <p:animScale>
                                      <p:cBhvr>
                                        <p:cTn id="24" dur="166" decel="50000">
                                          <p:stCondLst>
                                            <p:cond delay="1668"/>
                                          </p:stCondLst>
                                        </p:cTn>
                                        <p:tgtEl>
                                          <p:spTgt spid="20"/>
                                        </p:tgtEl>
                                      </p:cBhvr>
                                      <p:to x="100000" y="100000"/>
                                    </p:animScale>
                                    <p:animScale>
                                      <p:cBhvr>
                                        <p:cTn id="25" dur="26">
                                          <p:stCondLst>
                                            <p:cond delay="1808"/>
                                          </p:stCondLst>
                                        </p:cTn>
                                        <p:tgtEl>
                                          <p:spTgt spid="20"/>
                                        </p:tgtEl>
                                      </p:cBhvr>
                                      <p:to x="100000" y="95000"/>
                                    </p:animScale>
                                    <p:animScale>
                                      <p:cBhvr>
                                        <p:cTn id="26" dur="166" decel="50000">
                                          <p:stCondLst>
                                            <p:cond delay="1834"/>
                                          </p:stCondLst>
                                        </p:cTn>
                                        <p:tgtEl>
                                          <p:spTgt spid="2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5" name="TextBox 14">
            <a:extLst>
              <a:ext uri="{FF2B5EF4-FFF2-40B4-BE49-F238E27FC236}">
                <a16:creationId xmlns:a16="http://schemas.microsoft.com/office/drawing/2014/main" id="{93C06D76-5F53-4EC4-B3FC-1A7ADF7B7061}"/>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教会层面的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pic>
        <p:nvPicPr>
          <p:cNvPr id="22" name="Picture 21">
            <a:extLst>
              <a:ext uri="{FF2B5EF4-FFF2-40B4-BE49-F238E27FC236}">
                <a16:creationId xmlns:a16="http://schemas.microsoft.com/office/drawing/2014/main" id="{24D6EDB0-62C4-418B-8804-3D10D5A0AC18}"/>
              </a:ext>
            </a:extLst>
          </p:cNvPr>
          <p:cNvPicPr>
            <a:picLocks noChangeAspect="1"/>
          </p:cNvPicPr>
          <p:nvPr/>
        </p:nvPicPr>
        <p:blipFill>
          <a:blip r:embed="rId3"/>
          <a:stretch>
            <a:fillRect/>
          </a:stretch>
        </p:blipFill>
        <p:spPr>
          <a:xfrm>
            <a:off x="5029200" y="1214815"/>
            <a:ext cx="2702819" cy="3515827"/>
          </a:xfrm>
          <a:prstGeom prst="rect">
            <a:avLst/>
          </a:prstGeom>
        </p:spPr>
      </p:pic>
      <p:grpSp>
        <p:nvGrpSpPr>
          <p:cNvPr id="23" name="Group 22">
            <a:extLst>
              <a:ext uri="{FF2B5EF4-FFF2-40B4-BE49-F238E27FC236}">
                <a16:creationId xmlns:a16="http://schemas.microsoft.com/office/drawing/2014/main" id="{E0010DC6-3C62-4094-A50C-3FDCBA52E4E7}"/>
              </a:ext>
            </a:extLst>
          </p:cNvPr>
          <p:cNvGrpSpPr/>
          <p:nvPr/>
        </p:nvGrpSpPr>
        <p:grpSpPr>
          <a:xfrm>
            <a:off x="7449312" y="3368576"/>
            <a:ext cx="1618489" cy="2308324"/>
            <a:chOff x="7487317" y="3612280"/>
            <a:chExt cx="1618489" cy="2308324"/>
          </a:xfrm>
        </p:grpSpPr>
        <p:sp>
          <p:nvSpPr>
            <p:cNvPr id="24" name="Rectangle 23">
              <a:extLst>
                <a:ext uri="{FF2B5EF4-FFF2-40B4-BE49-F238E27FC236}">
                  <a16:creationId xmlns:a16="http://schemas.microsoft.com/office/drawing/2014/main" id="{1220BF2D-8962-4691-81D9-66B26A097F9C}"/>
                </a:ext>
              </a:extLst>
            </p:cNvPr>
            <p:cNvSpPr/>
            <p:nvPr/>
          </p:nvSpPr>
          <p:spPr>
            <a:xfrm>
              <a:off x="7753370" y="3612280"/>
              <a:ext cx="1352436" cy="2308324"/>
            </a:xfrm>
            <a:prstGeom prst="rect">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500"/>
                </a:spcBef>
                <a:spcAft>
                  <a:spcPts val="500"/>
                </a:spcAft>
              </a:pPr>
              <a:r>
                <a:rPr lang="en-US" altLang="zh-CN" b="1" dirty="0">
                  <a:solidFill>
                    <a:schemeClr val="accent1"/>
                  </a:solidFill>
                  <a:latin typeface="zw"/>
                  <a:ea typeface="Microsoft YaHei" panose="020B0503020204020204" pitchFamily="34" charset="-122"/>
                  <a:cs typeface="zw"/>
                </a:rPr>
                <a:t>nous</a:t>
              </a:r>
              <a:r>
                <a:rPr lang="zh-CN" altLang="en-US" b="1" dirty="0">
                  <a:solidFill>
                    <a:schemeClr val="accent1"/>
                  </a:solidFill>
                  <a:latin typeface="zw"/>
                  <a:ea typeface="Microsoft YaHei" panose="020B0503020204020204" pitchFamily="34" charset="-122"/>
                  <a:cs typeface="zw"/>
                </a:rPr>
                <a:t>：</a:t>
              </a:r>
              <a:r>
                <a:rPr lang="zh-CN" altLang="en-US" sz="1400" b="1" dirty="0">
                  <a:latin typeface="zw"/>
                  <a:ea typeface="Microsoft YaHei" panose="020B0503020204020204" pitchFamily="34" charset="-122"/>
                  <a:cs typeface="zw"/>
                </a:rPr>
                <a:t>内心相信</a:t>
              </a:r>
              <a:r>
                <a:rPr lang="en-US" sz="1400" b="1" dirty="0">
                  <a:latin typeface="Microsoft YaHei" panose="020B0503020204020204" pitchFamily="34" charset="-122"/>
                  <a:ea typeface="zw"/>
                  <a:cs typeface="zw"/>
                </a:rPr>
                <a:t>/</a:t>
              </a:r>
              <a:r>
                <a:rPr lang="zh-CN" altLang="en-US" sz="1400" b="1" dirty="0">
                  <a:latin typeface="Microsoft YaHei" panose="020B0503020204020204" pitchFamily="34" charset="-122"/>
                  <a:ea typeface="zw"/>
                  <a:cs typeface="zw"/>
                </a:rPr>
                <a:t>接受的思想，特别是所相信的基本原则及价值体系。通过接受从外界而来的信息而建立，是人衡量、理解事物的依据。</a:t>
              </a:r>
              <a:endParaRPr lang="en-US" sz="1400" dirty="0">
                <a:latin typeface="zw"/>
                <a:ea typeface="zw"/>
                <a:cs typeface="zw"/>
              </a:endParaRPr>
            </a:p>
          </p:txBody>
        </p:sp>
        <p:cxnSp>
          <p:nvCxnSpPr>
            <p:cNvPr id="25" name="Straight Arrow Connector 24">
              <a:extLst>
                <a:ext uri="{FF2B5EF4-FFF2-40B4-BE49-F238E27FC236}">
                  <a16:creationId xmlns:a16="http://schemas.microsoft.com/office/drawing/2014/main" id="{9815B956-6412-44EA-BC84-6ABC0B332740}"/>
                </a:ext>
              </a:extLst>
            </p:cNvPr>
            <p:cNvCxnSpPr>
              <a:cxnSpLocks/>
            </p:cNvCxnSpPr>
            <p:nvPr/>
          </p:nvCxnSpPr>
          <p:spPr>
            <a:xfrm flipH="1">
              <a:off x="7487317" y="3860064"/>
              <a:ext cx="266053" cy="0"/>
            </a:xfrm>
            <a:prstGeom prst="straightConnector1">
              <a:avLst/>
            </a:prstGeom>
            <a:ln w="38100">
              <a:solidFill>
                <a:schemeClr val="accent1"/>
              </a:solidFill>
              <a:tailEnd type="triangle"/>
            </a:ln>
          </p:spPr>
          <p:style>
            <a:lnRef idx="3">
              <a:schemeClr val="dk1"/>
            </a:lnRef>
            <a:fillRef idx="0">
              <a:schemeClr val="dk1"/>
            </a:fillRef>
            <a:effectRef idx="2">
              <a:schemeClr val="dk1"/>
            </a:effectRef>
            <a:fontRef idx="minor">
              <a:schemeClr val="tx1"/>
            </a:fontRef>
          </p:style>
        </p:cxnSp>
      </p:grpSp>
      <p:sp>
        <p:nvSpPr>
          <p:cNvPr id="26" name="TextBox 25">
            <a:extLst>
              <a:ext uri="{FF2B5EF4-FFF2-40B4-BE49-F238E27FC236}">
                <a16:creationId xmlns:a16="http://schemas.microsoft.com/office/drawing/2014/main" id="{5D8BAC48-102C-47B8-915C-7A03AE1C3ED2}"/>
              </a:ext>
            </a:extLst>
          </p:cNvPr>
          <p:cNvSpPr txBox="1"/>
          <p:nvPr/>
        </p:nvSpPr>
        <p:spPr>
          <a:xfrm>
            <a:off x="7698491" y="1192849"/>
            <a:ext cx="1398012" cy="1938992"/>
          </a:xfrm>
          <a:prstGeom prst="rect">
            <a:avLst/>
          </a:prstGeom>
          <a:effectLst>
            <a:glow rad="139700">
              <a:schemeClr val="bg1">
                <a:alpha val="40000"/>
              </a:schemeClr>
            </a:glow>
            <a:outerShdw blurRad="38100" dist="25400" dir="5400000" rotWithShape="0">
              <a:srgbClr val="000000">
                <a:alpha val="25000"/>
              </a:srgb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600"/>
              </a:spcAft>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罗</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12:2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不要效法这个世界，只要心意</a:t>
            </a:r>
            <a:r>
              <a:rPr lang="en-US" altLang="zh-CN" sz="15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(nous)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更新而变化，叫你们察验何为神的善良、纯全、可喜悦的旨意</a:t>
            </a:r>
            <a:endParaRPr lang="en-US" altLang="zh-CN" sz="1500" b="1" dirty="0">
              <a:solidFill>
                <a:prstClr val="white"/>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7" name="Arrow: Down 26">
            <a:extLst>
              <a:ext uri="{FF2B5EF4-FFF2-40B4-BE49-F238E27FC236}">
                <a16:creationId xmlns:a16="http://schemas.microsoft.com/office/drawing/2014/main" id="{7AF83CFF-3ABB-45C8-A0F4-251AC36A3E08}"/>
              </a:ext>
            </a:extLst>
          </p:cNvPr>
          <p:cNvSpPr/>
          <p:nvPr/>
        </p:nvSpPr>
        <p:spPr>
          <a:xfrm flipV="1">
            <a:off x="7422208" y="2247900"/>
            <a:ext cx="247765" cy="1012875"/>
          </a:xfrm>
          <a:prstGeom prst="downArrow">
            <a:avLst/>
          </a:prstGeom>
          <a:solidFill>
            <a:srgbClr val="00B050"/>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972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4" descr="Free Transparent Hearts, Download Free Clip Art, Free Clip Art on Clipart  Library">
            <a:extLst>
              <a:ext uri="{FF2B5EF4-FFF2-40B4-BE49-F238E27FC236}">
                <a16:creationId xmlns:a16="http://schemas.microsoft.com/office/drawing/2014/main" id="{7161D0C2-F093-4934-8827-953BD76E243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5058478" y="4187199"/>
            <a:ext cx="1371600" cy="179752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3" name="TextBox 12">
            <a:extLst>
              <a:ext uri="{FF2B5EF4-FFF2-40B4-BE49-F238E27FC236}">
                <a16:creationId xmlns:a16="http://schemas.microsoft.com/office/drawing/2014/main" id="{E7CE3AC7-09D2-4D7F-A799-338CB4E5EE54}"/>
              </a:ext>
            </a:extLst>
          </p:cNvPr>
          <p:cNvSpPr txBox="1"/>
          <p:nvPr/>
        </p:nvSpPr>
        <p:spPr>
          <a:xfrm>
            <a:off x="5200828" y="1076920"/>
            <a:ext cx="3859416" cy="2108269"/>
          </a:xfrm>
          <a:prstGeom prst="rect">
            <a:avLst/>
          </a:prstGeom>
        </p:spPr>
        <p:style>
          <a:lnRef idx="1">
            <a:schemeClr val="accent6"/>
          </a:lnRef>
          <a:fillRef idx="3">
            <a:schemeClr val="accent6"/>
          </a:fillRef>
          <a:effectRef idx="2">
            <a:schemeClr val="accent6"/>
          </a:effectRef>
          <a:fontRef idx="minor">
            <a:schemeClr val="lt1"/>
          </a:fontRef>
        </p:style>
        <p:txBody>
          <a:bodyPr wrap="square" bIns="45720" rtlCol="0">
            <a:spAutoFit/>
          </a:bodyPr>
          <a:lstStyle/>
          <a:p>
            <a:pPr lvl="0">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太</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5:13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你们是世上的盐。</a:t>
            </a:r>
            <a:r>
              <a:rPr lang="zh-CN" altLang="en-US" sz="1400" b="1" dirty="0">
                <a:solidFill>
                  <a:srgbClr val="0070C0"/>
                </a:solidFill>
                <a:latin typeface="Arial" panose="020B0604020202020204" pitchFamily="34" charset="0"/>
                <a:ea typeface="微软雅黑" panose="020B0503020204020204" pitchFamily="34" charset="-122"/>
                <a:cs typeface="Arial" panose="020B0604020202020204" pitchFamily="34" charset="0"/>
              </a:rPr>
              <a:t>盐若失了味，怎能叫他再咸呢？以后无用，不过丢在外面，被人践踏了。</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5:14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你们是世上的光。城造在山上是不能隐藏的。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5:15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人点灯，不放在斗底下，是放在灯臺上，就照亮一家的人。 </a:t>
            </a:r>
            <a:endPar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路</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14:34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盐本是好的；盐若失了味，可用甚么叫他再咸呢？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14:35 </a:t>
            </a:r>
            <a:r>
              <a:rPr lang="zh-CN" altLang="en-US" sz="1400" b="1" dirty="0">
                <a:solidFill>
                  <a:srgbClr val="0070C0"/>
                </a:solidFill>
                <a:latin typeface="Arial" panose="020B0604020202020204" pitchFamily="34" charset="0"/>
                <a:ea typeface="微软雅黑" panose="020B0503020204020204" pitchFamily="34" charset="-122"/>
                <a:cs typeface="Arial" panose="020B0604020202020204" pitchFamily="34" charset="0"/>
              </a:rPr>
              <a:t>或用在田里，或堆在粪里，都不合式，只好丢在外面。</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有耳可听的，就应当听！  </a:t>
            </a:r>
            <a:endParaRPr lang="en-US" altLang="zh-CN" sz="1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TextBox 8">
            <a:extLst>
              <a:ext uri="{FF2B5EF4-FFF2-40B4-BE49-F238E27FC236}">
                <a16:creationId xmlns:a16="http://schemas.microsoft.com/office/drawing/2014/main" id="{ACEAF72D-E38B-4B5F-94D7-23EF45C2D78C}"/>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effectLst>
                  <a:glow rad="63500">
                    <a:prstClr val="white"/>
                  </a:glow>
                </a:effectLst>
                <a:latin typeface="Century Gothic" panose="020B0502020202020204"/>
              </a:rPr>
              <a:t>世界层面的</a:t>
            </a:r>
            <a:r>
              <a:rPr lang="zh-CN" altLang="en-US" sz="2400" b="1" dirty="0">
                <a:solidFill>
                  <a:srgbClr val="FF0000"/>
                </a:solidFill>
                <a:effectLst>
                  <a:glow rad="63500">
                    <a:prstClr val="white"/>
                  </a:glow>
                </a:effectLst>
                <a:latin typeface="Century Gothic" panose="020B0502020202020204"/>
              </a:rPr>
              <a:t>属灵争战</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18" name="Picture 2" descr="Hearts Png Overlay Transparent - Hearts Png , Free Transparent Clipart -  ClipartKey">
            <a:extLst>
              <a:ext uri="{FF2B5EF4-FFF2-40B4-BE49-F238E27FC236}">
                <a16:creationId xmlns:a16="http://schemas.microsoft.com/office/drawing/2014/main" id="{61EC65D2-5B0E-47E8-A507-732A1C5DEE5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400000"/>
                    </a14:imgEffect>
                  </a14:imgLayer>
                </a14:imgProps>
              </a:ext>
              <a:ext uri="{28A0092B-C50C-407E-A947-70E740481C1C}">
                <a14:useLocalDpi xmlns:a14="http://schemas.microsoft.com/office/drawing/2010/main" val="0"/>
              </a:ext>
            </a:extLst>
          </a:blip>
          <a:srcRect l="26969" r="34394"/>
          <a:stretch/>
        </p:blipFill>
        <p:spPr bwMode="auto">
          <a:xfrm>
            <a:off x="7476666" y="3749092"/>
            <a:ext cx="838551" cy="1246755"/>
          </a:xfrm>
          <a:prstGeom prst="rect">
            <a:avLst/>
          </a:prstGeom>
          <a:noFill/>
          <a:effectLst>
            <a:glow rad="101600">
              <a:srgbClr val="FF0000">
                <a:alpha val="27000"/>
              </a:srgbClr>
            </a:glow>
          </a:effectLst>
          <a:extLst>
            <a:ext uri="{909E8E84-426E-40DD-AFC4-6F175D3DCCD1}">
              <a14:hiddenFill xmlns:a14="http://schemas.microsoft.com/office/drawing/2010/main">
                <a:solidFill>
                  <a:srgbClr val="FFFFFF"/>
                </a:solidFill>
              </a14:hiddenFill>
            </a:ext>
          </a:extLst>
        </p:spPr>
      </p:pic>
      <p:pic>
        <p:nvPicPr>
          <p:cNvPr id="19" name="Picture 4" descr="Free Transparent Hearts, Download Free Clip Art, Free Clip Art on Clipart  Library">
            <a:extLst>
              <a:ext uri="{FF2B5EF4-FFF2-40B4-BE49-F238E27FC236}">
                <a16:creationId xmlns:a16="http://schemas.microsoft.com/office/drawing/2014/main" id="{7374C6A6-35C0-4CED-A7AB-B55928F768C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8066669" y="4219813"/>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ree Transparent Hearts, Download Free Clip Art, Free Clip Art on Clipart  Library">
            <a:extLst>
              <a:ext uri="{FF2B5EF4-FFF2-40B4-BE49-F238E27FC236}">
                <a16:creationId xmlns:a16="http://schemas.microsoft.com/office/drawing/2014/main" id="{9C0118FD-455D-4968-9132-ACC0BD446649}"/>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6459652" y="4187199"/>
            <a:ext cx="1371600" cy="179752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0806DEF-C866-4385-806D-418B87B090A7}"/>
              </a:ext>
            </a:extLst>
          </p:cNvPr>
          <p:cNvSpPr txBox="1"/>
          <p:nvPr/>
        </p:nvSpPr>
        <p:spPr>
          <a:xfrm>
            <a:off x="5263578" y="3238500"/>
            <a:ext cx="3956622" cy="830997"/>
          </a:xfrm>
          <a:prstGeom prst="rect">
            <a:avLst/>
          </a:prstGeom>
          <a:noFill/>
        </p:spPr>
        <p:txBody>
          <a:bodyPr wrap="square" rtlCol="0">
            <a:spAutoFit/>
          </a:bodyPr>
          <a:lstStyle/>
          <a:p>
            <a:pPr lvl="0">
              <a:defRPr/>
            </a:pPr>
            <a:r>
              <a:rPr lang="zh-CN" altLang="en-US" sz="1600" b="1" dirty="0">
                <a:solidFill>
                  <a:srgbClr val="FF0000"/>
                </a:solidFill>
                <a:effectLst>
                  <a:glow rad="63500">
                    <a:prstClr val="white"/>
                  </a:glow>
                </a:effectLst>
              </a:rPr>
              <a:t>约</a:t>
            </a:r>
            <a:r>
              <a:rPr lang="en-US" altLang="zh-CN" sz="1600" b="1" dirty="0">
                <a:solidFill>
                  <a:srgbClr val="FF0000"/>
                </a:solidFill>
                <a:effectLst>
                  <a:glow rad="63500">
                    <a:prstClr val="white"/>
                  </a:glow>
                </a:effectLst>
              </a:rPr>
              <a:t>8:12 </a:t>
            </a:r>
            <a:r>
              <a:rPr lang="zh-CN" altLang="en-US" sz="1600" b="1" dirty="0">
                <a:solidFill>
                  <a:srgbClr val="FF0000"/>
                </a:solidFill>
                <a:effectLst>
                  <a:glow rad="63500">
                    <a:prstClr val="white"/>
                  </a:glow>
                </a:effectLst>
              </a:rPr>
              <a:t>耶稣又对众人说：我是世界的光。跟从我的，就不在黑暗里走，必要得着生命的光。</a:t>
            </a:r>
          </a:p>
        </p:txBody>
      </p:sp>
      <p:pic>
        <p:nvPicPr>
          <p:cNvPr id="26" name="Picture 2" descr="Hearts Png Overlay Transparent - Hearts Png , Free Transparent Clipart -  ClipartKey">
            <a:extLst>
              <a:ext uri="{FF2B5EF4-FFF2-40B4-BE49-F238E27FC236}">
                <a16:creationId xmlns:a16="http://schemas.microsoft.com/office/drawing/2014/main" id="{68E4481A-9706-4F49-9326-5FDF95149EC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400000"/>
                    </a14:imgEffect>
                  </a14:imgLayer>
                </a14:imgProps>
              </a:ext>
              <a:ext uri="{28A0092B-C50C-407E-A947-70E740481C1C}">
                <a14:useLocalDpi xmlns:a14="http://schemas.microsoft.com/office/drawing/2010/main" val="0"/>
              </a:ext>
            </a:extLst>
          </a:blip>
          <a:srcRect l="26969" r="34394"/>
          <a:stretch/>
        </p:blipFill>
        <p:spPr bwMode="auto">
          <a:xfrm>
            <a:off x="5962829" y="3749092"/>
            <a:ext cx="838551" cy="1246755"/>
          </a:xfrm>
          <a:prstGeom prst="rect">
            <a:avLst/>
          </a:prstGeom>
          <a:noFill/>
          <a:effectLst>
            <a:glow rad="101600">
              <a:srgbClr val="FF0000">
                <a:alpha val="27000"/>
              </a:srgbClr>
            </a:glow>
          </a:effectLst>
          <a:extLst>
            <a:ext uri="{909E8E84-426E-40DD-AFC4-6F175D3DCCD1}">
              <a14:hiddenFill xmlns:a14="http://schemas.microsoft.com/office/drawing/2010/main">
                <a:solidFill>
                  <a:srgbClr val="FFFFFF"/>
                </a:solidFill>
              </a14:hiddenFill>
            </a:ext>
          </a:extLst>
        </p:spPr>
      </p:pic>
      <p:pic>
        <p:nvPicPr>
          <p:cNvPr id="27" name="Picture 4" descr="Free Transparent Hearts, Download Free Clip Art, Free Clip Art on Clipart  Library">
            <a:extLst>
              <a:ext uri="{FF2B5EF4-FFF2-40B4-BE49-F238E27FC236}">
                <a16:creationId xmlns:a16="http://schemas.microsoft.com/office/drawing/2014/main" id="{04989067-4FB7-4BB8-B6B3-7132061180A5}"/>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928504" y="4876205"/>
            <a:ext cx="733243" cy="9609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ree Transparent Hearts, Download Free Clip Art, Free Clip Art on Clipart  Library">
            <a:extLst>
              <a:ext uri="{FF2B5EF4-FFF2-40B4-BE49-F238E27FC236}">
                <a16:creationId xmlns:a16="http://schemas.microsoft.com/office/drawing/2014/main" id="{5443BB21-A2BF-4089-9DCF-042BD65BE02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7464630" y="4876205"/>
            <a:ext cx="733243" cy="96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8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80E24AF-EDD0-4B81-B9F3-D0C2B2E8853E}"/>
              </a:ext>
            </a:extLst>
          </p:cNvPr>
          <p:cNvSpPr txBox="1"/>
          <p:nvPr/>
        </p:nvSpPr>
        <p:spPr>
          <a:xfrm>
            <a:off x="247650" y="342900"/>
            <a:ext cx="8648700" cy="4770537"/>
          </a:xfrm>
          <a:prstGeom prst="rect">
            <a:avLst/>
          </a:prstGeom>
          <a:noFill/>
        </p:spPr>
        <p:txBody>
          <a:bodyPr wrap="square" rtlCol="0">
            <a:spAutoFit/>
          </a:bodyPr>
          <a:lstStyle/>
          <a:p>
            <a:pPr lvl="0">
              <a:defRPr/>
            </a:pPr>
            <a:r>
              <a:rPr lang="zh-CN" altLang="en-US" sz="3800" b="1" dirty="0">
                <a:solidFill>
                  <a:srgbClr val="00FFFF"/>
                </a:solidFill>
                <a:effectLst/>
              </a:rPr>
              <a:t>腓</a:t>
            </a:r>
            <a:r>
              <a:rPr lang="en-US" altLang="zh-CN" sz="3800" b="1" dirty="0">
                <a:solidFill>
                  <a:srgbClr val="00FFFF"/>
                </a:solidFill>
                <a:effectLst/>
              </a:rPr>
              <a:t>2:13 </a:t>
            </a:r>
            <a:r>
              <a:rPr lang="zh-CN" altLang="en-US" sz="3800" b="1" dirty="0">
                <a:solidFill>
                  <a:srgbClr val="00FFFF"/>
                </a:solidFill>
                <a:effectLst/>
              </a:rPr>
              <a:t>因为你们立志行事都是神在你们心里运行，为要成就他的美意。 </a:t>
            </a:r>
            <a:r>
              <a:rPr lang="en-US" altLang="zh-CN" sz="3800" b="1" dirty="0">
                <a:solidFill>
                  <a:srgbClr val="00FFFF"/>
                </a:solidFill>
                <a:effectLst/>
              </a:rPr>
              <a:t>2:14 </a:t>
            </a:r>
            <a:r>
              <a:rPr lang="zh-CN" altLang="en-US" sz="3800" b="1" dirty="0">
                <a:solidFill>
                  <a:srgbClr val="00FFFF"/>
                </a:solidFill>
                <a:effectLst/>
              </a:rPr>
              <a:t>凡所行的，都不要发怨言，起争论， </a:t>
            </a:r>
            <a:r>
              <a:rPr lang="en-US" altLang="zh-CN" sz="3800" b="1" dirty="0">
                <a:solidFill>
                  <a:srgbClr val="00FFFF"/>
                </a:solidFill>
                <a:effectLst/>
              </a:rPr>
              <a:t>2:15 </a:t>
            </a:r>
            <a:r>
              <a:rPr lang="zh-CN" altLang="en-US" sz="3800" b="1" dirty="0">
                <a:solidFill>
                  <a:srgbClr val="00FFFF"/>
                </a:solidFill>
                <a:effectLst/>
              </a:rPr>
              <a:t>使你们无可指摘，诚实无伪，在这弯曲悖谬的世代作神无瑕疵的儿女。你们显在这世代中，好象明光照耀， </a:t>
            </a:r>
            <a:r>
              <a:rPr lang="en-US" altLang="zh-CN" sz="3800" b="1" dirty="0">
                <a:solidFill>
                  <a:srgbClr val="00FFFF"/>
                </a:solidFill>
                <a:effectLst/>
              </a:rPr>
              <a:t>2:16 </a:t>
            </a:r>
            <a:r>
              <a:rPr lang="zh-CN" altLang="en-US" sz="3800" b="1" dirty="0">
                <a:solidFill>
                  <a:srgbClr val="00FFFF"/>
                </a:solidFill>
                <a:effectLst/>
              </a:rPr>
              <a:t>将生命的道表明出来，叫我在基督的日子好夸我没有空跑，也没有徒劳。 </a:t>
            </a:r>
          </a:p>
        </p:txBody>
      </p:sp>
    </p:spTree>
    <p:extLst>
      <p:ext uri="{BB962C8B-B14F-4D97-AF65-F5344CB8AC3E}">
        <p14:creationId xmlns:p14="http://schemas.microsoft.com/office/powerpoint/2010/main" val="43729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6:5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你们作仆人的，要惧怕战兢，用诚实的心听从你们肉身的主人，好象听从基督一般。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6:6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不要只在眼前事奉，象是讨人喜欢的，要象基督的仆人，从心里遵行神的旨意。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6:7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甘心事奉，好象服事主，不象服事人。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6:8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因为晓得各人所行的善事，不论是为奴的，是自主的，都必按所行的得主的赏赐。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6:9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你们作主人的，待仆人也是一理，不要威吓他们。因为知道，他们和你们同有一位主在天上；他并不偏待人。 </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2933700"/>
            <a:ext cx="5097844" cy="2490425"/>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6:5 Bondservants, be obedient to those who are your masters according to the flesh, with fear and trembling, in sincerity of heart, as to Christ; 6:6 not with eyeservice, as men-pleasers, but as bondservants of Christ, doing the will of God from the heart, 6:7 with goodwill doing service, as to the Lord, and not to men, 6:8 knowing that whatever good anyone does, he will receive the same from the Lord, whether </a:t>
            </a:r>
            <a:r>
              <a:rPr lang="en-US" altLang="zh-CN" sz="15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he is </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 slave or free. 6:9 And you, masters, do the same things to them, giving up threatening, knowing that your own Master also is in heaven, and there is no partiality with Him.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7" name="TextBox 16">
            <a:extLst>
              <a:ext uri="{FF2B5EF4-FFF2-40B4-BE49-F238E27FC236}">
                <a16:creationId xmlns:a16="http://schemas.microsoft.com/office/drawing/2014/main" id="{11C6DD0E-3C25-4E3B-AD3F-327C4FB00A59}"/>
              </a:ext>
            </a:extLst>
          </p:cNvPr>
          <p:cNvSpPr txBox="1"/>
          <p:nvPr/>
        </p:nvSpPr>
        <p:spPr>
          <a:xfrm>
            <a:off x="5783826" y="645352"/>
            <a:ext cx="2750574" cy="461665"/>
          </a:xfrm>
          <a:prstGeom prst="rect">
            <a:avLst/>
          </a:prstGeom>
          <a:noFill/>
        </p:spPr>
        <p:txBody>
          <a:bodyPr wrap="square" rtlCol="0">
            <a:spAutoFit/>
          </a:bodyPr>
          <a:lstStyle/>
          <a:p>
            <a:pPr lvl="0">
              <a:defRPr/>
            </a:pPr>
            <a:r>
              <a:rPr kumimoji="0" lang="zh-CN" altLang="en-US"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rPr>
              <a:t>在基督里的工作观</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
        <p:nvSpPr>
          <p:cNvPr id="19" name="TextBox 18">
            <a:extLst>
              <a:ext uri="{FF2B5EF4-FFF2-40B4-BE49-F238E27FC236}">
                <a16:creationId xmlns:a16="http://schemas.microsoft.com/office/drawing/2014/main" id="{3BB64F8B-F49D-48C1-A448-1C1DD9B7D48E}"/>
              </a:ext>
            </a:extLst>
          </p:cNvPr>
          <p:cNvSpPr txBox="1"/>
          <p:nvPr/>
        </p:nvSpPr>
        <p:spPr>
          <a:xfrm>
            <a:off x="5200828" y="1532930"/>
            <a:ext cx="3859416" cy="240065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600"/>
              </a:spcAft>
              <a:defRPr/>
            </a:pPr>
            <a:r>
              <a:rPr lang="zh-CN" altLang="en-US" sz="1600" b="1" dirty="0">
                <a:solidFill>
                  <a:schemeClr val="bg1"/>
                </a:solidFill>
                <a:latin typeface="Microsoft YaHei" panose="020B0503020204020204" pitchFamily="34" charset="-122"/>
                <a:ea typeface="Microsoft YaHei" panose="020B0503020204020204" pitchFamily="34" charset="-122"/>
              </a:rPr>
              <a:t>加</a:t>
            </a:r>
            <a:r>
              <a:rPr lang="en-US" altLang="zh-CN" sz="1600" b="1" dirty="0">
                <a:solidFill>
                  <a:schemeClr val="bg1"/>
                </a:solidFill>
                <a:latin typeface="Microsoft YaHei" panose="020B0503020204020204" pitchFamily="34" charset="-122"/>
                <a:ea typeface="Microsoft YaHei" panose="020B0503020204020204" pitchFamily="34" charset="-122"/>
              </a:rPr>
              <a:t>6:7 </a:t>
            </a:r>
            <a:r>
              <a:rPr lang="zh-CN" altLang="en-US" sz="1600" b="1" dirty="0">
                <a:solidFill>
                  <a:schemeClr val="bg1"/>
                </a:solidFill>
                <a:latin typeface="Microsoft YaHei" panose="020B0503020204020204" pitchFamily="34" charset="-122"/>
                <a:ea typeface="Microsoft YaHei" panose="020B0503020204020204" pitchFamily="34" charset="-122"/>
              </a:rPr>
              <a:t>不要自欺，神是轻慢不得的。人种的是甚么，收的也是甚么。 </a:t>
            </a:r>
            <a:r>
              <a:rPr lang="en-US" altLang="zh-CN" sz="1600" b="1" dirty="0">
                <a:solidFill>
                  <a:schemeClr val="bg1"/>
                </a:solidFill>
                <a:latin typeface="Microsoft YaHei" panose="020B0503020204020204" pitchFamily="34" charset="-122"/>
                <a:ea typeface="Microsoft YaHei" panose="020B0503020204020204" pitchFamily="34" charset="-122"/>
              </a:rPr>
              <a:t>6:8 </a:t>
            </a:r>
            <a:r>
              <a:rPr lang="zh-CN" altLang="en-US" sz="1600" b="1" dirty="0">
                <a:solidFill>
                  <a:schemeClr val="bg1"/>
                </a:solidFill>
                <a:latin typeface="Microsoft YaHei" panose="020B0503020204020204" pitchFamily="34" charset="-122"/>
                <a:ea typeface="Microsoft YaHei" panose="020B0503020204020204" pitchFamily="34" charset="-122"/>
              </a:rPr>
              <a:t>顺着情慾撒种的，必从情慾收败坏；顺着圣灵撒种的，必从圣灵收永生。 </a:t>
            </a:r>
            <a:endParaRPr lang="en-US" altLang="zh-CN" sz="1600" b="1" dirty="0">
              <a:solidFill>
                <a:schemeClr val="bg1"/>
              </a:solidFill>
              <a:latin typeface="Microsoft YaHei" panose="020B0503020204020204" pitchFamily="34" charset="-122"/>
              <a:ea typeface="Microsoft YaHei" panose="020B0503020204020204" pitchFamily="34" charset="-122"/>
            </a:endParaRPr>
          </a:p>
          <a:p>
            <a:pPr lvl="0">
              <a:lnSpc>
                <a:spcPts val="1600"/>
              </a:lnSpc>
              <a:spcAft>
                <a:spcPts val="600"/>
              </a:spcAft>
              <a:defRPr/>
            </a:pPr>
            <a:r>
              <a:rPr lang="en-US" altLang="zh-CN" sz="1600" b="1" dirty="0">
                <a:solidFill>
                  <a:schemeClr val="bg1"/>
                </a:solidFill>
                <a:latin typeface="Calibri" panose="020F0502020204030204" pitchFamily="34" charset="0"/>
                <a:ea typeface="Microsoft YaHei" panose="020B0503020204020204" pitchFamily="34" charset="-122"/>
                <a:cs typeface="Calibri" panose="020F0502020204030204" pitchFamily="34" charset="0"/>
              </a:rPr>
              <a:t>6:7 Do not be deceived, God is not mocked; for whatever a man sows, that he will also reap. 6:8 For he who sows to his flesh will of the flesh reap corruption, but he who sows to the Spirit will of the Spirit reap everlasting life</a:t>
            </a:r>
            <a:r>
              <a:rPr lang="zh-CN" altLang="en-US" sz="1600" b="1" dirty="0">
                <a:solidFill>
                  <a:schemeClr val="bg1"/>
                </a:solidFill>
                <a:latin typeface="Calibri" panose="020F0502020204030204" pitchFamily="34" charset="0"/>
                <a:ea typeface="Microsoft YaHei" panose="020B0503020204020204" pitchFamily="34" charset="-122"/>
                <a:cs typeface="Calibri" panose="020F0502020204030204" pitchFamily="34" charset="0"/>
              </a:rPr>
              <a:t>。</a:t>
            </a:r>
            <a:endParaRPr lang="en-US" altLang="zh-CN" sz="1600" b="1"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1" name="TextBox 10">
            <a:extLst>
              <a:ext uri="{FF2B5EF4-FFF2-40B4-BE49-F238E27FC236}">
                <a16:creationId xmlns:a16="http://schemas.microsoft.com/office/drawing/2014/main" id="{8F1BE9D8-5354-4FF5-9CF1-50C37271ACA5}"/>
              </a:ext>
            </a:extLst>
          </p:cNvPr>
          <p:cNvSpPr txBox="1"/>
          <p:nvPr/>
        </p:nvSpPr>
        <p:spPr>
          <a:xfrm>
            <a:off x="5722374" y="1074797"/>
            <a:ext cx="2910840" cy="461665"/>
          </a:xfrm>
          <a:prstGeom prst="rect">
            <a:avLst/>
          </a:prstGeom>
          <a:noFill/>
        </p:spPr>
        <p:txBody>
          <a:bodyPr wrap="square" rtlCol="0">
            <a:spAutoFit/>
          </a:bodyPr>
          <a:lstStyle/>
          <a:p>
            <a:pPr lvl="0">
              <a:defRPr/>
            </a:pPr>
            <a:r>
              <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rPr>
              <a:t>2. </a:t>
            </a:r>
            <a:r>
              <a:rPr lang="zh-CN" altLang="en-US" sz="2400" b="1" dirty="0">
                <a:solidFill>
                  <a:srgbClr val="00B050"/>
                </a:solidFill>
                <a:effectLst>
                  <a:glow rad="63500">
                    <a:prstClr val="white"/>
                  </a:glow>
                </a:effectLst>
                <a:latin typeface="Century Gothic" panose="020B0502020202020204"/>
              </a:rPr>
              <a:t>明白种与收的律</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endParaRPr>
          </a:p>
        </p:txBody>
      </p:sp>
      <p:pic>
        <p:nvPicPr>
          <p:cNvPr id="13" name="Picture 2" descr="Uniform Tax Rebate">
            <a:extLst>
              <a:ext uri="{FF2B5EF4-FFF2-40B4-BE49-F238E27FC236}">
                <a16:creationId xmlns:a16="http://schemas.microsoft.com/office/drawing/2014/main" id="{5D21C785-F80F-4AE9-83ED-70A095E58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30586"/>
            <a:ext cx="3867151" cy="144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75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6:5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你们作仆人的，要惧怕战兢，用诚实的心听从你们肉身的主人，好象听从基督一般。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6:6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不要只在眼前事奉，象是讨人喜欢的，要象基督的仆人，从心里遵行神的旨意。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6:7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甘心事奉，好象服事主，不象服事人。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6:8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因为晓得各人所行的善事，不论是为奴的，是自主的，都必按所行的得主的赏赐。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6:9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你们作主人的，待仆人也是一理，不要威吓他们。因为知道，他们和你们同有一位主在天上；他并不偏待人。 </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2933700"/>
            <a:ext cx="5097844" cy="2490425"/>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6:5 Bondservants, be obedient to those who are your masters according to the flesh, with fear and trembling, in sincerity of heart, as to Christ; 6:6 not with eyeservice, as men-pleasers, but as bondservants of Christ, doing the will of God from the heart, 6:7 with goodwill doing service, as to the Lord, and not to men, 6:8 knowing that whatever good anyone does, he will receive the same from the Lord, whether </a:t>
            </a:r>
            <a:r>
              <a:rPr lang="en-US" altLang="zh-CN" sz="15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he is </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 slave or free. 6:9 And you, masters, do the same things to them, giving up threatening, knowing that your own Master also is in heaven, and there is no partiality with Him.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7" name="TextBox 16">
            <a:extLst>
              <a:ext uri="{FF2B5EF4-FFF2-40B4-BE49-F238E27FC236}">
                <a16:creationId xmlns:a16="http://schemas.microsoft.com/office/drawing/2014/main" id="{11C6DD0E-3C25-4E3B-AD3F-327C4FB00A59}"/>
              </a:ext>
            </a:extLst>
          </p:cNvPr>
          <p:cNvSpPr txBox="1"/>
          <p:nvPr/>
        </p:nvSpPr>
        <p:spPr>
          <a:xfrm>
            <a:off x="5783826" y="645352"/>
            <a:ext cx="2750574" cy="461665"/>
          </a:xfrm>
          <a:prstGeom prst="rect">
            <a:avLst/>
          </a:prstGeom>
          <a:noFill/>
        </p:spPr>
        <p:txBody>
          <a:bodyPr wrap="square" rtlCol="0">
            <a:spAutoFit/>
          </a:bodyPr>
          <a:lstStyle/>
          <a:p>
            <a:pPr lvl="0">
              <a:defRPr/>
            </a:pPr>
            <a:r>
              <a:rPr kumimoji="0" lang="zh-CN" altLang="en-US"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rPr>
              <a:t>在基督里的工作观</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1026" name="Picture 2" descr="Uniform Tax Rebate">
            <a:extLst>
              <a:ext uri="{FF2B5EF4-FFF2-40B4-BE49-F238E27FC236}">
                <a16:creationId xmlns:a16="http://schemas.microsoft.com/office/drawing/2014/main" id="{01FF7F51-50A0-4CAF-87F4-702DC4F94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30586"/>
            <a:ext cx="3867151" cy="14463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BB64F8B-F49D-48C1-A448-1C1DD9B7D48E}"/>
              </a:ext>
            </a:extLst>
          </p:cNvPr>
          <p:cNvSpPr txBox="1"/>
          <p:nvPr/>
        </p:nvSpPr>
        <p:spPr>
          <a:xfrm>
            <a:off x="5200828" y="1532930"/>
            <a:ext cx="3859416" cy="255454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600"/>
              </a:spcAft>
              <a:defRPr/>
            </a:pPr>
            <a:r>
              <a:rPr lang="zh-CN" altLang="en-US" sz="1600" b="1" dirty="0">
                <a:solidFill>
                  <a:schemeClr val="bg1"/>
                </a:solidFill>
                <a:latin typeface="Microsoft YaHei" panose="020B0503020204020204" pitchFamily="34" charset="-122"/>
                <a:ea typeface="Microsoft YaHei" panose="020B0503020204020204" pitchFamily="34" charset="-122"/>
              </a:rPr>
              <a:t>西</a:t>
            </a:r>
            <a:r>
              <a:rPr lang="en-US" altLang="zh-CN" sz="1600" b="1" dirty="0">
                <a:solidFill>
                  <a:schemeClr val="bg1"/>
                </a:solidFill>
                <a:latin typeface="Microsoft YaHei" panose="020B0503020204020204" pitchFamily="34" charset="-122"/>
                <a:ea typeface="Microsoft YaHei" panose="020B0503020204020204" pitchFamily="34" charset="-122"/>
              </a:rPr>
              <a:t>3:22 </a:t>
            </a:r>
            <a:r>
              <a:rPr lang="zh-CN" altLang="en-US" sz="1600" b="1" dirty="0">
                <a:solidFill>
                  <a:schemeClr val="bg1"/>
                </a:solidFill>
                <a:latin typeface="Microsoft YaHei" panose="020B0503020204020204" pitchFamily="34" charset="-122"/>
                <a:ea typeface="Microsoft YaHei" panose="020B0503020204020204" pitchFamily="34" charset="-122"/>
              </a:rPr>
              <a:t>你们作仆人的，要凡事听从你们肉身的主人，不要只在眼前事奉，象是讨人喜欢的，总要存心诚实敬畏主。 </a:t>
            </a:r>
            <a:r>
              <a:rPr lang="en-US" altLang="zh-CN" sz="1600" b="1" dirty="0">
                <a:solidFill>
                  <a:schemeClr val="bg1"/>
                </a:solidFill>
                <a:latin typeface="Microsoft YaHei" panose="020B0503020204020204" pitchFamily="34" charset="-122"/>
                <a:ea typeface="Microsoft YaHei" panose="020B0503020204020204" pitchFamily="34" charset="-122"/>
              </a:rPr>
              <a:t>3:23 </a:t>
            </a:r>
            <a:r>
              <a:rPr lang="zh-CN" altLang="en-US" sz="1600" b="1" dirty="0">
                <a:solidFill>
                  <a:schemeClr val="bg1"/>
                </a:solidFill>
                <a:latin typeface="Microsoft YaHei" panose="020B0503020204020204" pitchFamily="34" charset="-122"/>
                <a:ea typeface="Microsoft YaHei" panose="020B0503020204020204" pitchFamily="34" charset="-122"/>
              </a:rPr>
              <a:t>无论做甚么，都要从心里做，象是给主做的，不是给人做的， </a:t>
            </a:r>
            <a:r>
              <a:rPr lang="en-US" altLang="zh-CN" sz="1600" b="1" dirty="0">
                <a:solidFill>
                  <a:schemeClr val="bg1"/>
                </a:solidFill>
                <a:latin typeface="Microsoft YaHei" panose="020B0503020204020204" pitchFamily="34" charset="-122"/>
                <a:ea typeface="Microsoft YaHei" panose="020B0503020204020204" pitchFamily="34" charset="-122"/>
              </a:rPr>
              <a:t>3:24 </a:t>
            </a:r>
            <a:r>
              <a:rPr lang="zh-CN" altLang="en-US" sz="1600" b="1" dirty="0">
                <a:solidFill>
                  <a:srgbClr val="0070C0"/>
                </a:solidFill>
                <a:latin typeface="Microsoft YaHei" panose="020B0503020204020204" pitchFamily="34" charset="-122"/>
                <a:ea typeface="Microsoft YaHei" panose="020B0503020204020204" pitchFamily="34" charset="-122"/>
              </a:rPr>
              <a:t>因你们知道从主那里必得着基业为赏赐；你们所事奉的乃是主基督。</a:t>
            </a:r>
            <a:r>
              <a:rPr lang="zh-CN" altLang="en-US" sz="1600" b="1" dirty="0">
                <a:solidFill>
                  <a:schemeClr val="bg1"/>
                </a:solidFill>
                <a:latin typeface="Microsoft YaHei" panose="020B0503020204020204" pitchFamily="34" charset="-122"/>
                <a:ea typeface="Microsoft YaHei" panose="020B0503020204020204" pitchFamily="34" charset="-122"/>
              </a:rPr>
              <a:t> </a:t>
            </a:r>
            <a:r>
              <a:rPr lang="en-US" altLang="zh-CN" sz="1600" b="1" dirty="0">
                <a:solidFill>
                  <a:schemeClr val="bg1"/>
                </a:solidFill>
                <a:latin typeface="Microsoft YaHei" panose="020B0503020204020204" pitchFamily="34" charset="-122"/>
                <a:ea typeface="Microsoft YaHei" panose="020B0503020204020204" pitchFamily="34" charset="-122"/>
              </a:rPr>
              <a:t>3:25 </a:t>
            </a:r>
            <a:r>
              <a:rPr lang="zh-CN" altLang="en-US" sz="1600" b="1" dirty="0">
                <a:solidFill>
                  <a:schemeClr val="bg1"/>
                </a:solidFill>
                <a:latin typeface="Microsoft YaHei" panose="020B0503020204020204" pitchFamily="34" charset="-122"/>
                <a:ea typeface="Microsoft YaHei" panose="020B0503020204020204" pitchFamily="34" charset="-122"/>
              </a:rPr>
              <a:t>那行不义的必受不义的报应；主并不偏待人。 </a:t>
            </a:r>
            <a:r>
              <a:rPr lang="en-US" altLang="zh-CN" sz="1600" b="1" dirty="0">
                <a:solidFill>
                  <a:schemeClr val="bg1"/>
                </a:solidFill>
                <a:latin typeface="Microsoft YaHei" panose="020B0503020204020204" pitchFamily="34" charset="-122"/>
                <a:ea typeface="Microsoft YaHei" panose="020B0503020204020204" pitchFamily="34" charset="-122"/>
              </a:rPr>
              <a:t>4:1 </a:t>
            </a:r>
            <a:r>
              <a:rPr lang="zh-CN" altLang="en-US" sz="1600" b="1" dirty="0">
                <a:solidFill>
                  <a:schemeClr val="bg1"/>
                </a:solidFill>
                <a:latin typeface="Microsoft YaHei" panose="020B0503020204020204" pitchFamily="34" charset="-122"/>
                <a:ea typeface="Microsoft YaHei" panose="020B0503020204020204" pitchFamily="34" charset="-122"/>
              </a:rPr>
              <a:t>你们作主人的，要公公平平的待仆人，因为知道你们也有一位主在天上。 </a:t>
            </a:r>
            <a:endParaRPr lang="en-US" altLang="zh-CN" sz="1600" b="1"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1" name="TextBox 10">
            <a:extLst>
              <a:ext uri="{FF2B5EF4-FFF2-40B4-BE49-F238E27FC236}">
                <a16:creationId xmlns:a16="http://schemas.microsoft.com/office/drawing/2014/main" id="{8F1BE9D8-5354-4FF5-9CF1-50C37271ACA5}"/>
              </a:ext>
            </a:extLst>
          </p:cNvPr>
          <p:cNvSpPr txBox="1"/>
          <p:nvPr/>
        </p:nvSpPr>
        <p:spPr>
          <a:xfrm>
            <a:off x="5425130" y="1074797"/>
            <a:ext cx="3337870" cy="461665"/>
          </a:xfrm>
          <a:prstGeom prst="rect">
            <a:avLst/>
          </a:prstGeom>
          <a:noFill/>
        </p:spPr>
        <p:txBody>
          <a:bodyPr wrap="square" rtlCol="0">
            <a:spAutoFit/>
          </a:bodyPr>
          <a:lstStyle/>
          <a:p>
            <a:pPr lvl="0">
              <a:defRPr/>
            </a:pPr>
            <a:r>
              <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rPr>
              <a:t>3. </a:t>
            </a:r>
            <a:r>
              <a:rPr kumimoji="0" lang="zh-CN" altLang="en-US"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rPr>
              <a:t>分别为圣的职场生活</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endParaRPr>
          </a:p>
        </p:txBody>
      </p:sp>
    </p:spTree>
    <p:extLst>
      <p:ext uri="{BB962C8B-B14F-4D97-AF65-F5344CB8AC3E}">
        <p14:creationId xmlns:p14="http://schemas.microsoft.com/office/powerpoint/2010/main" val="101049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要穿戴神所赐的全副军装，就能抵挡魔鬼的诡计。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the wiles of the devil.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31" name="Picture 30">
            <a:extLst>
              <a:ext uri="{FF2B5EF4-FFF2-40B4-BE49-F238E27FC236}">
                <a16:creationId xmlns:a16="http://schemas.microsoft.com/office/drawing/2014/main" id="{16E20759-DDAC-42FC-8C16-BB0E1C5CE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931" y="1400732"/>
            <a:ext cx="3058446" cy="1720377"/>
          </a:xfrm>
          <a:prstGeom prst="rect">
            <a:avLst/>
          </a:prstGeom>
        </p:spPr>
      </p:pic>
      <p:sp>
        <p:nvSpPr>
          <p:cNvPr id="33" name="TextBox 32">
            <a:extLst>
              <a:ext uri="{FF2B5EF4-FFF2-40B4-BE49-F238E27FC236}">
                <a16:creationId xmlns:a16="http://schemas.microsoft.com/office/drawing/2014/main" id="{78680F0B-6D23-4ECF-AF4C-C2B02E413ABF}"/>
              </a:ext>
            </a:extLst>
          </p:cNvPr>
          <p:cNvSpPr txBox="1"/>
          <p:nvPr/>
        </p:nvSpPr>
        <p:spPr>
          <a:xfrm>
            <a:off x="6324600" y="645352"/>
            <a:ext cx="16002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属灵争战</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Tree>
    <p:extLst>
      <p:ext uri="{BB962C8B-B14F-4D97-AF65-F5344CB8AC3E}">
        <p14:creationId xmlns:p14="http://schemas.microsoft.com/office/powerpoint/2010/main" val="24408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80">
                                          <p:stCondLst>
                                            <p:cond delay="0"/>
                                          </p:stCondLst>
                                        </p:cTn>
                                        <p:tgtEl>
                                          <p:spTgt spid="33"/>
                                        </p:tgtEl>
                                      </p:cBhvr>
                                    </p:animEffect>
                                    <p:anim calcmode="lin" valueType="num">
                                      <p:cBhvr>
                                        <p:cTn id="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3" dur="26">
                                          <p:stCondLst>
                                            <p:cond delay="650"/>
                                          </p:stCondLst>
                                        </p:cTn>
                                        <p:tgtEl>
                                          <p:spTgt spid="33"/>
                                        </p:tgtEl>
                                      </p:cBhvr>
                                      <p:to x="100000" y="60000"/>
                                    </p:animScale>
                                    <p:animScale>
                                      <p:cBhvr>
                                        <p:cTn id="14" dur="166" decel="50000">
                                          <p:stCondLst>
                                            <p:cond delay="676"/>
                                          </p:stCondLst>
                                        </p:cTn>
                                        <p:tgtEl>
                                          <p:spTgt spid="33"/>
                                        </p:tgtEl>
                                      </p:cBhvr>
                                      <p:to x="100000" y="100000"/>
                                    </p:animScale>
                                    <p:animScale>
                                      <p:cBhvr>
                                        <p:cTn id="15" dur="26">
                                          <p:stCondLst>
                                            <p:cond delay="1312"/>
                                          </p:stCondLst>
                                        </p:cTn>
                                        <p:tgtEl>
                                          <p:spTgt spid="33"/>
                                        </p:tgtEl>
                                      </p:cBhvr>
                                      <p:to x="100000" y="80000"/>
                                    </p:animScale>
                                    <p:animScale>
                                      <p:cBhvr>
                                        <p:cTn id="16" dur="166" decel="50000">
                                          <p:stCondLst>
                                            <p:cond delay="1338"/>
                                          </p:stCondLst>
                                        </p:cTn>
                                        <p:tgtEl>
                                          <p:spTgt spid="33"/>
                                        </p:tgtEl>
                                      </p:cBhvr>
                                      <p:to x="100000" y="100000"/>
                                    </p:animScale>
                                    <p:animScale>
                                      <p:cBhvr>
                                        <p:cTn id="17" dur="26">
                                          <p:stCondLst>
                                            <p:cond delay="1642"/>
                                          </p:stCondLst>
                                        </p:cTn>
                                        <p:tgtEl>
                                          <p:spTgt spid="33"/>
                                        </p:tgtEl>
                                      </p:cBhvr>
                                      <p:to x="100000" y="90000"/>
                                    </p:animScale>
                                    <p:animScale>
                                      <p:cBhvr>
                                        <p:cTn id="18" dur="166" decel="50000">
                                          <p:stCondLst>
                                            <p:cond delay="1668"/>
                                          </p:stCondLst>
                                        </p:cTn>
                                        <p:tgtEl>
                                          <p:spTgt spid="33"/>
                                        </p:tgtEl>
                                      </p:cBhvr>
                                      <p:to x="100000" y="100000"/>
                                    </p:animScale>
                                    <p:animScale>
                                      <p:cBhvr>
                                        <p:cTn id="19" dur="26">
                                          <p:stCondLst>
                                            <p:cond delay="1808"/>
                                          </p:stCondLst>
                                        </p:cTn>
                                        <p:tgtEl>
                                          <p:spTgt spid="33"/>
                                        </p:tgtEl>
                                      </p:cBhvr>
                                      <p:to x="100000" y="95000"/>
                                    </p:animScale>
                                    <p:animScale>
                                      <p:cBhvr>
                                        <p:cTn id="20" dur="166" decel="50000">
                                          <p:stCondLst>
                                            <p:cond delay="1834"/>
                                          </p:stCondLst>
                                        </p:cTn>
                                        <p:tgtEl>
                                          <p:spTgt spid="3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80">
                                          <p:stCondLst>
                                            <p:cond delay="0"/>
                                          </p:stCondLst>
                                        </p:cTn>
                                        <p:tgtEl>
                                          <p:spTgt spid="31"/>
                                        </p:tgtEl>
                                      </p:cBhvr>
                                    </p:animEffect>
                                    <p:anim calcmode="lin" valueType="num">
                                      <p:cBhvr>
                                        <p:cTn id="2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1" dur="26">
                                          <p:stCondLst>
                                            <p:cond delay="650"/>
                                          </p:stCondLst>
                                        </p:cTn>
                                        <p:tgtEl>
                                          <p:spTgt spid="31"/>
                                        </p:tgtEl>
                                      </p:cBhvr>
                                      <p:to x="100000" y="60000"/>
                                    </p:animScale>
                                    <p:animScale>
                                      <p:cBhvr>
                                        <p:cTn id="32" dur="166" decel="50000">
                                          <p:stCondLst>
                                            <p:cond delay="676"/>
                                          </p:stCondLst>
                                        </p:cTn>
                                        <p:tgtEl>
                                          <p:spTgt spid="31"/>
                                        </p:tgtEl>
                                      </p:cBhvr>
                                      <p:to x="100000" y="100000"/>
                                    </p:animScale>
                                    <p:animScale>
                                      <p:cBhvr>
                                        <p:cTn id="33" dur="26">
                                          <p:stCondLst>
                                            <p:cond delay="1312"/>
                                          </p:stCondLst>
                                        </p:cTn>
                                        <p:tgtEl>
                                          <p:spTgt spid="31"/>
                                        </p:tgtEl>
                                      </p:cBhvr>
                                      <p:to x="100000" y="80000"/>
                                    </p:animScale>
                                    <p:animScale>
                                      <p:cBhvr>
                                        <p:cTn id="34" dur="166" decel="50000">
                                          <p:stCondLst>
                                            <p:cond delay="1338"/>
                                          </p:stCondLst>
                                        </p:cTn>
                                        <p:tgtEl>
                                          <p:spTgt spid="31"/>
                                        </p:tgtEl>
                                      </p:cBhvr>
                                      <p:to x="100000" y="100000"/>
                                    </p:animScale>
                                    <p:animScale>
                                      <p:cBhvr>
                                        <p:cTn id="35" dur="26">
                                          <p:stCondLst>
                                            <p:cond delay="1642"/>
                                          </p:stCondLst>
                                        </p:cTn>
                                        <p:tgtEl>
                                          <p:spTgt spid="31"/>
                                        </p:tgtEl>
                                      </p:cBhvr>
                                      <p:to x="100000" y="90000"/>
                                    </p:animScale>
                                    <p:animScale>
                                      <p:cBhvr>
                                        <p:cTn id="36" dur="166" decel="50000">
                                          <p:stCondLst>
                                            <p:cond delay="1668"/>
                                          </p:stCondLst>
                                        </p:cTn>
                                        <p:tgtEl>
                                          <p:spTgt spid="31"/>
                                        </p:tgtEl>
                                      </p:cBhvr>
                                      <p:to x="100000" y="100000"/>
                                    </p:animScale>
                                    <p:animScale>
                                      <p:cBhvr>
                                        <p:cTn id="37" dur="26">
                                          <p:stCondLst>
                                            <p:cond delay="1808"/>
                                          </p:stCondLst>
                                        </p:cTn>
                                        <p:tgtEl>
                                          <p:spTgt spid="31"/>
                                        </p:tgtEl>
                                      </p:cBhvr>
                                      <p:to x="100000" y="95000"/>
                                    </p:animScale>
                                    <p:animScale>
                                      <p:cBhvr>
                                        <p:cTn id="38"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pic>
        <p:nvPicPr>
          <p:cNvPr id="31" name="Picture 30">
            <a:extLst>
              <a:ext uri="{FF2B5EF4-FFF2-40B4-BE49-F238E27FC236}">
                <a16:creationId xmlns:a16="http://schemas.microsoft.com/office/drawing/2014/main" id="{16E20759-DDAC-42FC-8C16-BB0E1C5CE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931" y="1400732"/>
            <a:ext cx="3058446" cy="1720377"/>
          </a:xfrm>
          <a:prstGeom prst="rect">
            <a:avLst/>
          </a:prstGeom>
        </p:spPr>
      </p:pic>
      <p:sp>
        <p:nvSpPr>
          <p:cNvPr id="33" name="TextBox 32">
            <a:extLst>
              <a:ext uri="{FF2B5EF4-FFF2-40B4-BE49-F238E27FC236}">
                <a16:creationId xmlns:a16="http://schemas.microsoft.com/office/drawing/2014/main" id="{78680F0B-6D23-4ECF-AF4C-C2B02E413ABF}"/>
              </a:ext>
            </a:extLst>
          </p:cNvPr>
          <p:cNvSpPr txBox="1"/>
          <p:nvPr/>
        </p:nvSpPr>
        <p:spPr>
          <a:xfrm>
            <a:off x="6324600" y="645352"/>
            <a:ext cx="16002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属灵争战</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
        <p:nvSpPr>
          <p:cNvPr id="34" name="TextBox 33">
            <a:extLst>
              <a:ext uri="{FF2B5EF4-FFF2-40B4-BE49-F238E27FC236}">
                <a16:creationId xmlns:a16="http://schemas.microsoft.com/office/drawing/2014/main" id="{1EFC3F49-7841-46D4-AF80-84EA1EB413D4}"/>
              </a:ext>
            </a:extLst>
          </p:cNvPr>
          <p:cNvSpPr txBox="1"/>
          <p:nvPr/>
        </p:nvSpPr>
        <p:spPr>
          <a:xfrm>
            <a:off x="6799222" y="3140214"/>
            <a:ext cx="697627" cy="707886"/>
          </a:xfrm>
          <a:prstGeom prst="rect">
            <a:avLst/>
          </a:prstGeom>
          <a:noFill/>
        </p:spPr>
        <p:txBody>
          <a:bodyPr wrap="none" rtlCol="0">
            <a:spAutoFit/>
          </a:bodyPr>
          <a:lstStyle/>
          <a:p>
            <a:r>
              <a:rPr lang="en-US" sz="4000" b="1" dirty="0"/>
              <a:t>vs</a:t>
            </a:r>
          </a:p>
        </p:txBody>
      </p:sp>
      <p:pic>
        <p:nvPicPr>
          <p:cNvPr id="35" name="Picture 34">
            <a:extLst>
              <a:ext uri="{FF2B5EF4-FFF2-40B4-BE49-F238E27FC236}">
                <a16:creationId xmlns:a16="http://schemas.microsoft.com/office/drawing/2014/main" id="{29A3FF36-81D6-4769-9E75-EABD2B3ABC4D}"/>
              </a:ext>
            </a:extLst>
          </p:cNvPr>
          <p:cNvPicPr>
            <a:picLocks noChangeAspect="1"/>
          </p:cNvPicPr>
          <p:nvPr/>
        </p:nvPicPr>
        <p:blipFill>
          <a:blip r:embed="rId4"/>
          <a:stretch>
            <a:fillRect/>
          </a:stretch>
        </p:blipFill>
        <p:spPr>
          <a:xfrm>
            <a:off x="5638800" y="4000500"/>
            <a:ext cx="2895600" cy="1535486"/>
          </a:xfrm>
          <a:prstGeom prst="rect">
            <a:avLst/>
          </a:prstGeom>
          <a:solidFill>
            <a:srgbClr val="F9CFC3"/>
          </a:solidFill>
          <a:ln w="28575">
            <a:solidFill>
              <a:schemeClr val="bg2">
                <a:lumMod val="75000"/>
              </a:schemeClr>
            </a:solidFill>
          </a:ln>
          <a:effectLst>
            <a:outerShdw blurRad="292100" dist="139700" dir="2700000" algn="tl" rotWithShape="0">
              <a:srgbClr val="333333">
                <a:alpha val="65000"/>
              </a:srgbClr>
            </a:outerShdw>
          </a:effectLst>
        </p:spPr>
      </p:pic>
      <p:pic>
        <p:nvPicPr>
          <p:cNvPr id="10" name="Picture 2" descr="DaFruits of Men of Substance.(Receive The Bread of Life).🍞❤️ – DaFruits">
            <a:extLst>
              <a:ext uri="{FF2B5EF4-FFF2-40B4-BE49-F238E27FC236}">
                <a16:creationId xmlns:a16="http://schemas.microsoft.com/office/drawing/2014/main" id="{52BD6983-8D7C-42CE-AEF6-F93D8A7365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6" t="1237" r="1631" b="50430"/>
          <a:stretch/>
        </p:blipFill>
        <p:spPr bwMode="auto">
          <a:xfrm>
            <a:off x="5267288" y="1367548"/>
            <a:ext cx="3800513" cy="188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E46946-68D3-4628-A4A2-E84FFA63792D}"/>
              </a:ext>
            </a:extLst>
          </p:cNvPr>
          <p:cNvPicPr>
            <a:picLocks noChangeAspect="1"/>
          </p:cNvPicPr>
          <p:nvPr/>
        </p:nvPicPr>
        <p:blipFill>
          <a:blip r:embed="rId3"/>
          <a:stretch>
            <a:fillRect/>
          </a:stretch>
        </p:blipFill>
        <p:spPr>
          <a:xfrm>
            <a:off x="5638800" y="4000500"/>
            <a:ext cx="2895600" cy="1535486"/>
          </a:xfrm>
          <a:prstGeom prst="rect">
            <a:avLst/>
          </a:prstGeom>
          <a:solidFill>
            <a:srgbClr val="F9CFC3"/>
          </a:solidFill>
          <a:ln w="28575">
            <a:solidFill>
              <a:schemeClr val="bg2">
                <a:lumMod val="75000"/>
              </a:schemeClr>
            </a:solidFill>
          </a:ln>
          <a:effectLst>
            <a:outerShdw blurRad="292100" dist="139700" dir="2700000" algn="tl" rotWithShape="0">
              <a:srgbClr val="333333">
                <a:alpha val="65000"/>
              </a:srgbClr>
            </a:outerShdw>
          </a:effectLst>
        </p:spPr>
      </p:pic>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9" name="TextBox 8">
            <a:extLst>
              <a:ext uri="{FF2B5EF4-FFF2-40B4-BE49-F238E27FC236}">
                <a16:creationId xmlns:a16="http://schemas.microsoft.com/office/drawing/2014/main" id="{A915291B-EEED-41C5-ACDA-805699964176}"/>
              </a:ext>
            </a:extLst>
          </p:cNvPr>
          <p:cNvSpPr txBox="1"/>
          <p:nvPr/>
        </p:nvSpPr>
        <p:spPr>
          <a:xfrm>
            <a:off x="5218328" y="1107017"/>
            <a:ext cx="3859416" cy="276998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600"/>
              </a:spcAft>
              <a:defRPr/>
            </a:pPr>
            <a:r>
              <a:rPr lang="zh-CN" altLang="en-US" sz="1450" b="1" dirty="0">
                <a:solidFill>
                  <a:schemeClr val="bg1"/>
                </a:solidFill>
                <a:latin typeface="Microsoft YaHei" panose="020B0503020204020204" pitchFamily="34" charset="-122"/>
                <a:ea typeface="Microsoft YaHei" panose="020B0503020204020204" pitchFamily="34" charset="-122"/>
              </a:rPr>
              <a:t>箴</a:t>
            </a:r>
            <a:r>
              <a:rPr lang="en-US" altLang="zh-CN" sz="1450" b="1" dirty="0">
                <a:solidFill>
                  <a:schemeClr val="bg1"/>
                </a:solidFill>
                <a:latin typeface="Microsoft YaHei" panose="020B0503020204020204" pitchFamily="34" charset="-122"/>
                <a:ea typeface="Microsoft YaHei" panose="020B0503020204020204" pitchFamily="34" charset="-122"/>
              </a:rPr>
              <a:t>4:18 </a:t>
            </a:r>
            <a:r>
              <a:rPr lang="zh-CN" altLang="en-US" sz="1450" b="1" dirty="0">
                <a:solidFill>
                  <a:schemeClr val="bg1"/>
                </a:solidFill>
                <a:latin typeface="Microsoft YaHei" panose="020B0503020204020204" pitchFamily="34" charset="-122"/>
                <a:ea typeface="Microsoft YaHei" panose="020B0503020204020204" pitchFamily="34" charset="-122"/>
              </a:rPr>
              <a:t>但义人的路好象黎明的光，越照越明，直到日午。 </a:t>
            </a:r>
            <a:r>
              <a:rPr lang="en-US" altLang="zh-CN" sz="1450" b="1" dirty="0">
                <a:solidFill>
                  <a:schemeClr val="bg1"/>
                </a:solidFill>
                <a:latin typeface="Microsoft YaHei" panose="020B0503020204020204" pitchFamily="34" charset="-122"/>
                <a:ea typeface="Microsoft YaHei" panose="020B0503020204020204" pitchFamily="34" charset="-122"/>
              </a:rPr>
              <a:t>4:19 </a:t>
            </a:r>
            <a:r>
              <a:rPr lang="zh-CN" altLang="en-US" sz="1450" b="1" dirty="0">
                <a:solidFill>
                  <a:schemeClr val="bg1"/>
                </a:solidFill>
                <a:latin typeface="Microsoft YaHei" panose="020B0503020204020204" pitchFamily="34" charset="-122"/>
                <a:ea typeface="Microsoft YaHei" panose="020B0503020204020204" pitchFamily="34" charset="-122"/>
              </a:rPr>
              <a:t>恶人的道好象幽暗，自己不知因甚么跌倒。 </a:t>
            </a:r>
            <a:r>
              <a:rPr lang="en-US" altLang="zh-CN" sz="1450" b="1" dirty="0">
                <a:solidFill>
                  <a:schemeClr val="bg1"/>
                </a:solidFill>
                <a:latin typeface="Microsoft YaHei" panose="020B0503020204020204" pitchFamily="34" charset="-122"/>
                <a:ea typeface="Microsoft YaHei" panose="020B0503020204020204" pitchFamily="34" charset="-122"/>
              </a:rPr>
              <a:t>4:20 </a:t>
            </a:r>
            <a:r>
              <a:rPr lang="zh-CN" altLang="en-US" sz="1450" b="1" dirty="0">
                <a:solidFill>
                  <a:schemeClr val="bg1"/>
                </a:solidFill>
                <a:latin typeface="Microsoft YaHei" panose="020B0503020204020204" pitchFamily="34" charset="-122"/>
                <a:ea typeface="Microsoft YaHei" panose="020B0503020204020204" pitchFamily="34" charset="-122"/>
              </a:rPr>
              <a:t>我儿，要留心听我的言词，侧耳听我的话语， </a:t>
            </a:r>
            <a:r>
              <a:rPr lang="en-US" altLang="zh-CN" sz="1450" b="1" dirty="0">
                <a:solidFill>
                  <a:schemeClr val="bg1"/>
                </a:solidFill>
                <a:latin typeface="Microsoft YaHei" panose="020B0503020204020204" pitchFamily="34" charset="-122"/>
                <a:ea typeface="Microsoft YaHei" panose="020B0503020204020204" pitchFamily="34" charset="-122"/>
              </a:rPr>
              <a:t>4:21 </a:t>
            </a:r>
            <a:r>
              <a:rPr lang="zh-CN" altLang="en-US" sz="1450" b="1" dirty="0">
                <a:solidFill>
                  <a:schemeClr val="bg1"/>
                </a:solidFill>
                <a:latin typeface="Microsoft YaHei" panose="020B0503020204020204" pitchFamily="34" charset="-122"/>
                <a:ea typeface="Microsoft YaHei" panose="020B0503020204020204" pitchFamily="34" charset="-122"/>
              </a:rPr>
              <a:t>都不可离你的眼目，要存记在你心中。 </a:t>
            </a:r>
            <a:r>
              <a:rPr lang="en-US" altLang="zh-CN" sz="1450" b="1" dirty="0">
                <a:solidFill>
                  <a:schemeClr val="bg1"/>
                </a:solidFill>
                <a:latin typeface="Microsoft YaHei" panose="020B0503020204020204" pitchFamily="34" charset="-122"/>
                <a:ea typeface="Microsoft YaHei" panose="020B0503020204020204" pitchFamily="34" charset="-122"/>
              </a:rPr>
              <a:t>4:22 </a:t>
            </a:r>
            <a:r>
              <a:rPr lang="zh-CN" altLang="en-US" sz="1450" b="1" dirty="0">
                <a:solidFill>
                  <a:schemeClr val="bg1"/>
                </a:solidFill>
                <a:latin typeface="Microsoft YaHei" panose="020B0503020204020204" pitchFamily="34" charset="-122"/>
                <a:ea typeface="Microsoft YaHei" panose="020B0503020204020204" pitchFamily="34" charset="-122"/>
              </a:rPr>
              <a:t>因为得着他的，就得了生命，又得了医全体的良葯。 </a:t>
            </a:r>
            <a:r>
              <a:rPr lang="en-US" altLang="zh-CN" sz="1450" b="1" dirty="0">
                <a:solidFill>
                  <a:srgbClr val="0070C0"/>
                </a:solidFill>
                <a:latin typeface="Microsoft YaHei" panose="020B0503020204020204" pitchFamily="34" charset="-122"/>
                <a:ea typeface="Microsoft YaHei" panose="020B0503020204020204" pitchFamily="34" charset="-122"/>
              </a:rPr>
              <a:t>4:23 </a:t>
            </a:r>
            <a:r>
              <a:rPr lang="zh-CN" altLang="en-US" sz="1450" b="1" dirty="0">
                <a:solidFill>
                  <a:srgbClr val="0070C0"/>
                </a:solidFill>
                <a:latin typeface="Microsoft YaHei" panose="020B0503020204020204" pitchFamily="34" charset="-122"/>
                <a:ea typeface="Microsoft YaHei" panose="020B0503020204020204" pitchFamily="34" charset="-122"/>
              </a:rPr>
              <a:t>你要保守你心，胜过保守一切，因为一生的果效是由心发出。</a:t>
            </a:r>
            <a:r>
              <a:rPr lang="zh-CN" altLang="en-US" sz="1450" b="1" dirty="0">
                <a:solidFill>
                  <a:schemeClr val="bg1"/>
                </a:solidFill>
                <a:latin typeface="Microsoft YaHei" panose="020B0503020204020204" pitchFamily="34" charset="-122"/>
                <a:ea typeface="Microsoft YaHei" panose="020B0503020204020204" pitchFamily="34" charset="-122"/>
              </a:rPr>
              <a:t> </a:t>
            </a:r>
            <a:r>
              <a:rPr lang="en-US" altLang="zh-CN" sz="1450" b="1" dirty="0">
                <a:solidFill>
                  <a:schemeClr val="bg1"/>
                </a:solidFill>
                <a:latin typeface="Microsoft YaHei" panose="020B0503020204020204" pitchFamily="34" charset="-122"/>
                <a:ea typeface="Microsoft YaHei" panose="020B0503020204020204" pitchFamily="34" charset="-122"/>
              </a:rPr>
              <a:t>4:24 </a:t>
            </a:r>
            <a:r>
              <a:rPr lang="zh-CN" altLang="en-US" sz="1450" b="1" dirty="0">
                <a:solidFill>
                  <a:schemeClr val="bg1"/>
                </a:solidFill>
                <a:latin typeface="Microsoft YaHei" panose="020B0503020204020204" pitchFamily="34" charset="-122"/>
                <a:ea typeface="Microsoft YaHei" panose="020B0503020204020204" pitchFamily="34" charset="-122"/>
              </a:rPr>
              <a:t>你要除掉邪僻的口，弃绝乖谬的嘴。 </a:t>
            </a:r>
            <a:r>
              <a:rPr lang="en-US" altLang="zh-CN" sz="1450" b="1" dirty="0">
                <a:solidFill>
                  <a:schemeClr val="bg1"/>
                </a:solidFill>
                <a:latin typeface="Microsoft YaHei" panose="020B0503020204020204" pitchFamily="34" charset="-122"/>
                <a:ea typeface="Microsoft YaHei" panose="020B0503020204020204" pitchFamily="34" charset="-122"/>
              </a:rPr>
              <a:t>4:25 </a:t>
            </a:r>
            <a:r>
              <a:rPr lang="zh-CN" altLang="en-US" sz="1450" b="1" dirty="0">
                <a:solidFill>
                  <a:schemeClr val="bg1"/>
                </a:solidFill>
                <a:latin typeface="Microsoft YaHei" panose="020B0503020204020204" pitchFamily="34" charset="-122"/>
                <a:ea typeface="Microsoft YaHei" panose="020B0503020204020204" pitchFamily="34" charset="-122"/>
              </a:rPr>
              <a:t>你的眼目要向前正看；你的眼睛当向前直观。 </a:t>
            </a:r>
            <a:r>
              <a:rPr lang="en-US" altLang="zh-CN" sz="1450" b="1" dirty="0">
                <a:solidFill>
                  <a:schemeClr val="bg1"/>
                </a:solidFill>
                <a:latin typeface="Microsoft YaHei" panose="020B0503020204020204" pitchFamily="34" charset="-122"/>
                <a:ea typeface="Microsoft YaHei" panose="020B0503020204020204" pitchFamily="34" charset="-122"/>
              </a:rPr>
              <a:t>4:26 </a:t>
            </a:r>
            <a:r>
              <a:rPr lang="zh-CN" altLang="en-US" sz="1450" b="1" dirty="0">
                <a:solidFill>
                  <a:schemeClr val="bg1"/>
                </a:solidFill>
                <a:latin typeface="Microsoft YaHei" panose="020B0503020204020204" pitchFamily="34" charset="-122"/>
                <a:ea typeface="Microsoft YaHei" panose="020B0503020204020204" pitchFamily="34" charset="-122"/>
              </a:rPr>
              <a:t>要修平你脚下的路，坚定你一切的道。 </a:t>
            </a:r>
            <a:r>
              <a:rPr lang="en-US" altLang="zh-CN" sz="1450" b="1" dirty="0">
                <a:solidFill>
                  <a:schemeClr val="bg1"/>
                </a:solidFill>
                <a:latin typeface="Microsoft YaHei" panose="020B0503020204020204" pitchFamily="34" charset="-122"/>
                <a:ea typeface="Microsoft YaHei" panose="020B0503020204020204" pitchFamily="34" charset="-122"/>
              </a:rPr>
              <a:t>4:27 </a:t>
            </a:r>
            <a:r>
              <a:rPr lang="zh-CN" altLang="en-US" sz="1450" b="1" dirty="0">
                <a:solidFill>
                  <a:schemeClr val="bg1"/>
                </a:solidFill>
                <a:latin typeface="Microsoft YaHei" panose="020B0503020204020204" pitchFamily="34" charset="-122"/>
                <a:ea typeface="Microsoft YaHei" panose="020B0503020204020204" pitchFamily="34" charset="-122"/>
              </a:rPr>
              <a:t>不可偏向左右；要使你的脚离开邪恶。 </a:t>
            </a:r>
            <a:endParaRPr lang="en-US" altLang="zh-CN" sz="1450" b="1"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0" name="TextBox 9">
            <a:extLst>
              <a:ext uri="{FF2B5EF4-FFF2-40B4-BE49-F238E27FC236}">
                <a16:creationId xmlns:a16="http://schemas.microsoft.com/office/drawing/2014/main" id="{FB0552AA-C7EC-4456-8114-F4437DD6B03B}"/>
              </a:ext>
            </a:extLst>
          </p:cNvPr>
          <p:cNvSpPr txBox="1"/>
          <p:nvPr/>
        </p:nvSpPr>
        <p:spPr>
          <a:xfrm>
            <a:off x="6324600" y="645352"/>
            <a:ext cx="16002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属灵争战</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Tree>
    <p:extLst>
      <p:ext uri="{BB962C8B-B14F-4D97-AF65-F5344CB8AC3E}">
        <p14:creationId xmlns:p14="http://schemas.microsoft.com/office/powerpoint/2010/main" val="103046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0" name="TextBox 9">
            <a:extLst>
              <a:ext uri="{FF2B5EF4-FFF2-40B4-BE49-F238E27FC236}">
                <a16:creationId xmlns:a16="http://schemas.microsoft.com/office/drawing/2014/main" id="{FB0552AA-C7EC-4456-8114-F4437DD6B03B}"/>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latin typeface="Century Gothic" panose="020B0502020202020204"/>
              </a:rPr>
              <a:t>个人层面的</a:t>
            </a:r>
            <a:r>
              <a:rPr lang="zh-CN" altLang="en-US" sz="2400" b="1" dirty="0">
                <a:solidFill>
                  <a:srgbClr val="FF0000"/>
                </a:solidFill>
                <a:effectLst>
                  <a:glow rad="63500">
                    <a:prstClr val="white"/>
                  </a:glow>
                </a:effectLst>
                <a:latin typeface="Century Gothic" panose="020B0502020202020204"/>
              </a:rPr>
              <a:t>属灵争战</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grpSp>
        <p:nvGrpSpPr>
          <p:cNvPr id="2" name="Group 1">
            <a:extLst>
              <a:ext uri="{FF2B5EF4-FFF2-40B4-BE49-F238E27FC236}">
                <a16:creationId xmlns:a16="http://schemas.microsoft.com/office/drawing/2014/main" id="{9E82CD5E-68AC-4940-81DF-E4C432F458B8}"/>
              </a:ext>
            </a:extLst>
          </p:cNvPr>
          <p:cNvGrpSpPr/>
          <p:nvPr/>
        </p:nvGrpSpPr>
        <p:grpSpPr>
          <a:xfrm>
            <a:off x="5410200" y="1060509"/>
            <a:ext cx="3657601" cy="4583546"/>
            <a:chOff x="5410200" y="1060509"/>
            <a:chExt cx="3657601" cy="4583546"/>
          </a:xfrm>
        </p:grpSpPr>
        <p:sp>
          <p:nvSpPr>
            <p:cNvPr id="40" name="Rectangle 39">
              <a:extLst>
                <a:ext uri="{FF2B5EF4-FFF2-40B4-BE49-F238E27FC236}">
                  <a16:creationId xmlns:a16="http://schemas.microsoft.com/office/drawing/2014/main" id="{2E1F4773-14DE-48C4-A1C6-D9D393A15375}"/>
                </a:ext>
              </a:extLst>
            </p:cNvPr>
            <p:cNvSpPr/>
            <p:nvPr/>
          </p:nvSpPr>
          <p:spPr>
            <a:xfrm>
              <a:off x="5410200" y="1060509"/>
              <a:ext cx="3657601"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a:extLst>
                <a:ext uri="{FF2B5EF4-FFF2-40B4-BE49-F238E27FC236}">
                  <a16:creationId xmlns:a16="http://schemas.microsoft.com/office/drawing/2014/main" id="{ABE83B16-4A33-4C34-8102-3C6AE6E164EC}"/>
                </a:ext>
              </a:extLst>
            </p:cNvPr>
            <p:cNvSpPr/>
            <p:nvPr/>
          </p:nvSpPr>
          <p:spPr>
            <a:xfrm>
              <a:off x="5556845" y="3846744"/>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Rectangle 105">
              <a:extLst>
                <a:ext uri="{FF2B5EF4-FFF2-40B4-BE49-F238E27FC236}">
                  <a16:creationId xmlns:a16="http://schemas.microsoft.com/office/drawing/2014/main" id="{59C2465C-0EFC-40E9-9DAD-D563E91C97DD}"/>
                </a:ext>
              </a:extLst>
            </p:cNvPr>
            <p:cNvSpPr/>
            <p:nvPr/>
          </p:nvSpPr>
          <p:spPr>
            <a:xfrm>
              <a:off x="5532085" y="1114061"/>
              <a:ext cx="3504099" cy="7848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创</a:t>
              </a:r>
              <a:r>
                <a:rPr kumimoji="0" lang="en-US" altLang="zh-CN"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3:4 </a:t>
              </a: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蛇对女人说：你们不一定死；</a:t>
              </a:r>
              <a:r>
                <a:rPr kumimoji="0" lang="en-US" altLang="zh-CN"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3:5 </a:t>
              </a: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因为　神知道，你们吃的日子眼睛就明亮了，你们便如神能知道善恶。</a:t>
              </a:r>
            </a:p>
          </p:txBody>
        </p:sp>
      </p:grpSp>
      <p:sp>
        <p:nvSpPr>
          <p:cNvPr id="42" name="TextBox 41">
            <a:extLst>
              <a:ext uri="{FF2B5EF4-FFF2-40B4-BE49-F238E27FC236}">
                <a16:creationId xmlns:a16="http://schemas.microsoft.com/office/drawing/2014/main" id="{4A1448EC-5C9D-4511-A717-A688A1F102A3}"/>
              </a:ext>
            </a:extLst>
          </p:cNvPr>
          <p:cNvSpPr txBox="1"/>
          <p:nvPr/>
        </p:nvSpPr>
        <p:spPr>
          <a:xfrm>
            <a:off x="6144897" y="4696634"/>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43" name="Freeform 60">
            <a:extLst>
              <a:ext uri="{FF2B5EF4-FFF2-40B4-BE49-F238E27FC236}">
                <a16:creationId xmlns:a16="http://schemas.microsoft.com/office/drawing/2014/main" id="{26FFE2E8-E982-4B76-A306-06BD89E2A98F}"/>
              </a:ext>
            </a:extLst>
          </p:cNvPr>
          <p:cNvSpPr/>
          <p:nvPr/>
        </p:nvSpPr>
        <p:spPr>
          <a:xfrm rot="17911580" flipH="1">
            <a:off x="7606133" y="1683550"/>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Freeform 61">
            <a:extLst>
              <a:ext uri="{FF2B5EF4-FFF2-40B4-BE49-F238E27FC236}">
                <a16:creationId xmlns:a16="http://schemas.microsoft.com/office/drawing/2014/main" id="{8EA70ECE-CE25-4476-9AAA-5B84D3684A17}"/>
              </a:ext>
            </a:extLst>
          </p:cNvPr>
          <p:cNvSpPr/>
          <p:nvPr/>
        </p:nvSpPr>
        <p:spPr>
          <a:xfrm rot="4189336">
            <a:off x="8041598" y="1418476"/>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Freeform 62">
            <a:extLst>
              <a:ext uri="{FF2B5EF4-FFF2-40B4-BE49-F238E27FC236}">
                <a16:creationId xmlns:a16="http://schemas.microsoft.com/office/drawing/2014/main" id="{8968A96E-F7D0-413C-96C1-6F43AF56B6A2}"/>
              </a:ext>
            </a:extLst>
          </p:cNvPr>
          <p:cNvSpPr/>
          <p:nvPr/>
        </p:nvSpPr>
        <p:spPr>
          <a:xfrm rot="10564281">
            <a:off x="5929460" y="2351474"/>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Freeform 63">
            <a:extLst>
              <a:ext uri="{FF2B5EF4-FFF2-40B4-BE49-F238E27FC236}">
                <a16:creationId xmlns:a16="http://schemas.microsoft.com/office/drawing/2014/main" id="{6B5795C2-E204-4283-8EF7-701005451360}"/>
              </a:ext>
            </a:extLst>
          </p:cNvPr>
          <p:cNvSpPr/>
          <p:nvPr/>
        </p:nvSpPr>
        <p:spPr>
          <a:xfrm rot="7776592">
            <a:off x="8096716" y="2243010"/>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88D4490F-23EF-4958-8E9F-A2F028DE6B5F}"/>
              </a:ext>
            </a:extLst>
          </p:cNvPr>
          <p:cNvGrpSpPr/>
          <p:nvPr/>
        </p:nvGrpSpPr>
        <p:grpSpPr>
          <a:xfrm>
            <a:off x="6337775" y="1780300"/>
            <a:ext cx="1972621" cy="2943671"/>
            <a:chOff x="6467829" y="2062363"/>
            <a:chExt cx="1972621" cy="2943671"/>
          </a:xfrm>
        </p:grpSpPr>
        <p:sp>
          <p:nvSpPr>
            <p:cNvPr id="81" name="Freeform 65">
              <a:extLst>
                <a:ext uri="{FF2B5EF4-FFF2-40B4-BE49-F238E27FC236}">
                  <a16:creationId xmlns:a16="http://schemas.microsoft.com/office/drawing/2014/main" id="{F936BCF9-9E8E-4898-B592-FA8EE753311F}"/>
                </a:ext>
              </a:extLst>
            </p:cNvPr>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2" name="Group 81">
              <a:extLst>
                <a:ext uri="{FF2B5EF4-FFF2-40B4-BE49-F238E27FC236}">
                  <a16:creationId xmlns:a16="http://schemas.microsoft.com/office/drawing/2014/main" id="{A7CA04F8-186B-4352-91C0-D7E51A822638}"/>
                </a:ext>
              </a:extLst>
            </p:cNvPr>
            <p:cNvGrpSpPr/>
            <p:nvPr/>
          </p:nvGrpSpPr>
          <p:grpSpPr>
            <a:xfrm>
              <a:off x="6637419" y="2062363"/>
              <a:ext cx="954107" cy="2317133"/>
              <a:chOff x="6637419" y="2062363"/>
              <a:chExt cx="954107" cy="2317133"/>
            </a:xfrm>
          </p:grpSpPr>
          <p:sp>
            <p:nvSpPr>
              <p:cNvPr id="85" name="Freeform 69">
                <a:extLst>
                  <a:ext uri="{FF2B5EF4-FFF2-40B4-BE49-F238E27FC236}">
                    <a16:creationId xmlns:a16="http://schemas.microsoft.com/office/drawing/2014/main" id="{3A77236E-D805-47C6-8122-E08A181538B3}"/>
                  </a:ext>
                </a:extLst>
              </p:cNvPr>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TextBox 85">
                <a:extLst>
                  <a:ext uri="{FF2B5EF4-FFF2-40B4-BE49-F238E27FC236}">
                    <a16:creationId xmlns:a16="http://schemas.microsoft.com/office/drawing/2014/main" id="{8CE25D8A-D4AE-4A40-8D33-D04A42EAD7C4}"/>
                  </a:ext>
                </a:extLst>
              </p:cNvPr>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83" name="Freeform 67">
              <a:extLst>
                <a:ext uri="{FF2B5EF4-FFF2-40B4-BE49-F238E27FC236}">
                  <a16:creationId xmlns:a16="http://schemas.microsoft.com/office/drawing/2014/main" id="{8DC956E8-658F-4094-9828-9112BAC8A26C}"/>
                </a:ext>
              </a:extLst>
            </p:cNvPr>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Freeform 68">
              <a:extLst>
                <a:ext uri="{FF2B5EF4-FFF2-40B4-BE49-F238E27FC236}">
                  <a16:creationId xmlns:a16="http://schemas.microsoft.com/office/drawing/2014/main" id="{BB562B4B-92D6-4442-8F5D-EBC3506057E9}"/>
                </a:ext>
              </a:extLst>
            </p:cNvPr>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7" name="Freeform 71">
            <a:extLst>
              <a:ext uri="{FF2B5EF4-FFF2-40B4-BE49-F238E27FC236}">
                <a16:creationId xmlns:a16="http://schemas.microsoft.com/office/drawing/2014/main" id="{35CF837A-9630-4E4E-9241-A8FF09A02BE2}"/>
              </a:ext>
            </a:extLst>
          </p:cNvPr>
          <p:cNvSpPr/>
          <p:nvPr/>
        </p:nvSpPr>
        <p:spPr>
          <a:xfrm rot="10550135" flipH="1">
            <a:off x="7400578" y="1673165"/>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TextBox 87">
            <a:extLst>
              <a:ext uri="{FF2B5EF4-FFF2-40B4-BE49-F238E27FC236}">
                <a16:creationId xmlns:a16="http://schemas.microsoft.com/office/drawing/2014/main" id="{94B80721-3228-4C12-BA0A-26E3F8B9CAF4}"/>
              </a:ext>
            </a:extLst>
          </p:cNvPr>
          <p:cNvSpPr txBox="1"/>
          <p:nvPr/>
        </p:nvSpPr>
        <p:spPr>
          <a:xfrm>
            <a:off x="7506666" y="4184453"/>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89" name="TextBox 88">
            <a:extLst>
              <a:ext uri="{FF2B5EF4-FFF2-40B4-BE49-F238E27FC236}">
                <a16:creationId xmlns:a16="http://schemas.microsoft.com/office/drawing/2014/main" id="{C69E173C-0364-42B0-A38A-9440498D824A}"/>
              </a:ext>
            </a:extLst>
          </p:cNvPr>
          <p:cNvSpPr txBox="1"/>
          <p:nvPr/>
        </p:nvSpPr>
        <p:spPr>
          <a:xfrm rot="19567995">
            <a:off x="7240447" y="1960638"/>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90" name="Freeform 74">
            <a:extLst>
              <a:ext uri="{FF2B5EF4-FFF2-40B4-BE49-F238E27FC236}">
                <a16:creationId xmlns:a16="http://schemas.microsoft.com/office/drawing/2014/main" id="{07D55456-4099-4DAE-8802-E768B670A34D}"/>
              </a:ext>
            </a:extLst>
          </p:cNvPr>
          <p:cNvSpPr/>
          <p:nvPr/>
        </p:nvSpPr>
        <p:spPr>
          <a:xfrm rot="16200000" flipH="1" flipV="1">
            <a:off x="7708470" y="2813756"/>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5AF036A5-EED8-4F1B-A876-A9F3E1601824}"/>
              </a:ext>
            </a:extLst>
          </p:cNvPr>
          <p:cNvSpPr txBox="1"/>
          <p:nvPr/>
        </p:nvSpPr>
        <p:spPr>
          <a:xfrm>
            <a:off x="6702936" y="4344710"/>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92" name="Freeform 76">
            <a:extLst>
              <a:ext uri="{FF2B5EF4-FFF2-40B4-BE49-F238E27FC236}">
                <a16:creationId xmlns:a16="http://schemas.microsoft.com/office/drawing/2014/main" id="{EA3914A9-5DB9-49D7-864E-BF8F49F217E0}"/>
              </a:ext>
            </a:extLst>
          </p:cNvPr>
          <p:cNvSpPr/>
          <p:nvPr/>
        </p:nvSpPr>
        <p:spPr>
          <a:xfrm rot="17911580" flipH="1">
            <a:off x="6614953" y="2349109"/>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FBDB90AE-16D9-4C14-8D72-7AFAE73365AC}"/>
              </a:ext>
            </a:extLst>
          </p:cNvPr>
          <p:cNvSpPr txBox="1"/>
          <p:nvPr/>
        </p:nvSpPr>
        <p:spPr>
          <a:xfrm>
            <a:off x="6320623" y="4053680"/>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94" name="TextBox 93">
            <a:extLst>
              <a:ext uri="{FF2B5EF4-FFF2-40B4-BE49-F238E27FC236}">
                <a16:creationId xmlns:a16="http://schemas.microsoft.com/office/drawing/2014/main" id="{D885B05D-9B4B-4D01-A7F5-FB8FB6461A62}"/>
              </a:ext>
            </a:extLst>
          </p:cNvPr>
          <p:cNvSpPr txBox="1"/>
          <p:nvPr/>
        </p:nvSpPr>
        <p:spPr>
          <a:xfrm rot="1445963">
            <a:off x="5781246" y="2904886"/>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95" name="Picture 10" descr="Image result for crow no background">
            <a:extLst>
              <a:ext uri="{FF2B5EF4-FFF2-40B4-BE49-F238E27FC236}">
                <a16:creationId xmlns:a16="http://schemas.microsoft.com/office/drawing/2014/main" id="{CBAEAB96-E936-45CB-BD6C-0E64E9D66679}"/>
              </a:ext>
            </a:extLst>
          </p:cNvPr>
          <p:cNvPicPr>
            <a:picLocks noChangeAspect="1" noChangeArrowheads="1"/>
          </p:cNvPicPr>
          <p:nvPr/>
        </p:nvPicPr>
        <p:blipFill>
          <a:blip r:embed="rId3" cstate="print">
            <a:duotone>
              <a:prstClr val="black"/>
              <a:srgbClr val="FFFF00">
                <a:tint val="45000"/>
                <a:satMod val="40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879759" y="1107017"/>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6" descr="Image result for crow no background">
            <a:extLst>
              <a:ext uri="{FF2B5EF4-FFF2-40B4-BE49-F238E27FC236}">
                <a16:creationId xmlns:a16="http://schemas.microsoft.com/office/drawing/2014/main" id="{090C8FC5-0109-4E55-B475-1999E63F21F0}"/>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5364" y="1945857"/>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97" name="Freeform 81">
            <a:extLst>
              <a:ext uri="{FF2B5EF4-FFF2-40B4-BE49-F238E27FC236}">
                <a16:creationId xmlns:a16="http://schemas.microsoft.com/office/drawing/2014/main" id="{911F39E1-D630-462A-B1AC-6E3CDED99463}"/>
              </a:ext>
            </a:extLst>
          </p:cNvPr>
          <p:cNvSpPr/>
          <p:nvPr/>
        </p:nvSpPr>
        <p:spPr>
          <a:xfrm rot="17052056">
            <a:off x="6434131" y="3310945"/>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8" name="Picture 10" descr="Image result for crow no background">
            <a:extLst>
              <a:ext uri="{FF2B5EF4-FFF2-40B4-BE49-F238E27FC236}">
                <a16:creationId xmlns:a16="http://schemas.microsoft.com/office/drawing/2014/main" id="{A5E15156-DF14-4590-8938-2788EC5D9C3C}"/>
              </a:ext>
            </a:extLst>
          </p:cNvPr>
          <p:cNvPicPr>
            <a:picLocks noChangeAspect="1" noChangeArrowheads="1"/>
          </p:cNvPicPr>
          <p:nvPr/>
        </p:nvPicPr>
        <p:blipFill>
          <a:blip r:embed="rId6" cstate="print">
            <a:duotone>
              <a:prstClr val="black"/>
              <a:srgbClr val="FFFF00">
                <a:tint val="45000"/>
                <a:satMod val="400000"/>
              </a:srgb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283199" y="1237096"/>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5ADB14B5-2218-46FC-A691-EA689EDE5B92}"/>
              </a:ext>
            </a:extLst>
          </p:cNvPr>
          <p:cNvSpPr txBox="1"/>
          <p:nvPr/>
        </p:nvSpPr>
        <p:spPr>
          <a:xfrm rot="21294553">
            <a:off x="7376686" y="2895943"/>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00" name="Freeform 84">
            <a:extLst>
              <a:ext uri="{FF2B5EF4-FFF2-40B4-BE49-F238E27FC236}">
                <a16:creationId xmlns:a16="http://schemas.microsoft.com/office/drawing/2014/main" id="{9330451A-BB52-4C7A-9ABE-C06BC136C3C7}"/>
              </a:ext>
            </a:extLst>
          </p:cNvPr>
          <p:cNvSpPr/>
          <p:nvPr/>
        </p:nvSpPr>
        <p:spPr>
          <a:xfrm rot="17052056">
            <a:off x="7796068" y="3299352"/>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CE972E92-4294-4EB4-96DC-3EC5B4E41D6A}"/>
              </a:ext>
            </a:extLst>
          </p:cNvPr>
          <p:cNvSpPr txBox="1"/>
          <p:nvPr/>
        </p:nvSpPr>
        <p:spPr>
          <a:xfrm>
            <a:off x="7059984" y="2433703"/>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自我</a:t>
            </a:r>
            <a:endParaRPr kumimoji="0" lang="en-US" altLang="zh-CN"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102" name="Picture 16" descr="Image result for crow no background">
            <a:extLst>
              <a:ext uri="{FF2B5EF4-FFF2-40B4-BE49-F238E27FC236}">
                <a16:creationId xmlns:a16="http://schemas.microsoft.com/office/drawing/2014/main" id="{19BBAA38-E31A-43F1-A9DE-50917505CA94}"/>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6498754" y="3280088"/>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A9E92963-0CF4-4854-9A74-7686903B5221}"/>
              </a:ext>
            </a:extLst>
          </p:cNvPr>
          <p:cNvSpPr txBox="1"/>
          <p:nvPr/>
        </p:nvSpPr>
        <p:spPr>
          <a:xfrm>
            <a:off x="5500986" y="3549608"/>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3">
                    <a:lumMod val="75000"/>
                  </a:scheme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a:ln>
                  <a:noFill/>
                </a:ln>
                <a:solidFill>
                  <a:schemeClr val="accent3">
                    <a:lumMod val="75000"/>
                  </a:scheme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chemeClr val="accent3">
                  <a:lumMod val="75000"/>
                </a:scheme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05" name="Rectangle 104">
            <a:extLst>
              <a:ext uri="{FF2B5EF4-FFF2-40B4-BE49-F238E27FC236}">
                <a16:creationId xmlns:a16="http://schemas.microsoft.com/office/drawing/2014/main" id="{54F2B2F9-320B-46C7-9157-E76BB895C317}"/>
              </a:ext>
            </a:extLst>
          </p:cNvPr>
          <p:cNvSpPr/>
          <p:nvPr/>
        </p:nvSpPr>
        <p:spPr>
          <a:xfrm>
            <a:off x="7005888" y="2456452"/>
            <a:ext cx="495534" cy="1669964"/>
          </a:xfrm>
          <a:prstGeom prst="rect">
            <a:avLst/>
          </a:prstGeom>
          <a:noFill/>
          <a:ln w="73025">
            <a:solidFill>
              <a:schemeClr val="tx1"/>
            </a:solidFill>
          </a:ln>
          <a:effectLst>
            <a:glow rad="127000">
              <a:schemeClr val="bg2">
                <a:lumMod val="90000"/>
                <a:alpha val="7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3730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1000"/>
                                        <p:tgtEl>
                                          <p:spTgt spid="42">
                                            <p:txEl>
                                              <p:pRg st="0" end="0"/>
                                            </p:txEl>
                                          </p:spTgt>
                                        </p:tgtEl>
                                      </p:cBhvr>
                                    </p:animEffect>
                                    <p:anim calcmode="lin" valueType="num">
                                      <p:cBhvr>
                                        <p:cTn id="1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xEl>
                                              <p:pRg st="1" end="1"/>
                                            </p:txEl>
                                          </p:spTgt>
                                        </p:tgtEl>
                                        <p:attrNameLst>
                                          <p:attrName>style.visibility</p:attrName>
                                        </p:attrNameLst>
                                      </p:cBhvr>
                                      <p:to>
                                        <p:strVal val="visible"/>
                                      </p:to>
                                    </p:set>
                                    <p:animEffect transition="in" filter="fade">
                                      <p:cBhvr>
                                        <p:cTn id="16" dur="1000"/>
                                        <p:tgtEl>
                                          <p:spTgt spid="42">
                                            <p:txEl>
                                              <p:pRg st="1" end="1"/>
                                            </p:txEl>
                                          </p:spTgt>
                                        </p:tgtEl>
                                      </p:cBhvr>
                                    </p:animEffect>
                                    <p:anim calcmode="lin" valueType="num">
                                      <p:cBhvr>
                                        <p:cTn id="17"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1">
                                            <p:txEl>
                                              <p:pRg st="0" end="0"/>
                                            </p:txEl>
                                          </p:spTgt>
                                        </p:tgtEl>
                                        <p:attrNameLst>
                                          <p:attrName>style.visibility</p:attrName>
                                        </p:attrNameLst>
                                      </p:cBhvr>
                                      <p:to>
                                        <p:strVal val="visible"/>
                                      </p:to>
                                    </p:set>
                                    <p:animEffect transition="in" filter="fade">
                                      <p:cBhvr>
                                        <p:cTn id="28" dur="1000"/>
                                        <p:tgtEl>
                                          <p:spTgt spid="101">
                                            <p:txEl>
                                              <p:pRg st="0" end="0"/>
                                            </p:txEl>
                                          </p:spTgt>
                                        </p:tgtEl>
                                      </p:cBhvr>
                                    </p:animEffect>
                                    <p:anim calcmode="lin" valueType="num">
                                      <p:cBhvr>
                                        <p:cTn id="29"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1">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1">
                                            <p:txEl>
                                              <p:pRg st="1" end="1"/>
                                            </p:txEl>
                                          </p:spTgt>
                                        </p:tgtEl>
                                        <p:attrNameLst>
                                          <p:attrName>style.visibility</p:attrName>
                                        </p:attrNameLst>
                                      </p:cBhvr>
                                      <p:to>
                                        <p:strVal val="visible"/>
                                      </p:to>
                                    </p:set>
                                    <p:animEffect transition="in" filter="fade">
                                      <p:cBhvr>
                                        <p:cTn id="33" dur="1000"/>
                                        <p:tgtEl>
                                          <p:spTgt spid="101">
                                            <p:txEl>
                                              <p:pRg st="1" end="1"/>
                                            </p:txEl>
                                          </p:spTgt>
                                        </p:tgtEl>
                                      </p:cBhvr>
                                    </p:animEffect>
                                    <p:anim calcmode="lin" valueType="num">
                                      <p:cBhvr>
                                        <p:cTn id="34" dur="1000" fill="hold"/>
                                        <p:tgtEl>
                                          <p:spTgt spid="10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1000"/>
                                        <p:tgtEl>
                                          <p:spTgt spid="88"/>
                                        </p:tgtEl>
                                      </p:cBhvr>
                                    </p:animEffect>
                                    <p:anim calcmode="lin" valueType="num">
                                      <p:cBhvr>
                                        <p:cTn id="41" dur="1000" fill="hold"/>
                                        <p:tgtEl>
                                          <p:spTgt spid="88"/>
                                        </p:tgtEl>
                                        <p:attrNameLst>
                                          <p:attrName>ppt_x</p:attrName>
                                        </p:attrNameLst>
                                      </p:cBhvr>
                                      <p:tavLst>
                                        <p:tav tm="0">
                                          <p:val>
                                            <p:strVal val="#ppt_x"/>
                                          </p:val>
                                        </p:tav>
                                        <p:tav tm="100000">
                                          <p:val>
                                            <p:strVal val="#ppt_x"/>
                                          </p:val>
                                        </p:tav>
                                      </p:tavLst>
                                    </p:anim>
                                    <p:anim calcmode="lin" valueType="num">
                                      <p:cBhvr>
                                        <p:cTn id="42" dur="1000" fill="hold"/>
                                        <p:tgtEl>
                                          <p:spTgt spid="8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1000"/>
                                        <p:tgtEl>
                                          <p:spTgt spid="93"/>
                                        </p:tgtEl>
                                      </p:cBhvr>
                                    </p:animEffect>
                                    <p:anim calcmode="lin" valueType="num">
                                      <p:cBhvr>
                                        <p:cTn id="46" dur="1000" fill="hold"/>
                                        <p:tgtEl>
                                          <p:spTgt spid="93"/>
                                        </p:tgtEl>
                                        <p:attrNameLst>
                                          <p:attrName>ppt_x</p:attrName>
                                        </p:attrNameLst>
                                      </p:cBhvr>
                                      <p:tavLst>
                                        <p:tav tm="0">
                                          <p:val>
                                            <p:strVal val="#ppt_x"/>
                                          </p:val>
                                        </p:tav>
                                        <p:tav tm="100000">
                                          <p:val>
                                            <p:strVal val="#ppt_x"/>
                                          </p:val>
                                        </p:tav>
                                      </p:tavLst>
                                    </p:anim>
                                    <p:anim calcmode="lin" valueType="num">
                                      <p:cBhvr>
                                        <p:cTn id="47" dur="1000" fill="hold"/>
                                        <p:tgtEl>
                                          <p:spTgt spid="9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1000"/>
                                        <p:tgtEl>
                                          <p:spTgt spid="91"/>
                                        </p:tgtEl>
                                      </p:cBhvr>
                                    </p:animEffect>
                                    <p:anim calcmode="lin" valueType="num">
                                      <p:cBhvr>
                                        <p:cTn id="51" dur="1000" fill="hold"/>
                                        <p:tgtEl>
                                          <p:spTgt spid="91"/>
                                        </p:tgtEl>
                                        <p:attrNameLst>
                                          <p:attrName>ppt_x</p:attrName>
                                        </p:attrNameLst>
                                      </p:cBhvr>
                                      <p:tavLst>
                                        <p:tav tm="0">
                                          <p:val>
                                            <p:strVal val="#ppt_x"/>
                                          </p:val>
                                        </p:tav>
                                        <p:tav tm="100000">
                                          <p:val>
                                            <p:strVal val="#ppt_x"/>
                                          </p:val>
                                        </p:tav>
                                      </p:tavLst>
                                    </p:anim>
                                    <p:anim calcmode="lin" valueType="num">
                                      <p:cBhvr>
                                        <p:cTn id="52" dur="1000" fill="hold"/>
                                        <p:tgtEl>
                                          <p:spTgt spid="9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1000"/>
                                        <p:tgtEl>
                                          <p:spTgt spid="101"/>
                                        </p:tgtEl>
                                      </p:cBhvr>
                                    </p:animEffect>
                                    <p:anim calcmode="lin" valueType="num">
                                      <p:cBhvr>
                                        <p:cTn id="56" dur="1000" fill="hold"/>
                                        <p:tgtEl>
                                          <p:spTgt spid="101"/>
                                        </p:tgtEl>
                                        <p:attrNameLst>
                                          <p:attrName>ppt_x</p:attrName>
                                        </p:attrNameLst>
                                      </p:cBhvr>
                                      <p:tavLst>
                                        <p:tav tm="0">
                                          <p:val>
                                            <p:strVal val="#ppt_x"/>
                                          </p:val>
                                        </p:tav>
                                        <p:tav tm="100000">
                                          <p:val>
                                            <p:strVal val="#ppt_x"/>
                                          </p:val>
                                        </p:tav>
                                      </p:tavLst>
                                    </p:anim>
                                    <p:anim calcmode="lin" valueType="num">
                                      <p:cBhvr>
                                        <p:cTn id="5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1000"/>
                                        <p:tgtEl>
                                          <p:spTgt spid="89"/>
                                        </p:tgtEl>
                                      </p:cBhvr>
                                    </p:animEffect>
                                    <p:anim calcmode="lin" valueType="num">
                                      <p:cBhvr>
                                        <p:cTn id="63" dur="1000" fill="hold"/>
                                        <p:tgtEl>
                                          <p:spTgt spid="89"/>
                                        </p:tgtEl>
                                        <p:attrNameLst>
                                          <p:attrName>ppt_x</p:attrName>
                                        </p:attrNameLst>
                                      </p:cBhvr>
                                      <p:tavLst>
                                        <p:tav tm="0">
                                          <p:val>
                                            <p:strVal val="#ppt_x"/>
                                          </p:val>
                                        </p:tav>
                                        <p:tav tm="100000">
                                          <p:val>
                                            <p:strVal val="#ppt_x"/>
                                          </p:val>
                                        </p:tav>
                                      </p:tavLst>
                                    </p:anim>
                                    <p:anim calcmode="lin" valueType="num">
                                      <p:cBhvr>
                                        <p:cTn id="64" dur="1000" fill="hold"/>
                                        <p:tgtEl>
                                          <p:spTgt spid="8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1000"/>
                                        <p:tgtEl>
                                          <p:spTgt spid="94"/>
                                        </p:tgtEl>
                                      </p:cBhvr>
                                    </p:animEffect>
                                    <p:anim calcmode="lin" valueType="num">
                                      <p:cBhvr>
                                        <p:cTn id="68" dur="1000" fill="hold"/>
                                        <p:tgtEl>
                                          <p:spTgt spid="94"/>
                                        </p:tgtEl>
                                        <p:attrNameLst>
                                          <p:attrName>ppt_x</p:attrName>
                                        </p:attrNameLst>
                                      </p:cBhvr>
                                      <p:tavLst>
                                        <p:tav tm="0">
                                          <p:val>
                                            <p:strVal val="#ppt_x"/>
                                          </p:val>
                                        </p:tav>
                                        <p:tav tm="100000">
                                          <p:val>
                                            <p:strVal val="#ppt_x"/>
                                          </p:val>
                                        </p:tav>
                                      </p:tavLst>
                                    </p:anim>
                                    <p:anim calcmode="lin" valueType="num">
                                      <p:cBhvr>
                                        <p:cTn id="69" dur="1000" fill="hold"/>
                                        <p:tgtEl>
                                          <p:spTgt spid="9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1000"/>
                                        <p:tgtEl>
                                          <p:spTgt spid="99"/>
                                        </p:tgtEl>
                                      </p:cBhvr>
                                    </p:animEffect>
                                    <p:anim calcmode="lin" valueType="num">
                                      <p:cBhvr>
                                        <p:cTn id="73" dur="1000" fill="hold"/>
                                        <p:tgtEl>
                                          <p:spTgt spid="99"/>
                                        </p:tgtEl>
                                        <p:attrNameLst>
                                          <p:attrName>ppt_x</p:attrName>
                                        </p:attrNameLst>
                                      </p:cBhvr>
                                      <p:tavLst>
                                        <p:tav tm="0">
                                          <p:val>
                                            <p:strVal val="#ppt_x"/>
                                          </p:val>
                                        </p:tav>
                                        <p:tav tm="100000">
                                          <p:val>
                                            <p:strVal val="#ppt_x"/>
                                          </p:val>
                                        </p:tav>
                                      </p:tavLst>
                                    </p:anim>
                                    <p:anim calcmode="lin" valueType="num">
                                      <p:cBhvr>
                                        <p:cTn id="74" dur="1000" fill="hold"/>
                                        <p:tgtEl>
                                          <p:spTgt spid="99"/>
                                        </p:tgtEl>
                                        <p:attrNameLst>
                                          <p:attrName>ppt_y</p:attrName>
                                        </p:attrNameLst>
                                      </p:cBhvr>
                                      <p:tavLst>
                                        <p:tav tm="0">
                                          <p:val>
                                            <p:strVal val="#ppt_y+.1"/>
                                          </p:val>
                                        </p:tav>
                                        <p:tav tm="100000">
                                          <p:val>
                                            <p:strVal val="#ppt_y"/>
                                          </p:val>
                                        </p:tav>
                                      </p:tavLst>
                                    </p:anim>
                                  </p:childTnLst>
                                </p:cTn>
                              </p:par>
                              <p:par>
                                <p:cTn id="75" presetID="22" presetClass="entr" presetSubtype="4"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wipe(down)">
                                      <p:cBhvr>
                                        <p:cTn id="77" dur="500"/>
                                        <p:tgtEl>
                                          <p:spTgt spid="8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wipe(down)">
                                      <p:cBhvr>
                                        <p:cTn id="80" dur="500"/>
                                        <p:tgtEl>
                                          <p:spTgt spid="9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down)">
                                      <p:cBhvr>
                                        <p:cTn id="83" dur="500"/>
                                        <p:tgtEl>
                                          <p:spTgt spid="90"/>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down)">
                                      <p:cBhvr>
                                        <p:cTn id="86" dur="500"/>
                                        <p:tgtEl>
                                          <p:spTgt spid="45"/>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down)">
                                      <p:cBhvr>
                                        <p:cTn id="89" dur="500"/>
                                        <p:tgtEl>
                                          <p:spTgt spid="43"/>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down)">
                                      <p:cBhvr>
                                        <p:cTn id="92" dur="500"/>
                                        <p:tgtEl>
                                          <p:spTgt spid="44"/>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down)">
                                      <p:cBhvr>
                                        <p:cTn id="95" dur="500"/>
                                        <p:tgtEl>
                                          <p:spTgt spid="46"/>
                                        </p:tgtEl>
                                      </p:cBhvr>
                                    </p:animEffect>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nodeType="click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fade">
                                      <p:cBhvr>
                                        <p:cTn id="100" dur="1000"/>
                                        <p:tgtEl>
                                          <p:spTgt spid="95"/>
                                        </p:tgtEl>
                                      </p:cBhvr>
                                    </p:animEffect>
                                    <p:anim calcmode="lin" valueType="num">
                                      <p:cBhvr>
                                        <p:cTn id="101" dur="1000" fill="hold"/>
                                        <p:tgtEl>
                                          <p:spTgt spid="95"/>
                                        </p:tgtEl>
                                        <p:attrNameLst>
                                          <p:attrName>ppt_x</p:attrName>
                                        </p:attrNameLst>
                                      </p:cBhvr>
                                      <p:tavLst>
                                        <p:tav tm="0">
                                          <p:val>
                                            <p:strVal val="#ppt_x"/>
                                          </p:val>
                                        </p:tav>
                                        <p:tav tm="100000">
                                          <p:val>
                                            <p:strVal val="#ppt_x"/>
                                          </p:val>
                                        </p:tav>
                                      </p:tavLst>
                                    </p:anim>
                                    <p:anim calcmode="lin" valueType="num">
                                      <p:cBhvr>
                                        <p:cTn id="102" dur="1000" fill="hold"/>
                                        <p:tgtEl>
                                          <p:spTgt spid="95"/>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0"/>
                                  </p:stCondLst>
                                  <p:childTnLst>
                                    <p:set>
                                      <p:cBhvr>
                                        <p:cTn id="104" dur="1" fill="hold">
                                          <p:stCondLst>
                                            <p:cond delay="0"/>
                                          </p:stCondLst>
                                        </p:cTn>
                                        <p:tgtEl>
                                          <p:spTgt spid="98"/>
                                        </p:tgtEl>
                                        <p:attrNameLst>
                                          <p:attrName>style.visibility</p:attrName>
                                        </p:attrNameLst>
                                      </p:cBhvr>
                                      <p:to>
                                        <p:strVal val="visible"/>
                                      </p:to>
                                    </p:set>
                                    <p:animEffect transition="in" filter="fade">
                                      <p:cBhvr>
                                        <p:cTn id="105" dur="1000"/>
                                        <p:tgtEl>
                                          <p:spTgt spid="98"/>
                                        </p:tgtEl>
                                      </p:cBhvr>
                                    </p:animEffect>
                                    <p:anim calcmode="lin" valueType="num">
                                      <p:cBhvr>
                                        <p:cTn id="106" dur="1000" fill="hold"/>
                                        <p:tgtEl>
                                          <p:spTgt spid="98"/>
                                        </p:tgtEl>
                                        <p:attrNameLst>
                                          <p:attrName>ppt_x</p:attrName>
                                        </p:attrNameLst>
                                      </p:cBhvr>
                                      <p:tavLst>
                                        <p:tav tm="0">
                                          <p:val>
                                            <p:strVal val="#ppt_x"/>
                                          </p:val>
                                        </p:tav>
                                        <p:tav tm="100000">
                                          <p:val>
                                            <p:strVal val="#ppt_x"/>
                                          </p:val>
                                        </p:tav>
                                      </p:tavLst>
                                    </p:anim>
                                    <p:anim calcmode="lin" valueType="num">
                                      <p:cBhvr>
                                        <p:cTn id="107" dur="1000" fill="hold"/>
                                        <p:tgtEl>
                                          <p:spTgt spid="98"/>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fade">
                                      <p:cBhvr>
                                        <p:cTn id="110" dur="1000"/>
                                        <p:tgtEl>
                                          <p:spTgt spid="96"/>
                                        </p:tgtEl>
                                      </p:cBhvr>
                                    </p:animEffect>
                                    <p:anim calcmode="lin" valueType="num">
                                      <p:cBhvr>
                                        <p:cTn id="111" dur="1000" fill="hold"/>
                                        <p:tgtEl>
                                          <p:spTgt spid="96"/>
                                        </p:tgtEl>
                                        <p:attrNameLst>
                                          <p:attrName>ppt_x</p:attrName>
                                        </p:attrNameLst>
                                      </p:cBhvr>
                                      <p:tavLst>
                                        <p:tav tm="0">
                                          <p:val>
                                            <p:strVal val="#ppt_x"/>
                                          </p:val>
                                        </p:tav>
                                        <p:tav tm="100000">
                                          <p:val>
                                            <p:strVal val="#ppt_x"/>
                                          </p:val>
                                        </p:tav>
                                      </p:tavLst>
                                    </p:anim>
                                    <p:anim calcmode="lin" valueType="num">
                                      <p:cBhvr>
                                        <p:cTn id="112"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down)">
                                      <p:cBhvr>
                                        <p:cTn id="117" dur="500"/>
                                        <p:tgtEl>
                                          <p:spTgt spid="97"/>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100"/>
                                        </p:tgtEl>
                                        <p:attrNameLst>
                                          <p:attrName>style.visibility</p:attrName>
                                        </p:attrNameLst>
                                      </p:cBhvr>
                                      <p:to>
                                        <p:strVal val="visible"/>
                                      </p:to>
                                    </p:set>
                                    <p:animEffect transition="in" filter="barn(inVertical)">
                                      <p:cBhvr>
                                        <p:cTn id="120" dur="500"/>
                                        <p:tgtEl>
                                          <p:spTgt spid="100"/>
                                        </p:tgtEl>
                                      </p:cBhvr>
                                    </p:animEffect>
                                  </p:childTnLst>
                                </p:cTn>
                              </p:par>
                              <p:par>
                                <p:cTn id="121" presetID="16" presetClass="entr" presetSubtype="21" fill="hold" nodeType="with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barn(inVertical)">
                                      <p:cBhvr>
                                        <p:cTn id="123" dur="500"/>
                                        <p:tgtEl>
                                          <p:spTgt spid="102"/>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barn(inVertical)">
                                      <p:cBhvr>
                                        <p:cTn id="126" dur="500"/>
                                        <p:tgtEl>
                                          <p:spTgt spid="103"/>
                                        </p:tgtEl>
                                      </p:cBhvr>
                                    </p:animEffect>
                                  </p:childTnLst>
                                </p:cTn>
                              </p:par>
                              <p:par>
                                <p:cTn id="127" presetID="1" presetClass="entr" presetSubtype="0" fill="hold" grpId="1" nodeType="withEffect">
                                  <p:stCondLst>
                                    <p:cond delay="0"/>
                                  </p:stCondLst>
                                  <p:childTnLst>
                                    <p:set>
                                      <p:cBhvr>
                                        <p:cTn id="128" dur="1" fill="hold">
                                          <p:stCondLst>
                                            <p:cond delay="0"/>
                                          </p:stCondLst>
                                        </p:cTn>
                                        <p:tgtEl>
                                          <p:spTgt spid="10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6" presetClass="emph" presetSubtype="0" repeatCount="indefinite" fill="hold" nodeType="clickEffect">
                                  <p:stCondLst>
                                    <p:cond delay="0"/>
                                  </p:stCondLst>
                                  <p:childTnLst>
                                    <p:animEffect transition="out" filter="fade">
                                      <p:cBhvr>
                                        <p:cTn id="132" dur="1000" tmFilter="0, 0; .2, .5; .8, .5; 1, 0"/>
                                        <p:tgtEl>
                                          <p:spTgt spid="101">
                                            <p:txEl>
                                              <p:pRg st="0" end="0"/>
                                            </p:txEl>
                                          </p:spTgt>
                                        </p:tgtEl>
                                      </p:cBhvr>
                                    </p:animEffect>
                                    <p:animScale>
                                      <p:cBhvr>
                                        <p:cTn id="133" dur="500" autoRev="1" fill="hold"/>
                                        <p:tgtEl>
                                          <p:spTgt spid="101">
                                            <p:txEl>
                                              <p:pRg st="0" end="0"/>
                                            </p:txEl>
                                          </p:spTgt>
                                        </p:tgtEl>
                                      </p:cBhvr>
                                      <p:by x="105000" y="105000"/>
                                    </p:animScale>
                                  </p:childTnLst>
                                </p:cTn>
                              </p:par>
                              <p:par>
                                <p:cTn id="134" presetID="26" presetClass="emph" presetSubtype="0" repeatCount="indefinite" fill="hold" grpId="0" nodeType="withEffect">
                                  <p:stCondLst>
                                    <p:cond delay="0"/>
                                  </p:stCondLst>
                                  <p:childTnLst>
                                    <p:animEffect transition="out" filter="fade">
                                      <p:cBhvr>
                                        <p:cTn id="135" dur="1000" tmFilter="0, 0; .2, .5; .8, .5; 1, 0"/>
                                        <p:tgtEl>
                                          <p:spTgt spid="105"/>
                                        </p:tgtEl>
                                      </p:cBhvr>
                                    </p:animEffect>
                                    <p:animScale>
                                      <p:cBhvr>
                                        <p:cTn id="136" dur="500" autoRev="1" fill="hold"/>
                                        <p:tgtEl>
                                          <p:spTgt spid="105"/>
                                        </p:tgtEl>
                                      </p:cBhvr>
                                      <p:by x="105000" y="105000"/>
                                    </p:animScale>
                                  </p:childTnLst>
                                </p:cTn>
                              </p:par>
                              <p:par>
                                <p:cTn id="137" presetID="26" presetClass="emph" presetSubtype="0" repeatCount="indefinite" fill="hold" nodeType="withEffect">
                                  <p:stCondLst>
                                    <p:cond delay="0"/>
                                  </p:stCondLst>
                                  <p:childTnLst>
                                    <p:animEffect transition="out" filter="fade">
                                      <p:cBhvr>
                                        <p:cTn id="138" dur="1000" tmFilter="0, 0; .2, .5; .8, .5; 1, 0"/>
                                        <p:tgtEl>
                                          <p:spTgt spid="42">
                                            <p:txEl>
                                              <p:pRg st="0" end="0"/>
                                            </p:txEl>
                                          </p:spTgt>
                                        </p:tgtEl>
                                      </p:cBhvr>
                                    </p:animEffect>
                                    <p:animScale>
                                      <p:cBhvr>
                                        <p:cTn id="139" dur="500" autoRev="1" fill="hold"/>
                                        <p:tgtEl>
                                          <p:spTgt spid="42">
                                            <p:txEl>
                                              <p:pRg st="0" end="0"/>
                                            </p:txEl>
                                          </p:spTgt>
                                        </p:tgtEl>
                                      </p:cBhvr>
                                      <p:by x="105000" y="105000"/>
                                    </p:animScale>
                                  </p:childTnLst>
                                </p:cTn>
                              </p:par>
                              <p:par>
                                <p:cTn id="140" presetID="26" presetClass="emph" presetSubtype="0" repeatCount="indefinite" fill="hold" nodeType="withEffect">
                                  <p:stCondLst>
                                    <p:cond delay="0"/>
                                  </p:stCondLst>
                                  <p:childTnLst>
                                    <p:animEffect transition="out" filter="fade">
                                      <p:cBhvr>
                                        <p:cTn id="141" dur="1000" tmFilter="0, 0; .2, .5; .8, .5; 1, 0"/>
                                        <p:tgtEl>
                                          <p:spTgt spid="42">
                                            <p:txEl>
                                              <p:pRg st="1" end="1"/>
                                            </p:txEl>
                                          </p:spTgt>
                                        </p:tgtEl>
                                      </p:cBhvr>
                                    </p:animEffect>
                                    <p:animScale>
                                      <p:cBhvr>
                                        <p:cTn id="142" dur="500" autoRev="1" fill="hold"/>
                                        <p:tgtEl>
                                          <p:spTgt spid="42">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7" grpId="0" animBg="1"/>
      <p:bldP spid="88" grpId="0"/>
      <p:bldP spid="89" grpId="0"/>
      <p:bldP spid="90" grpId="0" animBg="1"/>
      <p:bldP spid="91" grpId="0"/>
      <p:bldP spid="92" grpId="0" animBg="1"/>
      <p:bldP spid="93" grpId="0"/>
      <p:bldP spid="94" grpId="0"/>
      <p:bldP spid="97" grpId="0" animBg="1"/>
      <p:bldP spid="99" grpId="0"/>
      <p:bldP spid="100" grpId="0" animBg="1"/>
      <p:bldP spid="101" grpId="0"/>
      <p:bldP spid="103" grpId="0"/>
      <p:bldP spid="105" grpId="0" animBg="1"/>
      <p:bldP spid="105"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E46946-68D3-4628-A4A2-E84FFA63792D}"/>
              </a:ext>
            </a:extLst>
          </p:cNvPr>
          <p:cNvPicPr>
            <a:picLocks noChangeAspect="1"/>
          </p:cNvPicPr>
          <p:nvPr/>
        </p:nvPicPr>
        <p:blipFill>
          <a:blip r:embed="rId3"/>
          <a:stretch>
            <a:fillRect/>
          </a:stretch>
        </p:blipFill>
        <p:spPr>
          <a:xfrm>
            <a:off x="5638800" y="4000500"/>
            <a:ext cx="2895600" cy="1535486"/>
          </a:xfrm>
          <a:prstGeom prst="rect">
            <a:avLst/>
          </a:prstGeom>
          <a:solidFill>
            <a:srgbClr val="F9CFC3"/>
          </a:solidFill>
          <a:ln w="28575">
            <a:solidFill>
              <a:schemeClr val="bg2">
                <a:lumMod val="75000"/>
              </a:schemeClr>
            </a:solidFill>
          </a:ln>
          <a:effectLst>
            <a:outerShdw blurRad="292100" dist="139700" dir="2700000" algn="tl" rotWithShape="0">
              <a:srgbClr val="333333">
                <a:alpha val="65000"/>
              </a:srgbClr>
            </a:outerShdw>
          </a:effectLst>
        </p:spPr>
      </p:pic>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1" name="TextBox 10">
            <a:extLst>
              <a:ext uri="{FF2B5EF4-FFF2-40B4-BE49-F238E27FC236}">
                <a16:creationId xmlns:a16="http://schemas.microsoft.com/office/drawing/2014/main" id="{41F7E68C-F58E-4BCE-9732-3DA663B4D9C3}"/>
              </a:ext>
            </a:extLst>
          </p:cNvPr>
          <p:cNvSpPr txBox="1"/>
          <p:nvPr/>
        </p:nvSpPr>
        <p:spPr>
          <a:xfrm>
            <a:off x="5200828" y="1076920"/>
            <a:ext cx="3859416" cy="2823850"/>
          </a:xfrm>
          <a:prstGeom prst="rect">
            <a:avLst/>
          </a:prstGeom>
        </p:spPr>
        <p:style>
          <a:lnRef idx="1">
            <a:schemeClr val="accent6"/>
          </a:lnRef>
          <a:fillRef idx="3">
            <a:schemeClr val="accent6"/>
          </a:fillRef>
          <a:effectRef idx="2">
            <a:schemeClr val="accent6"/>
          </a:effectRef>
          <a:fontRef idx="minor">
            <a:schemeClr val="lt1"/>
          </a:fontRef>
        </p:style>
        <p:txBody>
          <a:bodyPr wrap="square" bIns="0" rtlCol="0">
            <a:spAutoFit/>
          </a:bodyPr>
          <a:lstStyle/>
          <a:p>
            <a:pPr lvl="0">
              <a:spcAft>
                <a:spcPts val="600"/>
              </a:spcAft>
              <a:defRPr/>
            </a:pP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可</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4:13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又对他们说：你们不明白这比喻么？这样怎能明白一切的比喻呢？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4:14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撒种之人所撒的就是道。 </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lvl="0">
              <a:defRPr/>
            </a:pP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路</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8:11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这比喻乃是这样：种子就是神的道。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8:12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那些在路旁的，就是人听了道，随后魔鬼来，从他们心里把道夺去，恐怕他们信了得救</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 8:13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那些在磐石上的，就是人听道，欢喜领受，但心中没有根，不过暂时相信，及至遇见试炼就退后了。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8:14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那落在荆棘里的，就是人听了道，走开以后，被今生的思虑、钱财、宴乐挤住了，便结不出成熟的子粒来。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8:15 </a:t>
            </a:r>
            <a:r>
              <a:rPr lang="zh-CN" altLang="en-US" sz="1350" b="1" dirty="0">
                <a:solidFill>
                  <a:srgbClr val="0070C0"/>
                </a:solidFill>
                <a:latin typeface="Arial" panose="020B0604020202020204" pitchFamily="34" charset="0"/>
                <a:ea typeface="微软雅黑" panose="020B0503020204020204" pitchFamily="34" charset="-122"/>
                <a:cs typeface="Arial" panose="020B0604020202020204" pitchFamily="34" charset="0"/>
              </a:rPr>
              <a:t>那落在好土里的，就是人听了道，持守在诚实善良的心里，并且忍耐着结实。 </a:t>
            </a:r>
            <a:endParaRPr kumimoji="0" lang="en-US" altLang="zh-CN" sz="135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a:extLst>
              <a:ext uri="{FF2B5EF4-FFF2-40B4-BE49-F238E27FC236}">
                <a16:creationId xmlns:a16="http://schemas.microsoft.com/office/drawing/2014/main" id="{EBFA9C0C-DC42-4E0D-A774-E5143D7CD0E5}"/>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个人层面的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spTree>
    <p:extLst>
      <p:ext uri="{BB962C8B-B14F-4D97-AF65-F5344CB8AC3E}">
        <p14:creationId xmlns:p14="http://schemas.microsoft.com/office/powerpoint/2010/main" val="23333438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2.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3192CEE-5900-482E-BE20-28652FF1739B}">
  <ds:schemaRefs>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TM02892315[[fn=Wisp]]</Template>
  <TotalTime>32642</TotalTime>
  <Words>9307</Words>
  <Application>Microsoft Office PowerPoint</Application>
  <PresentationFormat>On-screen Show (16:10)</PresentationFormat>
  <Paragraphs>150</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微软雅黑</vt:lpstr>
      <vt:lpstr>微软雅黑</vt:lpstr>
      <vt:lpstr>幼圆</vt:lpstr>
      <vt:lpstr>zw</vt:lpstr>
      <vt:lpstr>Arial</vt:lpstr>
      <vt:lpstr>Calibri</vt:lpstr>
      <vt:lpstr>Century Gothic</vt:lpstr>
      <vt:lpstr>Lao UI</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2038</cp:revision>
  <dcterms:created xsi:type="dcterms:W3CDTF">2011-09-04T18:01:24Z</dcterms:created>
  <dcterms:modified xsi:type="dcterms:W3CDTF">2021-04-04T12:01:44Z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