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4"/>
  </p:notesMasterIdLst>
  <p:sldIdLst>
    <p:sldId id="256" r:id="rId5"/>
    <p:sldId id="923" r:id="rId6"/>
    <p:sldId id="929" r:id="rId7"/>
    <p:sldId id="933" r:id="rId8"/>
    <p:sldId id="939" r:id="rId9"/>
    <p:sldId id="957" r:id="rId10"/>
    <p:sldId id="944" r:id="rId11"/>
    <p:sldId id="943" r:id="rId12"/>
    <p:sldId id="941" r:id="rId13"/>
    <p:sldId id="945" r:id="rId14"/>
    <p:sldId id="948" r:id="rId15"/>
    <p:sldId id="946" r:id="rId16"/>
    <p:sldId id="949" r:id="rId17"/>
    <p:sldId id="951" r:id="rId18"/>
    <p:sldId id="950" r:id="rId19"/>
    <p:sldId id="953" r:id="rId20"/>
    <p:sldId id="958" r:id="rId21"/>
    <p:sldId id="955" r:id="rId22"/>
    <p:sldId id="959" r:id="rId2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1A1A1A"/>
    <a:srgbClr val="DB9861"/>
    <a:srgbClr val="573B25"/>
    <a:srgbClr val="0000FF"/>
    <a:srgbClr val="F9CFC3"/>
    <a:srgbClr val="00FFFF"/>
    <a:srgbClr val="090909"/>
    <a:srgbClr val="01010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4" autoAdjust="0"/>
    <p:restoredTop sz="94471" autoAdjust="0"/>
  </p:normalViewPr>
  <p:slideViewPr>
    <p:cSldViewPr>
      <p:cViewPr varScale="1">
        <p:scale>
          <a:sx n="104" d="100"/>
          <a:sy n="104" d="100"/>
        </p:scale>
        <p:origin x="893" y="12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28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4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52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20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376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48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977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24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96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4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31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9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35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37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79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5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9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0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lang="en-US" altLang="zh-CN" sz="9600" b="1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47</a:t>
            </a: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9F3668-894E-4BFF-82CE-ECD673A8A321}"/>
              </a:ext>
            </a:extLst>
          </p:cNvPr>
          <p:cNvSpPr/>
          <p:nvPr/>
        </p:nvSpPr>
        <p:spPr>
          <a:xfrm>
            <a:off x="5257800" y="1075240"/>
            <a:ext cx="3725285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CBD6999-3B33-45BF-B815-C5698B91A004}"/>
              </a:ext>
            </a:extLst>
          </p:cNvPr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0A9C8-2CC3-4431-9486-48C9D5B4F6DD}"/>
              </a:ext>
            </a:extLst>
          </p:cNvPr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" name="Freeform 109">
            <a:extLst>
              <a:ext uri="{FF2B5EF4-FFF2-40B4-BE49-F238E27FC236}">
                <a16:creationId xmlns:a16="http://schemas.microsoft.com/office/drawing/2014/main" id="{E6745547-B35B-4182-88C5-C25566D9AEF4}"/>
              </a:ext>
            </a:extLst>
          </p:cNvPr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110">
            <a:extLst>
              <a:ext uri="{FF2B5EF4-FFF2-40B4-BE49-F238E27FC236}">
                <a16:creationId xmlns:a16="http://schemas.microsoft.com/office/drawing/2014/main" id="{42EA74F8-1F38-4E31-B13A-C7C1C7359AB6}"/>
              </a:ext>
            </a:extLst>
          </p:cNvPr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111">
            <a:extLst>
              <a:ext uri="{FF2B5EF4-FFF2-40B4-BE49-F238E27FC236}">
                <a16:creationId xmlns:a16="http://schemas.microsoft.com/office/drawing/2014/main" id="{A10B991C-5838-4D20-954E-8C46B3A04E8D}"/>
              </a:ext>
            </a:extLst>
          </p:cNvPr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112">
            <a:extLst>
              <a:ext uri="{FF2B5EF4-FFF2-40B4-BE49-F238E27FC236}">
                <a16:creationId xmlns:a16="http://schemas.microsoft.com/office/drawing/2014/main" id="{ADF542C5-D6E7-4B73-BA2B-CE3A0A4D1AF3}"/>
              </a:ext>
            </a:extLst>
          </p:cNvPr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7E0830-BCA3-4485-8D6B-495D7D83656A}"/>
              </a:ext>
            </a:extLst>
          </p:cNvPr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26" name="Freeform 114">
              <a:extLst>
                <a:ext uri="{FF2B5EF4-FFF2-40B4-BE49-F238E27FC236}">
                  <a16:creationId xmlns:a16="http://schemas.microsoft.com/office/drawing/2014/main" id="{79846283-F7B7-4E3B-8808-804FE44E8099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67F3E70-F4D2-4324-82E4-59F11983F98C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30" name="Freeform 118">
                <a:extLst>
                  <a:ext uri="{FF2B5EF4-FFF2-40B4-BE49-F238E27FC236}">
                    <a16:creationId xmlns:a16="http://schemas.microsoft.com/office/drawing/2014/main" id="{E3FD6F33-7BFD-4068-8A2F-0578735D4196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168480-A895-45C2-A71A-EF47D1F02D75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Freeform 116">
              <a:extLst>
                <a:ext uri="{FF2B5EF4-FFF2-40B4-BE49-F238E27FC236}">
                  <a16:creationId xmlns:a16="http://schemas.microsoft.com/office/drawing/2014/main" id="{2F803005-447A-423D-BF0C-AA144900B82D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17">
              <a:extLst>
                <a:ext uri="{FF2B5EF4-FFF2-40B4-BE49-F238E27FC236}">
                  <a16:creationId xmlns:a16="http://schemas.microsoft.com/office/drawing/2014/main" id="{F081D31F-672D-47D7-ABE0-95B23EEECA9D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Freeform 120">
            <a:extLst>
              <a:ext uri="{FF2B5EF4-FFF2-40B4-BE49-F238E27FC236}">
                <a16:creationId xmlns:a16="http://schemas.microsoft.com/office/drawing/2014/main" id="{3BF4BA37-7AD2-4209-ADCE-27BFA91B3969}"/>
              </a:ext>
            </a:extLst>
          </p:cNvPr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738D6B-EDAB-45DC-AF00-5AE60C3B1E43}"/>
              </a:ext>
            </a:extLst>
          </p:cNvPr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14CEA0-53FA-43E0-85C8-532CC738BD37}"/>
              </a:ext>
            </a:extLst>
          </p:cNvPr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Freeform 123">
            <a:extLst>
              <a:ext uri="{FF2B5EF4-FFF2-40B4-BE49-F238E27FC236}">
                <a16:creationId xmlns:a16="http://schemas.microsoft.com/office/drawing/2014/main" id="{EF3D9E45-C2B3-4D27-9832-CC6612BB50DF}"/>
              </a:ext>
            </a:extLst>
          </p:cNvPr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115139-C6D5-4D31-A58A-D390860B343C}"/>
              </a:ext>
            </a:extLst>
          </p:cNvPr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8" name="Freeform 125">
            <a:extLst>
              <a:ext uri="{FF2B5EF4-FFF2-40B4-BE49-F238E27FC236}">
                <a16:creationId xmlns:a16="http://schemas.microsoft.com/office/drawing/2014/main" id="{866EB8EC-2DC8-46A9-93EA-C4ED0A8A2120}"/>
              </a:ext>
            </a:extLst>
          </p:cNvPr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F9C0AA-7935-4C7B-A3B2-6D4FD4C5428F}"/>
              </a:ext>
            </a:extLst>
          </p:cNvPr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FE1DB4-F002-40B1-B8FB-51CD008361FB}"/>
              </a:ext>
            </a:extLst>
          </p:cNvPr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1" name="Picture 10" descr="Image result for crow no background">
            <a:extLst>
              <a:ext uri="{FF2B5EF4-FFF2-40B4-BE49-F238E27FC236}">
                <a16:creationId xmlns:a16="http://schemas.microsoft.com/office/drawing/2014/main" id="{9E592CEE-3BEA-4A56-989E-C46BD6AD7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Image result for crow no background">
            <a:extLst>
              <a:ext uri="{FF2B5EF4-FFF2-40B4-BE49-F238E27FC236}">
                <a16:creationId xmlns:a16="http://schemas.microsoft.com/office/drawing/2014/main" id="{63336FD6-274E-4B5C-80FC-EBC73E6E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 130">
            <a:extLst>
              <a:ext uri="{FF2B5EF4-FFF2-40B4-BE49-F238E27FC236}">
                <a16:creationId xmlns:a16="http://schemas.microsoft.com/office/drawing/2014/main" id="{5B961F3C-B276-41C8-8E14-2781CF5DA4CA}"/>
              </a:ext>
            </a:extLst>
          </p:cNvPr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10" descr="Image result for crow no background">
            <a:extLst>
              <a:ext uri="{FF2B5EF4-FFF2-40B4-BE49-F238E27FC236}">
                <a16:creationId xmlns:a16="http://schemas.microsoft.com/office/drawing/2014/main" id="{CD356D48-659E-4DA2-8A8A-4E4510EAA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820CF56-08DF-48C8-9C63-12FFB8020634}"/>
              </a:ext>
            </a:extLst>
          </p:cNvPr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Freeform 133">
            <a:extLst>
              <a:ext uri="{FF2B5EF4-FFF2-40B4-BE49-F238E27FC236}">
                <a16:creationId xmlns:a16="http://schemas.microsoft.com/office/drawing/2014/main" id="{AC12D5B4-C19B-45E5-ACDA-E224ED76A07B}"/>
              </a:ext>
            </a:extLst>
          </p:cNvPr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3C2520-6D68-413B-B49C-1E3594FDE35A}"/>
              </a:ext>
            </a:extLst>
          </p:cNvPr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8" name="Picture 16" descr="Image result for crow no background">
            <a:extLst>
              <a:ext uri="{FF2B5EF4-FFF2-40B4-BE49-F238E27FC236}">
                <a16:creationId xmlns:a16="http://schemas.microsoft.com/office/drawing/2014/main" id="{2B01130A-5063-4B31-9F23-B2940A76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1944A23-4DF9-4CD9-B640-4CD5E90B9875}"/>
              </a:ext>
            </a:extLst>
          </p:cNvPr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A55B66-E367-4B57-9720-BFE073654BA0}"/>
              </a:ext>
            </a:extLst>
          </p:cNvPr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20F37C-2CA1-43DB-ACA2-DB86A6CF9E22}"/>
              </a:ext>
            </a:extLst>
          </p:cNvPr>
          <p:cNvSpPr/>
          <p:nvPr/>
        </p:nvSpPr>
        <p:spPr>
          <a:xfrm>
            <a:off x="5305165" y="1122082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002C13-B27B-4ECA-8DE8-FD90A3AD68D3}"/>
              </a:ext>
            </a:extLst>
          </p:cNvPr>
          <p:cNvSpPr txBox="1"/>
          <p:nvPr/>
        </p:nvSpPr>
        <p:spPr>
          <a:xfrm>
            <a:off x="5410200" y="645352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为什么我们很难做到谦卑？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uiExpand="1" build="allAtOnce"/>
      <p:bldP spid="21" grpId="0" animBg="1"/>
      <p:bldP spid="22" grpId="0" animBg="1"/>
      <p:bldP spid="23" grpId="0" animBg="1"/>
      <p:bldP spid="24" grpId="0" animBg="1"/>
      <p:bldP spid="33" grpId="0" animBg="1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3" grpId="0" animBg="1"/>
      <p:bldP spid="45" grpId="0"/>
      <p:bldP spid="46" grpId="0" animBg="1"/>
      <p:bldP spid="47" grpId="0" uiExpand="1" build="allAtOnce"/>
      <p:bldP spid="49" grpId="0"/>
      <p:bldP spid="50" grpId="0" animBg="1"/>
      <p:bldP spid="50" grpId="1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9F3668-894E-4BFF-82CE-ECD673A8A321}"/>
              </a:ext>
            </a:extLst>
          </p:cNvPr>
          <p:cNvSpPr/>
          <p:nvPr/>
        </p:nvSpPr>
        <p:spPr>
          <a:xfrm>
            <a:off x="5257800" y="1075240"/>
            <a:ext cx="3725285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CBD6999-3B33-45BF-B815-C5698B91A004}"/>
              </a:ext>
            </a:extLst>
          </p:cNvPr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0A9C8-2CC3-4431-9486-48C9D5B4F6DD}"/>
              </a:ext>
            </a:extLst>
          </p:cNvPr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" name="Freeform 109">
            <a:extLst>
              <a:ext uri="{FF2B5EF4-FFF2-40B4-BE49-F238E27FC236}">
                <a16:creationId xmlns:a16="http://schemas.microsoft.com/office/drawing/2014/main" id="{E6745547-B35B-4182-88C5-C25566D9AEF4}"/>
              </a:ext>
            </a:extLst>
          </p:cNvPr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110">
            <a:extLst>
              <a:ext uri="{FF2B5EF4-FFF2-40B4-BE49-F238E27FC236}">
                <a16:creationId xmlns:a16="http://schemas.microsoft.com/office/drawing/2014/main" id="{42EA74F8-1F38-4E31-B13A-C7C1C7359AB6}"/>
              </a:ext>
            </a:extLst>
          </p:cNvPr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111">
            <a:extLst>
              <a:ext uri="{FF2B5EF4-FFF2-40B4-BE49-F238E27FC236}">
                <a16:creationId xmlns:a16="http://schemas.microsoft.com/office/drawing/2014/main" id="{A10B991C-5838-4D20-954E-8C46B3A04E8D}"/>
              </a:ext>
            </a:extLst>
          </p:cNvPr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112">
            <a:extLst>
              <a:ext uri="{FF2B5EF4-FFF2-40B4-BE49-F238E27FC236}">
                <a16:creationId xmlns:a16="http://schemas.microsoft.com/office/drawing/2014/main" id="{ADF542C5-D6E7-4B73-BA2B-CE3A0A4D1AF3}"/>
              </a:ext>
            </a:extLst>
          </p:cNvPr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7E0830-BCA3-4485-8D6B-495D7D83656A}"/>
              </a:ext>
            </a:extLst>
          </p:cNvPr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26" name="Freeform 114">
              <a:extLst>
                <a:ext uri="{FF2B5EF4-FFF2-40B4-BE49-F238E27FC236}">
                  <a16:creationId xmlns:a16="http://schemas.microsoft.com/office/drawing/2014/main" id="{79846283-F7B7-4E3B-8808-804FE44E8099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67F3E70-F4D2-4324-82E4-59F11983F98C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30" name="Freeform 118">
                <a:extLst>
                  <a:ext uri="{FF2B5EF4-FFF2-40B4-BE49-F238E27FC236}">
                    <a16:creationId xmlns:a16="http://schemas.microsoft.com/office/drawing/2014/main" id="{E3FD6F33-7BFD-4068-8A2F-0578735D4196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168480-A895-45C2-A71A-EF47D1F02D75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Freeform 116">
              <a:extLst>
                <a:ext uri="{FF2B5EF4-FFF2-40B4-BE49-F238E27FC236}">
                  <a16:creationId xmlns:a16="http://schemas.microsoft.com/office/drawing/2014/main" id="{2F803005-447A-423D-BF0C-AA144900B82D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17">
              <a:extLst>
                <a:ext uri="{FF2B5EF4-FFF2-40B4-BE49-F238E27FC236}">
                  <a16:creationId xmlns:a16="http://schemas.microsoft.com/office/drawing/2014/main" id="{F081D31F-672D-47D7-ABE0-95B23EEECA9D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Freeform 120">
            <a:extLst>
              <a:ext uri="{FF2B5EF4-FFF2-40B4-BE49-F238E27FC236}">
                <a16:creationId xmlns:a16="http://schemas.microsoft.com/office/drawing/2014/main" id="{3BF4BA37-7AD2-4209-ADCE-27BFA91B3969}"/>
              </a:ext>
            </a:extLst>
          </p:cNvPr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738D6B-EDAB-45DC-AF00-5AE60C3B1E43}"/>
              </a:ext>
            </a:extLst>
          </p:cNvPr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14CEA0-53FA-43E0-85C8-532CC738BD37}"/>
              </a:ext>
            </a:extLst>
          </p:cNvPr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Freeform 123">
            <a:extLst>
              <a:ext uri="{FF2B5EF4-FFF2-40B4-BE49-F238E27FC236}">
                <a16:creationId xmlns:a16="http://schemas.microsoft.com/office/drawing/2014/main" id="{EF3D9E45-C2B3-4D27-9832-CC6612BB50DF}"/>
              </a:ext>
            </a:extLst>
          </p:cNvPr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115139-C6D5-4D31-A58A-D390860B343C}"/>
              </a:ext>
            </a:extLst>
          </p:cNvPr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8" name="Freeform 125">
            <a:extLst>
              <a:ext uri="{FF2B5EF4-FFF2-40B4-BE49-F238E27FC236}">
                <a16:creationId xmlns:a16="http://schemas.microsoft.com/office/drawing/2014/main" id="{866EB8EC-2DC8-46A9-93EA-C4ED0A8A2120}"/>
              </a:ext>
            </a:extLst>
          </p:cNvPr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F9C0AA-7935-4C7B-A3B2-6D4FD4C5428F}"/>
              </a:ext>
            </a:extLst>
          </p:cNvPr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FE1DB4-F002-40B1-B8FB-51CD008361FB}"/>
              </a:ext>
            </a:extLst>
          </p:cNvPr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1" name="Picture 10" descr="Image result for crow no background">
            <a:extLst>
              <a:ext uri="{FF2B5EF4-FFF2-40B4-BE49-F238E27FC236}">
                <a16:creationId xmlns:a16="http://schemas.microsoft.com/office/drawing/2014/main" id="{9E592CEE-3BEA-4A56-989E-C46BD6AD7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Image result for crow no background">
            <a:extLst>
              <a:ext uri="{FF2B5EF4-FFF2-40B4-BE49-F238E27FC236}">
                <a16:creationId xmlns:a16="http://schemas.microsoft.com/office/drawing/2014/main" id="{63336FD6-274E-4B5C-80FC-EBC73E6E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 130">
            <a:extLst>
              <a:ext uri="{FF2B5EF4-FFF2-40B4-BE49-F238E27FC236}">
                <a16:creationId xmlns:a16="http://schemas.microsoft.com/office/drawing/2014/main" id="{5B961F3C-B276-41C8-8E14-2781CF5DA4CA}"/>
              </a:ext>
            </a:extLst>
          </p:cNvPr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10" descr="Image result for crow no background">
            <a:extLst>
              <a:ext uri="{FF2B5EF4-FFF2-40B4-BE49-F238E27FC236}">
                <a16:creationId xmlns:a16="http://schemas.microsoft.com/office/drawing/2014/main" id="{CD356D48-659E-4DA2-8A8A-4E4510EAA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820CF56-08DF-48C8-9C63-12FFB8020634}"/>
              </a:ext>
            </a:extLst>
          </p:cNvPr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Freeform 133">
            <a:extLst>
              <a:ext uri="{FF2B5EF4-FFF2-40B4-BE49-F238E27FC236}">
                <a16:creationId xmlns:a16="http://schemas.microsoft.com/office/drawing/2014/main" id="{AC12D5B4-C19B-45E5-ACDA-E224ED76A07B}"/>
              </a:ext>
            </a:extLst>
          </p:cNvPr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3C2520-6D68-413B-B49C-1E3594FDE35A}"/>
              </a:ext>
            </a:extLst>
          </p:cNvPr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8" name="Picture 16" descr="Image result for crow no background">
            <a:extLst>
              <a:ext uri="{FF2B5EF4-FFF2-40B4-BE49-F238E27FC236}">
                <a16:creationId xmlns:a16="http://schemas.microsoft.com/office/drawing/2014/main" id="{2B01130A-5063-4B31-9F23-B2940A76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1944A23-4DF9-4CD9-B640-4CD5E90B9875}"/>
              </a:ext>
            </a:extLst>
          </p:cNvPr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A55B66-E367-4B57-9720-BFE073654BA0}"/>
              </a:ext>
            </a:extLst>
          </p:cNvPr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002C13-B27B-4ECA-8DE8-FD90A3AD68D3}"/>
              </a:ext>
            </a:extLst>
          </p:cNvPr>
          <p:cNvSpPr txBox="1"/>
          <p:nvPr/>
        </p:nvSpPr>
        <p:spPr>
          <a:xfrm>
            <a:off x="5410200" y="645352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为什么我们很难做到谦卑？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7061472-020F-4CF6-A5C5-B68D03F7CC24}"/>
              </a:ext>
            </a:extLst>
          </p:cNvPr>
          <p:cNvSpPr/>
          <p:nvPr/>
        </p:nvSpPr>
        <p:spPr>
          <a:xfrm>
            <a:off x="5272450" y="1083340"/>
            <a:ext cx="1929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66FF99"/>
                </a:solidFill>
              </a:rPr>
              <a:t>弗5:14 </a:t>
            </a:r>
            <a:r>
              <a:rPr lang="en-US" sz="1400" b="1" dirty="0" err="1">
                <a:solidFill>
                  <a:srgbClr val="66FF99"/>
                </a:solidFill>
              </a:rPr>
              <a:t>所以主说：你这睡着的人当醒过来，从死里复活！基督就要光照你了</a:t>
            </a:r>
            <a:r>
              <a:rPr lang="en-US" sz="1400" b="1" dirty="0">
                <a:solidFill>
                  <a:srgbClr val="66FF99"/>
                </a:solidFill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6184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uiExpand="1" build="allAtOnce"/>
      <p:bldP spid="21" grpId="0" animBg="1"/>
      <p:bldP spid="22" grpId="0" animBg="1"/>
      <p:bldP spid="23" grpId="0" animBg="1"/>
      <p:bldP spid="24" grpId="0" animBg="1"/>
      <p:bldP spid="33" grpId="0" animBg="1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3" grpId="0" animBg="1"/>
      <p:bldP spid="45" grpId="0"/>
      <p:bldP spid="46" grpId="0" animBg="1"/>
      <p:bldP spid="47" grpId="0" uiExpand="1" build="allAtOnce"/>
      <p:bldP spid="49" grpId="0"/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9435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在基督里的顺服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9" name="Picture 2" descr="Related image">
            <a:extLst>
              <a:ext uri="{FF2B5EF4-FFF2-40B4-BE49-F238E27FC236}">
                <a16:creationId xmlns:a16="http://schemas.microsoft.com/office/drawing/2014/main" id="{CF688063-2BD7-4503-84D4-7FCC2AA4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82" y="4608047"/>
            <a:ext cx="1501097" cy="9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E1BF55-1497-4DCC-8706-C2E95D6C2289}"/>
              </a:ext>
            </a:extLst>
          </p:cNvPr>
          <p:cNvGrpSpPr/>
          <p:nvPr/>
        </p:nvGrpSpPr>
        <p:grpSpPr>
          <a:xfrm>
            <a:off x="5340753" y="2650228"/>
            <a:ext cx="3305503" cy="3087632"/>
            <a:chOff x="5340753" y="2650228"/>
            <a:chExt cx="3305503" cy="30876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7C67110-E7CB-4130-80D5-2FBCBBE6050A}"/>
                </a:ext>
              </a:extLst>
            </p:cNvPr>
            <p:cNvGrpSpPr/>
            <p:nvPr/>
          </p:nvGrpSpPr>
          <p:grpSpPr>
            <a:xfrm>
              <a:off x="5340753" y="2650228"/>
              <a:ext cx="3305503" cy="3087632"/>
              <a:chOff x="5340753" y="2650228"/>
              <a:chExt cx="3305503" cy="308763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C86DAFB-507F-416E-B36B-0F1024F4F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0376" y="2650228"/>
                <a:ext cx="3035880" cy="2030927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B96C50A-CE07-4586-9503-E11B8928F9E0}"/>
                  </a:ext>
                </a:extLst>
              </p:cNvPr>
              <p:cNvGrpSpPr/>
              <p:nvPr/>
            </p:nvGrpSpPr>
            <p:grpSpPr>
              <a:xfrm>
                <a:off x="5340753" y="3701508"/>
                <a:ext cx="2998683" cy="2036352"/>
                <a:chOff x="5348374" y="2164508"/>
                <a:chExt cx="2998683" cy="2036352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266EDF3-23F2-4D2D-B76B-96F42287F58E}"/>
                    </a:ext>
                  </a:extLst>
                </p:cNvPr>
                <p:cNvGrpSpPr/>
                <p:nvPr/>
              </p:nvGrpSpPr>
              <p:grpSpPr>
                <a:xfrm>
                  <a:off x="5348374" y="2468224"/>
                  <a:ext cx="1738226" cy="1732636"/>
                  <a:chOff x="2664755" y="-309201"/>
                  <a:chExt cx="1738226" cy="1732636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C27218FD-21F2-417D-BAD0-F590EDF0798A}"/>
                      </a:ext>
                    </a:extLst>
                  </p:cNvPr>
                  <p:cNvSpPr/>
                  <p:nvPr/>
                </p:nvSpPr>
                <p:spPr>
                  <a:xfrm>
                    <a:off x="2664755" y="346217"/>
                    <a:ext cx="1738226" cy="107721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glow rad="88900">
                            <a:prstClr val="black"/>
                          </a:glow>
                        </a:effectLst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rPr>
                      <a:t>特别指天然人用来解决内心空虚和定罪感的人、事、物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glow rad="88900">
                          <a:prstClr val="black"/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endParaRPr>
                  </a:p>
                </p:txBody>
              </p: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2E6D120E-E6E0-4D47-8FF6-0B008EFCB2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05683" y="-309201"/>
                    <a:ext cx="466505" cy="614128"/>
                  </a:xfrm>
                  <a:prstGeom prst="straightConnector1">
                    <a:avLst/>
                  </a:prstGeom>
                  <a:ln w="63500">
                    <a:solidFill>
                      <a:srgbClr val="FFFF00"/>
                    </a:solidFill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1DEF930-29CD-4C28-98ED-47690CA828C3}"/>
                    </a:ext>
                  </a:extLst>
                </p:cNvPr>
                <p:cNvSpPr/>
                <p:nvPr/>
              </p:nvSpPr>
              <p:spPr>
                <a:xfrm>
                  <a:off x="7508857" y="2164508"/>
                  <a:ext cx="8382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glow rad="88900">
                          <a:prstClr val="black"/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偶像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glow rad="88900">
                        <a:prstClr val="black"/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C9B150-67F6-41D4-A1C9-5C0207D5ECDB}"/>
                </a:ext>
              </a:extLst>
            </p:cNvPr>
            <p:cNvSpPr/>
            <p:nvPr/>
          </p:nvSpPr>
          <p:spPr>
            <a:xfrm>
              <a:off x="6573586" y="3753423"/>
              <a:ext cx="941563" cy="40975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146" name="Picture 2" descr="中国&quot;妻管严&quot;城市排行上海登榜首山东为入列(图)_青岛频道_凤凰网">
            <a:extLst>
              <a:ext uri="{FF2B5EF4-FFF2-40B4-BE49-F238E27FC236}">
                <a16:creationId xmlns:a16="http://schemas.microsoft.com/office/drawing/2014/main" id="{B99FF7E0-98B7-493E-8D9B-422AF7FF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74" y="1050517"/>
            <a:ext cx="3164283" cy="170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4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9435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在基督里的顺服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30469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体贴肉体的，就是死；体贴圣灵的，乃是生命、平安。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原来体贴肉体的，就是与神为仇；因为不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神的律法，也是不能服，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14:31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因为你们都可以一个一个的作先知讲道，叫众人学道理，叫众人得劝勉。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14:32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先知的灵原是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先知的； 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10:17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那七十个人欢欢喜喜的回来，说：主阿！因你的名，就是鬼也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了我们。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10:18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耶稣对他们说：我曾看见撒但从天上坠落，象闪电一样。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10:19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我已经给你们权柄可以践踏蛇和蝎子，又胜过仇敌一切的能力，断没有甚么能害你们。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10:20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然而，不要因鬼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了你们就欢喜，要因你们的名记录在天上欢喜。  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FA57B-B747-4B91-BC6D-28CC9F69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4118633"/>
            <a:ext cx="2219077" cy="149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5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9435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在基督里的顺服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2754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耶稣对他们说：我实实在在的告诉你们，子凭着自己不能做甚么，唯有看见父所做的，子纔能做；父所做的事，子也照样做。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5:20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父爱子，将自己所做的一切事指给他看，还要将比这更大的事指给他看，叫你们希奇。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5:21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父怎样叫死人起来，使他们活着，子也照样随自己的意思使人活着。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父不审判甚么人，乃将审判的事全交与子，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叫人都尊敬子如同尊敬父一样。不尊敬子的，就是不尊敬差子来的父。 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2:51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他就同他们下去，回到拿撒勒，并且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顺从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他们。他母亲把这一切的事都存在心里。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FA57B-B747-4B91-BC6D-28CC9F69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4118633"/>
            <a:ext cx="2219077" cy="149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9435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在基督里的顺服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31854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3:7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你们作丈夫的，也要按情理（原文是知识）和妻子同住；因他比你软弱（比你软弱：原文作是软弱的器皿），与你一同承受生命之恩的，所以要敬重他。这样，便叫你们的祷告没有阻碍。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你们作妻子的要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自己的丈夫；这样，若有不信从道理的丈夫，他们虽然不听道，也可以因妻子的品行被感化过来；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这正是因看见你们有贞洁的品行和敬畏的心。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3:3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你们不要以外面的辫头髮，戴金饰，穿美衣为妆饰，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3:4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只要以里面存着长久温柔、安静的心为妆饰；这在神面前是极宝贵的。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3:5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因为古时仰赖神的圣洁妇人正是以此为妆饰，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自己的丈夫，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FA57B-B747-4B91-BC6D-28CC9F69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4118633"/>
            <a:ext cx="2219077" cy="149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13C786AA-7989-4E14-831B-5A2F94C9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5" y="4884193"/>
            <a:ext cx="1167889" cy="8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let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wives 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11695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3:7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你们作丈夫的，也要按情理（原文是知识）和妻子同住；因他比你软弱（比你软弱：原文作是软弱的器皿），与你一同承受生命之恩的，所以要敬重他。这样，便叫你们的祷告没有阻碍。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43D1B-D5D8-4CE8-A6D4-BCF5372B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4118633"/>
            <a:ext cx="2219077" cy="149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2379CB-F18A-44C4-9480-E8696F41A252}"/>
              </a:ext>
            </a:extLst>
          </p:cNvPr>
          <p:cNvSpPr txBox="1"/>
          <p:nvPr/>
        </p:nvSpPr>
        <p:spPr>
          <a:xfrm>
            <a:off x="60959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在基督里的爱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79FE79D9-59CC-44EF-AF4C-25C06CDE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21" y="77946"/>
            <a:ext cx="1167889" cy="8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57B888-3F40-4851-86E8-EBFDC05E03D4}"/>
              </a:ext>
            </a:extLst>
          </p:cNvPr>
          <p:cNvGrpSpPr/>
          <p:nvPr/>
        </p:nvGrpSpPr>
        <p:grpSpPr>
          <a:xfrm>
            <a:off x="5470995" y="2349557"/>
            <a:ext cx="3164283" cy="1701549"/>
            <a:chOff x="5470995" y="2349557"/>
            <a:chExt cx="3164283" cy="1701549"/>
          </a:xfrm>
        </p:grpSpPr>
        <p:pic>
          <p:nvPicPr>
            <p:cNvPr id="13" name="Picture 2" descr="中国&quot;妻管严&quot;城市排行上海登榜首山东为入列(图)_青岛频道_凤凰网">
              <a:extLst>
                <a:ext uri="{FF2B5EF4-FFF2-40B4-BE49-F238E27FC236}">
                  <a16:creationId xmlns:a16="http://schemas.microsoft.com/office/drawing/2014/main" id="{EC2144E9-D1F0-4979-B1AA-72474726B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995" y="2349557"/>
              <a:ext cx="3164283" cy="17015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ultiplication Sign 1">
              <a:extLst>
                <a:ext uri="{FF2B5EF4-FFF2-40B4-BE49-F238E27FC236}">
                  <a16:creationId xmlns:a16="http://schemas.microsoft.com/office/drawing/2014/main" id="{F38FD780-0644-4C84-A0C9-07678D10F055}"/>
                </a:ext>
              </a:extLst>
            </p:cNvPr>
            <p:cNvSpPr/>
            <p:nvPr/>
          </p:nvSpPr>
          <p:spPr>
            <a:xfrm>
              <a:off x="6173398" y="2536856"/>
              <a:ext cx="1914276" cy="1495561"/>
            </a:xfrm>
            <a:prstGeom prst="mathMultiply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52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let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wives 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11695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3:7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你们作丈夫的，也要按情理（原文是知识）和妻子同住；因他比你软弱（比你软弱：原文作是软弱的器皿），与你一同承受生命之恩的，所以要敬重他。这样，便叫你们的祷告没有阻碍。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43D1B-D5D8-4CE8-A6D4-BCF5372B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4118633"/>
            <a:ext cx="2219077" cy="149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2379CB-F18A-44C4-9480-E8696F41A252}"/>
              </a:ext>
            </a:extLst>
          </p:cNvPr>
          <p:cNvSpPr txBox="1"/>
          <p:nvPr/>
        </p:nvSpPr>
        <p:spPr>
          <a:xfrm>
            <a:off x="60959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在基督里的爱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79FE79D9-59CC-44EF-AF4C-25C06CDE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21" y="77946"/>
            <a:ext cx="1167889" cy="8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A338D0-B63A-44B2-AFF3-0778DE2BF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2356828"/>
            <a:ext cx="3252284" cy="17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B2B4D2-27E1-4E12-8CB3-83C7DED7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40" y="1549168"/>
            <a:ext cx="3791070" cy="41658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5:28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丈夫也当照样爱妻子，如同爱自己的身子；爱妻子便是爱自己了。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5:29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从来没有人恨恶自己的身子，总是保养顾惜，正象基督待教会一样，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5:30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因我们是他身上的肢体（有古卷在此有：就是他的骨他的肉）。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5:31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为这个缘故，人要离开父母，与妻子连合，二人成为一体。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这是极大的奥秘，但我是指着基督和教会说的。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然而，你们各人都当爱妻子，如同爱自己一样。妻子也当敬重他的丈夫。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781300"/>
            <a:ext cx="5097844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5:28 So husbands ought to love their own wives as their own bodies; he who loves his wife loves himself. 5:29 For no one ever hated his own flesh, but nourishes and cherishes it, just as the Lord does the church. 5:30 For we are members of His body, of His flesh and of His bones. 5:31 “For this reason a man shall leave his father and mother and be joined to his wife, and the two shall become one flesh.” 5:32 This is a great mystery, but I speak concerning Christ and the church. 5:33 Nevertheless let each one of you in particular so love his own wife as himself, and let the wife see that she respects her husband. </a:t>
            </a:r>
          </a:p>
          <a:p>
            <a:pPr lvl="0">
              <a:lnSpc>
                <a:spcPts val="1700"/>
              </a:lnSpc>
              <a:defRPr/>
            </a:pP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60959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在基督里的爱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C66E02-32E3-4192-A839-F9DE756A3CF2}"/>
              </a:ext>
            </a:extLst>
          </p:cNvPr>
          <p:cNvSpPr txBox="1"/>
          <p:nvPr/>
        </p:nvSpPr>
        <p:spPr>
          <a:xfrm>
            <a:off x="60959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在基督里的爱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41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5457F28F-8EB0-4D38-B938-7B51E5671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93" y="4071212"/>
            <a:ext cx="1040573" cy="7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DE589F25-0762-4BDB-A10A-4E0F2638E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88" y="1582188"/>
            <a:ext cx="1040574" cy="7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EB669DD-337C-4707-9F02-A0297DE96EF1}"/>
              </a:ext>
            </a:extLst>
          </p:cNvPr>
          <p:cNvSpPr txBox="1"/>
          <p:nvPr/>
        </p:nvSpPr>
        <p:spPr>
          <a:xfrm>
            <a:off x="4870681" y="4851642"/>
            <a:ext cx="27112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罗</a:t>
            </a:r>
            <a:r>
              <a:rPr lang="en-US" altLang="zh-CN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5:7 </a:t>
            </a:r>
            <a:r>
              <a:rPr lang="zh-CN" altLang="en-US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为义人死，是少有的；为仁人死、或者有敢做的。 </a:t>
            </a:r>
            <a:r>
              <a:rPr lang="en-US" altLang="zh-CN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5:8 </a:t>
            </a:r>
            <a:r>
              <a:rPr lang="zh-CN" altLang="en-US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唯有基督在我们还作罪人的时候为我们死，神的爱就在此向我们显明了。 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44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0A1057F3-CE88-45E2-AA05-E62839F22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21" y="77946"/>
            <a:ext cx="1167889" cy="8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C62641B-4B31-4EF6-92C3-7F1901BD8550}"/>
              </a:ext>
            </a:extLst>
          </p:cNvPr>
          <p:cNvSpPr txBox="1"/>
          <p:nvPr/>
        </p:nvSpPr>
        <p:spPr>
          <a:xfrm>
            <a:off x="5105400" y="1002790"/>
            <a:ext cx="41247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加</a:t>
            </a:r>
            <a:r>
              <a:rPr lang="en-US" altLang="zh-CN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2:20 </a:t>
            </a:r>
            <a:r>
              <a:rPr lang="zh-CN" altLang="en-US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我已经与基督同钉十字架，现在活着的不再是我，乃是基督在我里面活着；并且我如今在肉身活着，是因信神的儿子而活；他是爱我，为我捨己。 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85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5:28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丈夫也当照样爱妻子，如同爱自己的身子；爱妻子便是爱自己了。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5:29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从来没有人恨恶自己的身子，总是保养顾惜，正象基督待教会一样，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5:30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因我们是他身上的肢体（有古卷在此有：就是他的骨他的肉）。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5:31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为这个缘故，人要离开父母，与妻子连合，二人成为一体。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这是极大的奥秘，但我是指着基督和教会说的。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然而，你们各人都当爱妻子，如同爱自己一样。妻子也当敬重他的丈夫。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781300"/>
            <a:ext cx="5097844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5:28 So husbands ought to love their own wives as their own bodies; he who loves his wife loves himself. 5:29 For no one ever hated his own flesh, but nourishes and cherishes it, just as the Lord does the church. 5:30 For we are members of His body, of His flesh and of His bones. 5:31 “For this reason a man shall leave his father and mother and be joined to his wife, and the two shall become one flesh.” 5:32 This is a great mystery, but I speak concerning Christ and the church. 5:33 Nevertheless let each one of you in particular so love his own wife as himself, and let the wife see that she respects her husband. </a:t>
            </a:r>
          </a:p>
          <a:p>
            <a:pPr lvl="0">
              <a:lnSpc>
                <a:spcPts val="1700"/>
              </a:lnSpc>
              <a:defRPr/>
            </a:pP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60959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在基督里的爱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79503-15AC-4AC3-B363-1555CDDD38F8}"/>
              </a:ext>
            </a:extLst>
          </p:cNvPr>
          <p:cNvSpPr txBox="1"/>
          <p:nvPr/>
        </p:nvSpPr>
        <p:spPr>
          <a:xfrm>
            <a:off x="5265357" y="1107017"/>
            <a:ext cx="376936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noProof="0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我爱你因为：</a:t>
            </a:r>
            <a:endParaRPr kumimoji="0" lang="en-US" sz="2000" b="1" i="0" u="none" strike="noStrike" kern="1200" cap="none" spc="0" normalizeH="0" baseline="0" noProof="0" dirty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0" indent="-274320">
              <a:buFontTx/>
              <a:buAutoNum type="arabicPeriod"/>
              <a:defRPr/>
            </a:pP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让</a:t>
            </a: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对自己可以感觉良好</a:t>
            </a:r>
            <a:endParaRPr lang="en-US" altLang="zh-CN" sz="1500" b="1" dirty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0" indent="-274320">
              <a:buFontTx/>
              <a:buAutoNum type="arabicPeriod"/>
              <a:defRPr/>
            </a:pP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让</a:t>
            </a: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对自己的生命有新的认识</a:t>
            </a:r>
            <a:endParaRPr lang="en-US" altLang="zh-CN" sz="1500" b="1" dirty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0" indent="-274320">
              <a:buFontTx/>
              <a:buAutoNum type="arabicPeriod"/>
              <a:defRPr/>
            </a:pP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面前不需要伪装</a:t>
            </a:r>
            <a:endParaRPr lang="en-US" altLang="zh-CN" sz="1500" b="1" dirty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0" indent="-274320">
              <a:buFontTx/>
              <a:buAutoNum type="arabicPeriod"/>
              <a:defRPr/>
            </a:pP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帮助</a:t>
            </a: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对负面事物可以有不同的看法</a:t>
            </a:r>
            <a:endParaRPr lang="en-US" altLang="zh-CN" sz="1500" b="1" dirty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0" indent="-274320">
              <a:buFontTx/>
              <a:buAutoNum type="arabicPeriod"/>
              <a:defRPr/>
            </a:pP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总有时间和</a:t>
            </a: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谈心里话</a:t>
            </a:r>
            <a:endParaRPr lang="en-US" altLang="zh-CN" sz="1500" b="1" dirty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0" indent="-274320">
              <a:buFontTx/>
              <a:buAutoNum type="arabicPeriod"/>
              <a:defRPr/>
            </a:pP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理解</a:t>
            </a: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</a:t>
            </a:r>
            <a:endParaRPr lang="en-US" altLang="zh-CN" sz="1500" b="1" dirty="0">
              <a:ln w="9525">
                <a:noFill/>
              </a:ln>
              <a:solidFill>
                <a:srgbClr val="00B05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0" indent="-274320">
              <a:buFontTx/>
              <a:buAutoNum type="arabicPeriod"/>
              <a:defRPr/>
            </a:pP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选择了</a:t>
            </a: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</a:t>
            </a:r>
            <a:endParaRPr lang="en-US" altLang="zh-CN" sz="1500" b="1" dirty="0">
              <a:ln w="9525">
                <a:noFill/>
              </a:ln>
              <a:solidFill>
                <a:srgbClr val="00B05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0" indent="-274320">
              <a:buFontTx/>
              <a:buAutoNum type="arabicPeriod"/>
              <a:defRPr/>
            </a:pP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让</a:t>
            </a:r>
            <a:r>
              <a:rPr lang="zh-CN" altLang="en-US" sz="1500" b="1" dirty="0">
                <a:ln w="9525">
                  <a:noFill/>
                </a:ln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       </a:t>
            </a:r>
            <a:r>
              <a:rPr lang="zh-CN" altLang="en-US" sz="1500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觉得自己很特别</a:t>
            </a:r>
            <a:endParaRPr lang="en-US" altLang="zh-CN" sz="1500" b="1" dirty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C21209-9BA0-4561-8FFA-99A9036CA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287917"/>
            <a:ext cx="2667000" cy="14447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716211-9E9F-4B68-A759-796A4943B9CD}"/>
              </a:ext>
            </a:extLst>
          </p:cNvPr>
          <p:cNvGrpSpPr/>
          <p:nvPr/>
        </p:nvGrpSpPr>
        <p:grpSpPr>
          <a:xfrm>
            <a:off x="5636829" y="1477402"/>
            <a:ext cx="2318198" cy="2379247"/>
            <a:chOff x="5636829" y="1477402"/>
            <a:chExt cx="2318198" cy="237924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661470-6893-4FD1-AFD6-399C7A32975A}"/>
                </a:ext>
              </a:extLst>
            </p:cNvPr>
            <p:cNvSpPr/>
            <p:nvPr/>
          </p:nvSpPr>
          <p:spPr>
            <a:xfrm>
              <a:off x="7193280" y="2849410"/>
              <a:ext cx="76174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ln w="9525">
                    <a:noFill/>
                  </a:ln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（你）</a:t>
              </a:r>
              <a:endParaRPr lang="en-US" sz="15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8B5A543-41E5-4CC5-B5EB-AD4D24EC6237}"/>
                </a:ext>
              </a:extLst>
            </p:cNvPr>
            <p:cNvGrpSpPr/>
            <p:nvPr/>
          </p:nvGrpSpPr>
          <p:grpSpPr>
            <a:xfrm>
              <a:off x="5636829" y="1477402"/>
              <a:ext cx="1922084" cy="2379247"/>
              <a:chOff x="5636829" y="1477402"/>
              <a:chExt cx="1922084" cy="237924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EFEF5A0-C4E8-48C9-A430-7AB51943EDC8}"/>
                  </a:ext>
                </a:extLst>
              </p:cNvPr>
              <p:cNvSpPr/>
              <p:nvPr/>
            </p:nvSpPr>
            <p:spPr>
              <a:xfrm>
                <a:off x="5659310" y="1477402"/>
                <a:ext cx="761747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（我）</a:t>
                </a:r>
                <a:endParaRPr lang="en-US" sz="15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A835B0-5A44-4A71-B4C6-7693295D4EA5}"/>
                  </a:ext>
                </a:extLst>
              </p:cNvPr>
              <p:cNvSpPr/>
              <p:nvPr/>
            </p:nvSpPr>
            <p:spPr>
              <a:xfrm>
                <a:off x="6416293" y="1477402"/>
                <a:ext cx="76174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（你）</a:t>
                </a:r>
                <a:endParaRPr lang="en-US" sz="150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6666A9-7980-44F3-9A68-834672E8AACB}"/>
                  </a:ext>
                </a:extLst>
              </p:cNvPr>
              <p:cNvSpPr/>
              <p:nvPr/>
            </p:nvSpPr>
            <p:spPr>
              <a:xfrm>
                <a:off x="5652991" y="1723474"/>
                <a:ext cx="761747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（我）</a:t>
                </a:r>
                <a:endParaRPr lang="en-US" sz="150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132A04-987A-4A1D-B9E8-6E64BBE32D97}"/>
                  </a:ext>
                </a:extLst>
              </p:cNvPr>
              <p:cNvSpPr/>
              <p:nvPr/>
            </p:nvSpPr>
            <p:spPr>
              <a:xfrm>
                <a:off x="6429183" y="2161301"/>
                <a:ext cx="761747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（我）</a:t>
                </a:r>
                <a:endParaRPr lang="en-US" sz="15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7F17A18-9793-4A7D-B97A-EE434C3EF424}"/>
                  </a:ext>
                </a:extLst>
              </p:cNvPr>
              <p:cNvSpPr/>
              <p:nvPr/>
            </p:nvSpPr>
            <p:spPr>
              <a:xfrm>
                <a:off x="5638800" y="2858184"/>
                <a:ext cx="761747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（我）</a:t>
                </a:r>
                <a:endParaRPr lang="en-US" sz="15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D888E0B-F6A3-4156-8300-CDF5AFABAD86}"/>
                  </a:ext>
                </a:extLst>
              </p:cNvPr>
              <p:cNvSpPr/>
              <p:nvPr/>
            </p:nvSpPr>
            <p:spPr>
              <a:xfrm>
                <a:off x="5636955" y="3070443"/>
                <a:ext cx="761747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（我）</a:t>
                </a:r>
                <a:endParaRPr lang="en-US" sz="150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3188B3-201F-4996-B619-11E5FF5C0418}"/>
                  </a:ext>
                </a:extLst>
              </p:cNvPr>
              <p:cNvSpPr/>
              <p:nvPr/>
            </p:nvSpPr>
            <p:spPr>
              <a:xfrm>
                <a:off x="5636892" y="3296976"/>
                <a:ext cx="761747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（我）</a:t>
                </a:r>
                <a:endParaRPr lang="en-US" sz="150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A5BD981-BD3A-47FF-90D3-235E8711C8A5}"/>
                  </a:ext>
                </a:extLst>
              </p:cNvPr>
              <p:cNvSpPr/>
              <p:nvPr/>
            </p:nvSpPr>
            <p:spPr>
              <a:xfrm>
                <a:off x="5636829" y="3526857"/>
                <a:ext cx="761747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（我）</a:t>
                </a:r>
                <a:endParaRPr lang="en-US" sz="15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6EB5F2-53D8-457E-A9D6-CE3E3EBCDFAB}"/>
                  </a:ext>
                </a:extLst>
              </p:cNvPr>
              <p:cNvSpPr/>
              <p:nvPr/>
            </p:nvSpPr>
            <p:spPr>
              <a:xfrm>
                <a:off x="5652990" y="2394833"/>
                <a:ext cx="761747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（我）</a:t>
                </a:r>
                <a:endParaRPr lang="en-US" sz="15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011AB-DC65-41AE-AE8B-07AFB900CB17}"/>
                  </a:ext>
                </a:extLst>
              </p:cNvPr>
              <p:cNvSpPr/>
              <p:nvPr/>
            </p:nvSpPr>
            <p:spPr>
              <a:xfrm>
                <a:off x="6423912" y="1705508"/>
                <a:ext cx="76174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（你）</a:t>
                </a:r>
                <a:endParaRPr lang="en-US" sz="15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3896AA5-9BC2-4CE2-83E3-9D5A43B38244}"/>
                  </a:ext>
                </a:extLst>
              </p:cNvPr>
              <p:cNvSpPr/>
              <p:nvPr/>
            </p:nvSpPr>
            <p:spPr>
              <a:xfrm>
                <a:off x="5650387" y="2170595"/>
                <a:ext cx="76174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（你）</a:t>
                </a:r>
                <a:endParaRPr lang="en-US" sz="150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B1F68AA-A00C-4B4C-8A92-0EE23C483B6F}"/>
                  </a:ext>
                </a:extLst>
              </p:cNvPr>
              <p:cNvSpPr/>
              <p:nvPr/>
            </p:nvSpPr>
            <p:spPr>
              <a:xfrm>
                <a:off x="6606666" y="2402452"/>
                <a:ext cx="76174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（你）</a:t>
                </a:r>
                <a:endParaRPr lang="en-US" sz="15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D5FE489-97C5-402C-AB0A-A68383FC948E}"/>
                  </a:ext>
                </a:extLst>
              </p:cNvPr>
              <p:cNvSpPr/>
              <p:nvPr/>
            </p:nvSpPr>
            <p:spPr>
              <a:xfrm>
                <a:off x="6606666" y="3078480"/>
                <a:ext cx="76174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（你）</a:t>
                </a:r>
                <a:endParaRPr lang="en-US" sz="15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B505F75-F281-483D-AB1E-8CAFC90EF0AD}"/>
                  </a:ext>
                </a:extLst>
              </p:cNvPr>
              <p:cNvSpPr/>
              <p:nvPr/>
            </p:nvSpPr>
            <p:spPr>
              <a:xfrm>
                <a:off x="6426390" y="3533484"/>
                <a:ext cx="76174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（你）</a:t>
                </a:r>
                <a:endParaRPr lang="en-US" sz="15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873B606-0F74-4492-9FC3-7368A53CE46F}"/>
                  </a:ext>
                </a:extLst>
              </p:cNvPr>
              <p:cNvSpPr/>
              <p:nvPr/>
            </p:nvSpPr>
            <p:spPr>
              <a:xfrm>
                <a:off x="6797166" y="3308868"/>
                <a:ext cx="76174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ln w="9525">
                      <a:noFill/>
                    </a:ln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（你）</a:t>
                </a:r>
                <a:endParaRPr lang="en-US" sz="1500" dirty="0"/>
              </a:p>
            </p:txBody>
          </p:sp>
        </p:grpSp>
      </p:grpSp>
      <p:pic>
        <p:nvPicPr>
          <p:cNvPr id="33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59F3CF42-DF50-4394-97E8-3E725E03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21" y="77946"/>
            <a:ext cx="1167889" cy="8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not as fools but as wise, 5:16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redeeming the time,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D05CB-B81A-4E42-A1FE-A98E4E18AF35}"/>
              </a:ext>
            </a:extLst>
          </p:cNvPr>
          <p:cNvSpPr txBox="1"/>
          <p:nvPr/>
        </p:nvSpPr>
        <p:spPr>
          <a:xfrm>
            <a:off x="5638800" y="645352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时间掌握在谁的手里？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C4555-7BBE-4122-A648-28590C3E3B1C}"/>
              </a:ext>
            </a:extLst>
          </p:cNvPr>
          <p:cNvSpPr txBox="1"/>
          <p:nvPr/>
        </p:nvSpPr>
        <p:spPr>
          <a:xfrm>
            <a:off x="5200828" y="1076920"/>
            <a:ext cx="3859416" cy="28931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耶稣又对他们说：人拿灯来，岂是要放在斗底下，床底下，不放在灯臺上么？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因为掩藏的事，没有不显出来的；隐瞒的事，没有不露出来的。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有耳可听的，就应当听！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又说：你们所听的要留心。你们用甚么量器量给人，也必用甚么量器量给你们，并且要多给你们。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因为有的，还要给他；没有的，连他所有的也要夺去。 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又说：神的国如同人把种撒在地上。 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黑夜睡觉，白日起来，这种就发芽渐长，那人却不晓得如何这样。 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地生五榖是出于自然的：先发苗，后长穗，再后穗上结成饱满的子粒； 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榖既熟了，就用镰刀去割，因为收成的时候到了。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4" descr="The Best Time to Plant a Tree Was 20 Years Ago the Second Best Time Is Now  Chinese Proverb | Meme on esmemes.com">
            <a:extLst>
              <a:ext uri="{FF2B5EF4-FFF2-40B4-BE49-F238E27FC236}">
                <a16:creationId xmlns:a16="http://schemas.microsoft.com/office/drawing/2014/main" id="{BC91C45B-03BA-4DF5-BF15-26C424073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" b="9437"/>
          <a:stretch/>
        </p:blipFill>
        <p:spPr bwMode="auto">
          <a:xfrm>
            <a:off x="5867400" y="4084320"/>
            <a:ext cx="2603527" cy="16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8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not as fools but as wise, 5:16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redeeming the time,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D05CB-B81A-4E42-A1FE-A98E4E18AF35}"/>
              </a:ext>
            </a:extLst>
          </p:cNvPr>
          <p:cNvSpPr txBox="1"/>
          <p:nvPr/>
        </p:nvSpPr>
        <p:spPr>
          <a:xfrm>
            <a:off x="5638800" y="645352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时间掌握在谁的手里？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19A905-F9D5-4D4C-B4F6-61D5B016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14815"/>
            <a:ext cx="2702819" cy="35158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58D3F8-2DAC-4DEC-85FD-A4C8F4606331}"/>
              </a:ext>
            </a:extLst>
          </p:cNvPr>
          <p:cNvGrpSpPr/>
          <p:nvPr/>
        </p:nvGrpSpPr>
        <p:grpSpPr>
          <a:xfrm>
            <a:off x="7449312" y="3368576"/>
            <a:ext cx="1618489" cy="2308324"/>
            <a:chOff x="7487317" y="3612280"/>
            <a:chExt cx="1618489" cy="230832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4A716F-9956-42D4-94E5-015E4837EEA8}"/>
                </a:ext>
              </a:extLst>
            </p:cNvPr>
            <p:cNvSpPr/>
            <p:nvPr/>
          </p:nvSpPr>
          <p:spPr>
            <a:xfrm>
              <a:off x="7753370" y="3612280"/>
              <a:ext cx="1352436" cy="23083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nous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内心相信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zw"/>
                  <a:cs typeface="zw"/>
                </a:rPr>
                <a:t>/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zw"/>
                  <a:cs typeface="zw"/>
                </a:rPr>
                <a:t>接受的思想，特别是所相信的基本原则及价值体系。通过接受从外界而来的信息而建立，是人衡量、理解事物的依据。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w"/>
                <a:ea typeface="zw"/>
                <a:cs typeface="zw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7BC20B4-51FF-4C3B-995E-27B4397AD2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7317" y="3860064"/>
              <a:ext cx="266053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D94998-1956-4283-88CD-72F754757BE9}"/>
              </a:ext>
            </a:extLst>
          </p:cNvPr>
          <p:cNvSpPr txBox="1"/>
          <p:nvPr/>
        </p:nvSpPr>
        <p:spPr>
          <a:xfrm>
            <a:off x="7698491" y="1192849"/>
            <a:ext cx="1398012" cy="1938992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不要效法这个世界，只要心意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更新而变化，叫你们察验何为神的善良、纯全、可喜悦的旨意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6D7E649-AE38-4AC4-98B6-4C32B4992B46}"/>
              </a:ext>
            </a:extLst>
          </p:cNvPr>
          <p:cNvSpPr/>
          <p:nvPr/>
        </p:nvSpPr>
        <p:spPr>
          <a:xfrm flipV="1">
            <a:off x="7422208" y="2247900"/>
            <a:ext cx="247765" cy="1012875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7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你们要谨慎行事，不要象愚昧人，当象智慧人。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5:21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又当存敬畏基督的心，彼此顺服。 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5:15 See then that you walk circumspectly, not as fools but as wise,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 5:21 submitting to one another in the fear of God.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4978DD-F648-4355-9CEB-580C7BB55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14815"/>
            <a:ext cx="2702819" cy="351582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1F569-AEFE-470E-BE94-E11FC3A7C85A}"/>
              </a:ext>
            </a:extLst>
          </p:cNvPr>
          <p:cNvGrpSpPr/>
          <p:nvPr/>
        </p:nvGrpSpPr>
        <p:grpSpPr>
          <a:xfrm>
            <a:off x="7449312" y="3368576"/>
            <a:ext cx="1618489" cy="2308324"/>
            <a:chOff x="7487317" y="3612280"/>
            <a:chExt cx="1618489" cy="23083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921E65-A79D-4392-BBCE-363A36D229B4}"/>
                </a:ext>
              </a:extLst>
            </p:cNvPr>
            <p:cNvSpPr/>
            <p:nvPr/>
          </p:nvSpPr>
          <p:spPr>
            <a:xfrm>
              <a:off x="7753370" y="3612280"/>
              <a:ext cx="1352436" cy="23083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nous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内心相信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zw"/>
                  <a:cs typeface="zw"/>
                </a:rPr>
                <a:t>/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zw"/>
                  <a:cs typeface="zw"/>
                </a:rPr>
                <a:t>接受的思想，特别是所相信的基本原则及价值体系。通过接受从外界而来的信息而建立，是人衡量、理解事物的依据。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w"/>
                <a:ea typeface="zw"/>
                <a:cs typeface="zw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8CE37AF-8F62-4CF3-8061-0A13C13C44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7317" y="3860064"/>
              <a:ext cx="266053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8DBE079-F520-4CA9-96F0-418B90559B93}"/>
              </a:ext>
            </a:extLst>
          </p:cNvPr>
          <p:cNvSpPr txBox="1"/>
          <p:nvPr/>
        </p:nvSpPr>
        <p:spPr>
          <a:xfrm>
            <a:off x="7698491" y="1192849"/>
            <a:ext cx="1398012" cy="1938992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不要效法这个世界，只要心意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更新而变化，叫你们察验何为神的善良、纯全、可喜悦的旨意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6714E107-978B-4794-9B23-D4E76CEAD66F}"/>
              </a:ext>
            </a:extLst>
          </p:cNvPr>
          <p:cNvSpPr/>
          <p:nvPr/>
        </p:nvSpPr>
        <p:spPr>
          <a:xfrm flipV="1">
            <a:off x="7422208" y="2247900"/>
            <a:ext cx="247765" cy="1012875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7912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如何被圣灵充满？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026" name="Picture 2" descr="Jesus' First Miracle | Life of Jesus">
            <a:extLst>
              <a:ext uri="{FF2B5EF4-FFF2-40B4-BE49-F238E27FC236}">
                <a16:creationId xmlns:a16="http://schemas.microsoft.com/office/drawing/2014/main" id="{B49A02F8-1B93-4898-A537-15F64DE7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15" y="3746180"/>
            <a:ext cx="1823493" cy="18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每日一句話》20200214「他要像一棵樹栽在溪水旁，按時候結果子。」 – 福音-Gospel">
            <a:extLst>
              <a:ext uri="{FF2B5EF4-FFF2-40B4-BE49-F238E27FC236}">
                <a16:creationId xmlns:a16="http://schemas.microsoft.com/office/drawing/2014/main" id="{293E245C-71A3-40A6-B7ED-64AC7506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99" y="3730140"/>
            <a:ext cx="1855571" cy="18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5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0" name="Picture 2" descr="3 Ways Christianity Makes a Marriage Unique - Trending Christian Blog">
            <a:extLst>
              <a:ext uri="{FF2B5EF4-FFF2-40B4-BE49-F238E27FC236}">
                <a16:creationId xmlns:a16="http://schemas.microsoft.com/office/drawing/2014/main" id="{B614E816-9946-4528-874D-A7D351CE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04542"/>
            <a:ext cx="3581400" cy="18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ig divorce Figure 1">
            <a:extLst>
              <a:ext uri="{FF2B5EF4-FFF2-40B4-BE49-F238E27FC236}">
                <a16:creationId xmlns:a16="http://schemas.microsoft.com/office/drawing/2014/main" id="{68C093AC-2542-4474-9083-E11EFBED5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07531"/>
            <a:ext cx="3581400" cy="26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C4B6FF-E3EE-44CD-993A-7B930CDEC13B}"/>
              </a:ext>
            </a:extLst>
          </p:cNvPr>
          <p:cNvSpPr/>
          <p:nvPr/>
        </p:nvSpPr>
        <p:spPr>
          <a:xfrm>
            <a:off x="5295900" y="5302671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https://ifstudies.org/blog/what-god-has-joined-together-religion-and-the-risk-of-divorce</a:t>
            </a:r>
          </a:p>
        </p:txBody>
      </p:sp>
    </p:spTree>
    <p:extLst>
      <p:ext uri="{BB962C8B-B14F-4D97-AF65-F5344CB8AC3E}">
        <p14:creationId xmlns:p14="http://schemas.microsoft.com/office/powerpoint/2010/main" val="19186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6387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通常关于顺服的教导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212365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16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顺服这个字的定义是：顺从计划；符合其样式；遵守其规则；坚守其标准；服从其目的。基督徒生活中的“底线”就是顺服。</a:t>
            </a:r>
            <a:endParaRPr lang="en-US" altLang="zh-CN" sz="165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16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顺服就是按照神的时间和方式做事情。</a:t>
            </a:r>
            <a:endParaRPr lang="en-US" altLang="zh-CN" sz="165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16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需要像耶稣一样了解圣经（马太福音</a:t>
            </a:r>
            <a:r>
              <a:rPr lang="en-US" altLang="zh-CN" sz="16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16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章</a:t>
            </a:r>
            <a:r>
              <a:rPr lang="en-US" altLang="zh-CN" sz="16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1-10</a:t>
            </a:r>
            <a:r>
              <a:rPr lang="zh-CN" altLang="en-US" sz="16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节），有听命的决心，并愿意承担任何后果的意念，这就是顺服。</a:t>
            </a:r>
            <a:endParaRPr kumimoji="0" lang="en-US" altLang="zh-CN" sz="16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38" name="Picture 14" descr="Obey Clipart Teacher And Student - Obey Clipart – Stunning free transparent  png clipart images free download">
            <a:extLst>
              <a:ext uri="{FF2B5EF4-FFF2-40B4-BE49-F238E27FC236}">
                <a16:creationId xmlns:a16="http://schemas.microsoft.com/office/drawing/2014/main" id="{B3BE89E5-C9B5-4126-9A65-297D0D63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66158"/>
            <a:ext cx="1219200" cy="19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bey Your Parents Quotes. QuotesGram">
            <a:extLst>
              <a:ext uri="{FF2B5EF4-FFF2-40B4-BE49-F238E27FC236}">
                <a16:creationId xmlns:a16="http://schemas.microsoft.com/office/drawing/2014/main" id="{7D77F372-6CA3-4D67-85C8-A842E175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667" y1="50202" x2="15667" y2="50202"/>
                        <a14:foregroundMark x1="16167" y1="56149" x2="16167" y2="56149"/>
                        <a14:foregroundMark x1="19000" y1="63206" x2="19000" y2="63206"/>
                        <a14:foregroundMark x1="18333" y1="71472" x2="18333" y2="72480"/>
                        <a14:foregroundMark x1="17833" y1="82056" x2="17833" y2="82056"/>
                        <a14:foregroundMark x1="15000" y1="86290" x2="15000" y2="86290"/>
                        <a14:foregroundMark x1="12667" y1="87500" x2="12667" y2="87500"/>
                        <a14:foregroundMark x1="18333" y1="88911" x2="18333" y2="88911"/>
                        <a14:foregroundMark x1="18833" y1="91734" x2="18833" y2="91734"/>
                        <a14:foregroundMark x1="50167" y1="15020" x2="50167" y2="15020"/>
                        <a14:foregroundMark x1="53500" y1="14214" x2="53500" y2="14214"/>
                        <a14:foregroundMark x1="54833" y1="16835" x2="54833" y2="16835"/>
                        <a14:foregroundMark x1="48667" y1="21875" x2="48667" y2="21875"/>
                        <a14:foregroundMark x1="43833" y1="5242" x2="43833" y2="5242"/>
                        <a14:foregroundMark x1="62750" y1="44758" x2="62750" y2="44758"/>
                        <a14:foregroundMark x1="59083" y1="46573" x2="59083" y2="46573"/>
                        <a14:foregroundMark x1="61250" y1="43548" x2="61250" y2="43548"/>
                        <a14:foregroundMark x1="85000" y1="80847" x2="85000" y2="80847"/>
                        <a14:foregroundMark x1="86500" y1="92339" x2="86500" y2="92339"/>
                        <a14:foregroundMark x1="84500" y1="95363" x2="84500" y2="95363"/>
                        <a14:foregroundMark x1="83833" y1="96371" x2="83833" y2="96371"/>
                        <a14:foregroundMark x1="81833" y1="96169" x2="81833" y2="96169"/>
                        <a14:foregroundMark x1="79833" y1="94960" x2="79833" y2="94960"/>
                        <a14:foregroundMark x1="79500" y1="93750" x2="79500" y2="93750"/>
                        <a14:foregroundMark x1="79667" y1="90927" x2="79667" y2="90927"/>
                        <a14:foregroundMark x1="78500" y1="84879" x2="78500" y2="84879"/>
                        <a14:foregroundMark x1="77333" y1="88710" x2="77333" y2="88710"/>
                        <a14:foregroundMark x1="79167" y1="78831" x2="79167" y2="78831"/>
                        <a14:foregroundMark x1="87667" y1="78629" x2="88167" y2="79032"/>
                        <a14:foregroundMark x1="88167" y1="84476" x2="88167" y2="84476"/>
                        <a14:foregroundMark x1="91500" y1="80847" x2="91500" y2="80847"/>
                        <a14:foregroundMark x1="94417" y1="65222" x2="94417" y2="65222"/>
                        <a14:foregroundMark x1="91833" y1="58770" x2="91833" y2="58770"/>
                        <a14:foregroundMark x1="84000" y1="65827" x2="84000" y2="65827"/>
                        <a14:foregroundMark x1="85667" y1="74496" x2="85667" y2="74496"/>
                        <a14:foregroundMark x1="81167" y1="69657" x2="81167" y2="69657"/>
                        <a14:foregroundMark x1="78833" y1="72278" x2="78833" y2="72278"/>
                        <a14:foregroundMark x1="92667" y1="72883" x2="92667" y2="72883"/>
                        <a14:foregroundMark x1="76833" y1="64819" x2="76833" y2="64819"/>
                        <a14:foregroundMark x1="81667" y1="54637" x2="81667" y2="54637"/>
                        <a14:foregroundMark x1="94250" y1="54435" x2="94250" y2="54435"/>
                        <a14:foregroundMark x1="95083" y1="39113" x2="95083" y2="39113"/>
                        <a14:foregroundMark x1="86500" y1="33165" x2="86500" y2="33165"/>
                        <a14:foregroundMark x1="81500" y1="39718" x2="81500" y2="39718"/>
                        <a14:foregroundMark x1="79667" y1="40927" x2="79667" y2="40927"/>
                        <a14:foregroundMark x1="79167" y1="44556" x2="79167" y2="44556"/>
                        <a14:foregroundMark x1="80333" y1="43145" x2="80333" y2="43145"/>
                        <a14:foregroundMark x1="81167" y1="50202" x2="81167" y2="50202"/>
                        <a14:foregroundMark x1="39667" y1="6653" x2="39667" y2="6653"/>
                        <a14:foregroundMark x1="39000" y1="3226" x2="39000" y2="3226"/>
                        <a14:foregroundMark x1="37083" y1="11391" x2="37083" y2="11391"/>
                        <a14:foregroundMark x1="94583" y1="59173" x2="94583" y2="59173"/>
                        <a14:foregroundMark x1="79167" y1="63004" x2="79167" y2="63004"/>
                        <a14:foregroundMark x1="57750" y1="51815" x2="57750" y2="51815"/>
                        <a14:foregroundMark x1="60750" y1="54637" x2="60750" y2="54637"/>
                        <a14:foregroundMark x1="65417" y1="42339" x2="65417" y2="42339"/>
                        <a14:foregroundMark x1="51333" y1="13206" x2="51333" y2="13206"/>
                        <a14:foregroundMark x1="51833" y1="15625" x2="51833" y2="15625"/>
                        <a14:foregroundMark x1="44333" y1="11996" x2="44333" y2="11996"/>
                        <a14:foregroundMark x1="42833" y1="11593" x2="42833" y2="11593"/>
                        <a14:foregroundMark x1="45167" y1="26109" x2="45167" y2="26109"/>
                        <a14:foregroundMark x1="47000" y1="23085" x2="47000" y2="23085"/>
                        <a14:foregroundMark x1="83333" y1="40726" x2="83333" y2="40726"/>
                        <a14:backgroundMark x1="68583" y1="17641" x2="68583" y2="17641"/>
                        <a14:backgroundMark x1="71417" y1="52419" x2="71417" y2="52419"/>
                        <a14:backgroundMark x1="47833" y1="69456" x2="47833" y2="69456"/>
                        <a14:backgroundMark x1="38667" y1="76310" x2="38667" y2="76310"/>
                        <a14:backgroundMark x1="53667" y1="83871" x2="53667" y2="8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43249"/>
            <a:ext cx="2133600" cy="17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24622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15:23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但各人是按着自己的次序复活：初熟的果子是基督；以后，在他来的时候，是那些属基督的。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15:24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再后，末期到了，那时基督既将一切执政的、掌权的、有能的、都毁灭了，就把国交与父神。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15:25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因为基督必要作王，等神把一切仇敌都放在他的脚下。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15:26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儘末了所毁灭的仇敌，就是死。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15:27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因为经上说：神叫万物都服在他的脚下。既说万物都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了他，明显那叫万物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他的，不在其内了。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15:28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万物既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了他，那时子也要自己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那叫万物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他的，叫神在万物之上，为万物之主。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C6DD0E-3C25-4E3B-AD3F-327C4FB00A59}"/>
              </a:ext>
            </a:extLst>
          </p:cNvPr>
          <p:cNvSpPr txBox="1"/>
          <p:nvPr/>
        </p:nvSpPr>
        <p:spPr>
          <a:xfrm>
            <a:off x="59435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顺服究竟是什么？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523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9435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顺服究竟是什么？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23237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5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顺服 （</a:t>
            </a:r>
            <a:r>
              <a:rPr lang="en-US" altLang="zh-CN" sz="165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submit</a:t>
            </a:r>
            <a:r>
              <a:rPr lang="zh-CN" altLang="en-US" sz="165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）：</a:t>
            </a:r>
            <a:r>
              <a:rPr lang="en-US" altLang="zh-CN" sz="165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Hupotasso</a:t>
            </a:r>
            <a:endParaRPr lang="en-US" altLang="zh-CN" sz="165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r>
              <a:rPr lang="zh-CN" altLang="en-US" sz="165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（内心）让自己处于低于对方的位置</a:t>
            </a:r>
            <a:endParaRPr lang="en-US" altLang="zh-CN" sz="165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  to arrange under, to subordinate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  to subject, put in subjection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 to subject one's self, obey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4.  to submit to one's control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5.  to yield to one's admonition or advice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6.  to obey, be subject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10" descr="wooden stairs clipart - Clip Art Library">
            <a:extLst>
              <a:ext uri="{FF2B5EF4-FFF2-40B4-BE49-F238E27FC236}">
                <a16:creationId xmlns:a16="http://schemas.microsoft.com/office/drawing/2014/main" id="{1A2F95F2-BFB8-4D58-A0EE-5BFA444E9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61" r="97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48" y="4636198"/>
            <a:ext cx="1064831" cy="10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手をつなぐ男女のクリップアート。無料ダウンロード。 | Creazilla">
            <a:extLst>
              <a:ext uri="{FF2B5EF4-FFF2-40B4-BE49-F238E27FC236}">
                <a16:creationId xmlns:a16="http://schemas.microsoft.com/office/drawing/2014/main" id="{9A2EB000-7720-46CD-B849-2DEB25F3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67" y="4156172"/>
            <a:ext cx="1179957" cy="11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C99C244-6B5B-417A-BC72-701DA3AC5C93}"/>
              </a:ext>
            </a:extLst>
          </p:cNvPr>
          <p:cNvGrpSpPr/>
          <p:nvPr/>
        </p:nvGrpSpPr>
        <p:grpSpPr>
          <a:xfrm>
            <a:off x="6648628" y="3634367"/>
            <a:ext cx="1942159" cy="2062853"/>
            <a:chOff x="6648628" y="3634367"/>
            <a:chExt cx="1942159" cy="2062853"/>
          </a:xfrm>
        </p:grpSpPr>
        <p:pic>
          <p:nvPicPr>
            <p:cNvPr id="11" name="Picture 2" descr="手をつなぐ男女のクリップアート。無料ダウンロード。 | Creazilla">
              <a:extLst>
                <a:ext uri="{FF2B5EF4-FFF2-40B4-BE49-F238E27FC236}">
                  <a16:creationId xmlns:a16="http://schemas.microsoft.com/office/drawing/2014/main" id="{21D4B4B9-2959-43D8-8FCE-C28E97C2F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" r="48366"/>
            <a:stretch/>
          </p:blipFill>
          <p:spPr bwMode="auto">
            <a:xfrm>
              <a:off x="6934379" y="4517644"/>
              <a:ext cx="589788" cy="117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手をつなぐ男女のクリップアート。無料ダウンロード。 | Creazilla">
              <a:extLst>
                <a:ext uri="{FF2B5EF4-FFF2-40B4-BE49-F238E27FC236}">
                  <a16:creationId xmlns:a16="http://schemas.microsoft.com/office/drawing/2014/main" id="{4C74E897-389D-4CE8-83AB-00C89B28D5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9" r="-1219"/>
            <a:stretch/>
          </p:blipFill>
          <p:spPr bwMode="auto">
            <a:xfrm>
              <a:off x="8001000" y="3634367"/>
              <a:ext cx="589787" cy="117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AB20A91C-DDF6-4F65-ADA6-57B3357B6457}"/>
                </a:ext>
              </a:extLst>
            </p:cNvPr>
            <p:cNvSpPr/>
            <p:nvPr/>
          </p:nvSpPr>
          <p:spPr>
            <a:xfrm>
              <a:off x="6648628" y="3698972"/>
              <a:ext cx="351951" cy="1863768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7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9641B-FAFF-4C69-9352-7FBFAD6F0C62}"/>
              </a:ext>
            </a:extLst>
          </p:cNvPr>
          <p:cNvSpPr txBox="1"/>
          <p:nvPr/>
        </p:nvSpPr>
        <p:spPr>
          <a:xfrm>
            <a:off x="5197151" y="1481010"/>
            <a:ext cx="186461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573B25"/>
                </a:solidFill>
              </a:rPr>
              <a:t>行政职位</a:t>
            </a:r>
            <a:endParaRPr lang="en-US" altLang="zh-CN" sz="2600" b="1" dirty="0">
              <a:solidFill>
                <a:srgbClr val="573B2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573B25"/>
                </a:solidFill>
              </a:rPr>
              <a:t>身价</a:t>
            </a:r>
            <a:endParaRPr lang="en-US" altLang="zh-CN" sz="2600" b="1" dirty="0">
              <a:solidFill>
                <a:srgbClr val="573B2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573B25"/>
                </a:solidFill>
              </a:rPr>
              <a:t>社会地位</a:t>
            </a:r>
            <a:endParaRPr lang="en-US" altLang="zh-CN" sz="2600" b="1" dirty="0">
              <a:solidFill>
                <a:srgbClr val="573B2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C00000"/>
                </a:solidFill>
              </a:rPr>
              <a:t>个人价值</a:t>
            </a:r>
            <a:endParaRPr lang="en-US" altLang="zh-CN" sz="26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C00000"/>
                </a:solidFill>
              </a:rPr>
              <a:t>认知能力</a:t>
            </a:r>
            <a:endParaRPr lang="en-US" altLang="zh-CN" sz="2600" b="1" dirty="0">
              <a:solidFill>
                <a:srgbClr val="C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60167B-8A70-41D4-A867-8039996CCC56}"/>
              </a:ext>
            </a:extLst>
          </p:cNvPr>
          <p:cNvGrpSpPr/>
          <p:nvPr/>
        </p:nvGrpSpPr>
        <p:grpSpPr>
          <a:xfrm>
            <a:off x="5497901" y="1964607"/>
            <a:ext cx="2655500" cy="3610195"/>
            <a:chOff x="5257800" y="669997"/>
            <a:chExt cx="3249025" cy="4907345"/>
          </a:xfrm>
        </p:grpSpPr>
        <p:pic>
          <p:nvPicPr>
            <p:cNvPr id="10" name="Picture 10" descr="wooden stairs clipart - Clip Art Library">
              <a:extLst>
                <a:ext uri="{FF2B5EF4-FFF2-40B4-BE49-F238E27FC236}">
                  <a16:creationId xmlns:a16="http://schemas.microsoft.com/office/drawing/2014/main" id="{0FEB9393-D6B3-42CD-A1AB-FAE0EBBF5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961" r="974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121" y="2857500"/>
              <a:ext cx="2593704" cy="2565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lip Art Man - Clipart Man In Suit - Png Download (#24184) - PinClipart">
              <a:extLst>
                <a:ext uri="{FF2B5EF4-FFF2-40B4-BE49-F238E27FC236}">
                  <a16:creationId xmlns:a16="http://schemas.microsoft.com/office/drawing/2014/main" id="{723092F8-AB57-424A-9566-F3E4C8D26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03" b="99252" l="0" r="100000">
                          <a14:foregroundMark x1="65625" y1="21474" x2="65625" y2="21474"/>
                          <a14:foregroundMark x1="72813" y1="53846" x2="72813" y2="53846"/>
                          <a14:foregroundMark x1="54063" y1="35150" x2="54063" y2="35150"/>
                          <a14:foregroundMark x1="66563" y1="35043" x2="66563" y2="35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161531"/>
              <a:ext cx="826073" cy="2415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Male clipart professional man, Male professional man Transparent FREE for  download on WebStockReview 2021">
              <a:extLst>
                <a:ext uri="{FF2B5EF4-FFF2-40B4-BE49-F238E27FC236}">
                  <a16:creationId xmlns:a16="http://schemas.microsoft.com/office/drawing/2014/main" id="{4EAD8C22-8D9B-41CA-99B8-3AE2D389D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124" y="669997"/>
              <a:ext cx="962701" cy="249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1F780B-138B-4265-9101-BFB53C365D31}"/>
              </a:ext>
            </a:extLst>
          </p:cNvPr>
          <p:cNvCxnSpPr/>
          <p:nvPr/>
        </p:nvCxnSpPr>
        <p:spPr>
          <a:xfrm flipV="1">
            <a:off x="7583774" y="4045954"/>
            <a:ext cx="609600" cy="137160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1546B2-CFB8-4E3A-B835-6E8B54A23374}"/>
              </a:ext>
            </a:extLst>
          </p:cNvPr>
          <p:cNvCxnSpPr>
            <a:cxnSpLocks/>
          </p:cNvCxnSpPr>
          <p:nvPr/>
        </p:nvCxnSpPr>
        <p:spPr>
          <a:xfrm flipH="1">
            <a:off x="7848601" y="4122944"/>
            <a:ext cx="609600" cy="137160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206E7E-8C0F-43BA-9B55-59D431D4583B}"/>
              </a:ext>
            </a:extLst>
          </p:cNvPr>
          <p:cNvSpPr/>
          <p:nvPr/>
        </p:nvSpPr>
        <p:spPr>
          <a:xfrm>
            <a:off x="5237791" y="632784"/>
            <a:ext cx="39112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5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5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5:21 </a:t>
            </a:r>
            <a:r>
              <a:rPr lang="zh-CN" altLang="en-US" sz="25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又当存敬畏基督的心，彼此顺服。 </a:t>
            </a:r>
            <a:endParaRPr lang="en-US" altLang="zh-CN" sz="25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32352</TotalTime>
  <Words>7832</Words>
  <Application>Microsoft Office PowerPoint</Application>
  <PresentationFormat>On-screen Show (16:10)</PresentationFormat>
  <Paragraphs>185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微软雅黑</vt:lpstr>
      <vt:lpstr>幼圆</vt:lpstr>
      <vt:lpstr>zw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1996</cp:revision>
  <dcterms:created xsi:type="dcterms:W3CDTF">2011-09-04T18:01:24Z</dcterms:created>
  <dcterms:modified xsi:type="dcterms:W3CDTF">2021-03-21T12:56:58Z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