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1"/>
  </p:notesMasterIdLst>
  <p:sldIdLst>
    <p:sldId id="256" r:id="rId5"/>
    <p:sldId id="914" r:id="rId6"/>
    <p:sldId id="915" r:id="rId7"/>
    <p:sldId id="912" r:id="rId8"/>
    <p:sldId id="922" r:id="rId9"/>
    <p:sldId id="923" r:id="rId10"/>
    <p:sldId id="924" r:id="rId11"/>
    <p:sldId id="925" r:id="rId12"/>
    <p:sldId id="918" r:id="rId13"/>
    <p:sldId id="927" r:id="rId14"/>
    <p:sldId id="916" r:id="rId15"/>
    <p:sldId id="920" r:id="rId16"/>
    <p:sldId id="900" r:id="rId17"/>
    <p:sldId id="897" r:id="rId18"/>
    <p:sldId id="896" r:id="rId19"/>
    <p:sldId id="921" r:id="rId2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DB9861"/>
    <a:srgbClr val="573B25"/>
    <a:srgbClr val="0000FF"/>
    <a:srgbClr val="F9CFC3"/>
    <a:srgbClr val="00FFFF"/>
    <a:srgbClr val="090909"/>
    <a:srgbClr val="010101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9" autoAdjust="0"/>
    <p:restoredTop sz="94471" autoAdjust="0"/>
  </p:normalViewPr>
  <p:slideViewPr>
    <p:cSldViewPr>
      <p:cViewPr varScale="1">
        <p:scale>
          <a:sx n="110" d="100"/>
          <a:sy n="110" d="100"/>
        </p:scale>
        <p:origin x="62" y="12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357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111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965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573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941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577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06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31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840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5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357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729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256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777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91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lang="en-US" altLang="zh-CN" sz="9600" b="1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45</a:t>
            </a: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D09427-B4CD-438A-A27E-43D8FF0E9DE5}"/>
              </a:ext>
            </a:extLst>
          </p:cNvPr>
          <p:cNvSpPr txBox="1"/>
          <p:nvPr/>
        </p:nvSpPr>
        <p:spPr>
          <a:xfrm>
            <a:off x="5246484" y="1491377"/>
            <a:ext cx="3859416" cy="18158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不要效法这个世界，只要心意</a:t>
            </a:r>
            <a:r>
              <a:rPr lang="en-US" altLang="zh-CN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(nous)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更新而变化，叫你们察验何为神的善良、纯全、可喜悦的旨意</a:t>
            </a:r>
            <a:r>
              <a:rPr lang="zh-CN" alt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。 </a:t>
            </a:r>
            <a:r>
              <a:rPr lang="en-US" altLang="zh-CN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And do not be conformed to this world, but be transformed by the renewing of your mind, that you may prove what </a:t>
            </a:r>
            <a:r>
              <a:rPr lang="en-US" altLang="zh-CN" sz="1600" b="1" i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</a:t>
            </a:r>
            <a:r>
              <a:rPr lang="en-US" altLang="zh-CN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that good and acceptable and perfect will of God.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4EA133-9458-40EE-A3A5-C83C0CAB5898}"/>
              </a:ext>
            </a:extLst>
          </p:cNvPr>
          <p:cNvSpPr/>
          <p:nvPr/>
        </p:nvSpPr>
        <p:spPr>
          <a:xfrm>
            <a:off x="5215770" y="3307259"/>
            <a:ext cx="3859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n-US" altLang="zh-CN" b="1" dirty="0">
                <a:solidFill>
                  <a:schemeClr val="accent1"/>
                </a:solidFill>
                <a:latin typeface="zw"/>
                <a:ea typeface="Microsoft YaHei" panose="020B0503020204020204" pitchFamily="34" charset="-122"/>
                <a:cs typeface="zw"/>
              </a:rPr>
              <a:t>nous</a:t>
            </a:r>
            <a:r>
              <a:rPr lang="zh-CN" altLang="en-US" b="1" dirty="0">
                <a:solidFill>
                  <a:schemeClr val="accent1"/>
                </a:solidFill>
                <a:latin typeface="zw"/>
                <a:ea typeface="Microsoft YaHei" panose="020B0503020204020204" pitchFamily="34" charset="-122"/>
                <a:cs typeface="zw"/>
              </a:rPr>
              <a:t>：</a:t>
            </a:r>
            <a:r>
              <a:rPr lang="zh-CN" altLang="en-US" sz="1400" b="1" dirty="0">
                <a:latin typeface="zw"/>
                <a:ea typeface="Microsoft YaHei" panose="020B0503020204020204" pitchFamily="34" charset="-122"/>
                <a:cs typeface="zw"/>
              </a:rPr>
              <a:t>内心相信</a:t>
            </a:r>
            <a:r>
              <a:rPr lang="en-US" sz="1400" b="1" dirty="0">
                <a:latin typeface="Microsoft YaHei" panose="020B0503020204020204" pitchFamily="34" charset="-122"/>
                <a:ea typeface="zw"/>
                <a:cs typeface="zw"/>
              </a:rPr>
              <a:t>/</a:t>
            </a:r>
            <a:r>
              <a:rPr lang="zh-CN" altLang="en-US" sz="1400" b="1" dirty="0">
                <a:latin typeface="Microsoft YaHei" panose="020B0503020204020204" pitchFamily="34" charset="-122"/>
                <a:ea typeface="zw"/>
                <a:cs typeface="zw"/>
              </a:rPr>
              <a:t>接受的思想，特别是所相信的基本原则及价值体系。通过接受从外界而来的信息而建立，是人衡量、理解事物的依据。</a:t>
            </a:r>
            <a:endParaRPr lang="en-US" sz="1400" dirty="0">
              <a:latin typeface="zw"/>
              <a:ea typeface="zw"/>
              <a:cs typeface="zw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5F37B1-DA86-4539-97B4-623A3AE9C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4217516"/>
            <a:ext cx="2213494" cy="1365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24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FA43F1-459B-4F95-8277-C3B963B8ED61}"/>
              </a:ext>
            </a:extLst>
          </p:cNvPr>
          <p:cNvSpPr txBox="1"/>
          <p:nvPr/>
        </p:nvSpPr>
        <p:spPr>
          <a:xfrm>
            <a:off x="5181598" y="1447331"/>
            <a:ext cx="3878645" cy="26314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情慾的事都是显而易见的，就如姦淫、污秽、邪蕩、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拜偶象、邪术、仇恨、争竞、忌恨、恼怒、结党、纷争、异端、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嫉妒（有古卷在此有：凶杀二字）、醉酒、荒宴等类。我从前告诉你们，现在又告诉你们，行这样事的人必不能承受神的国。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圣灵所结的果子，就是仁爱、喜乐、和平、忍耐、恩慈、良善、信实、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温柔、节制。这样的事没有律法禁止。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凡属基督耶稣的人，是已经把肉体连肉体的邪情私慾同钉在十字架上了。 </a:t>
            </a:r>
            <a:endParaRPr lang="en-US" altLang="zh-CN" sz="15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5036D6-1BD5-4A80-960D-76CCFBF18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4217516"/>
            <a:ext cx="2213494" cy="1365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3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87CF9-C3C4-4DFC-A267-F5080B6512E2}"/>
              </a:ext>
            </a:extLst>
          </p:cNvPr>
          <p:cNvSpPr txBox="1"/>
          <p:nvPr/>
        </p:nvSpPr>
        <p:spPr>
          <a:xfrm>
            <a:off x="5246484" y="1491377"/>
            <a:ext cx="3859416" cy="18697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6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 </a:t>
            </a:r>
            <a:r>
              <a:rPr lang="zh-CN" altLang="en-US" sz="16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爱是恒久忍耐，又有恩慈；爱是不嫉妒；爱是不自夸，不张狂， </a:t>
            </a:r>
            <a:r>
              <a:rPr lang="en-US" altLang="zh-CN" sz="16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13:5 </a:t>
            </a:r>
            <a:r>
              <a:rPr lang="zh-CN" altLang="en-US" sz="16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不做害羞的事，不求自己的益处，不轻易发怒，不计算人的恶， </a:t>
            </a:r>
            <a:r>
              <a:rPr lang="en-US" altLang="zh-CN" sz="16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13:6 </a:t>
            </a:r>
            <a:r>
              <a:rPr lang="zh-CN" altLang="en-US" sz="16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不喜欢不义，只喜欢真理； </a:t>
            </a:r>
            <a:r>
              <a:rPr lang="en-US" altLang="zh-CN" sz="16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13:7 </a:t>
            </a:r>
            <a:r>
              <a:rPr lang="zh-CN" altLang="en-US" sz="16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凡事包容，凡事相信，凡事盼望，凡事忍耐。 </a:t>
            </a:r>
            <a:r>
              <a:rPr lang="en-US" altLang="zh-CN" sz="16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13:8 </a:t>
            </a:r>
            <a:r>
              <a:rPr lang="zh-CN" altLang="en-US" sz="16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爱是永不止息。</a:t>
            </a:r>
            <a:endParaRPr lang="en-US" altLang="zh-CN" sz="165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267528-1CE6-47F9-9EFB-CECA2F84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4217516"/>
            <a:ext cx="2213494" cy="1365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9DC79AD-5A23-4BFD-9494-077083A2BAD5}"/>
              </a:ext>
            </a:extLst>
          </p:cNvPr>
          <p:cNvSpPr/>
          <p:nvPr/>
        </p:nvSpPr>
        <p:spPr>
          <a:xfrm>
            <a:off x="5215770" y="3307259"/>
            <a:ext cx="3859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n-US" altLang="zh-CN" b="1" dirty="0">
                <a:solidFill>
                  <a:schemeClr val="accent1"/>
                </a:solidFill>
                <a:latin typeface="zw"/>
                <a:ea typeface="Microsoft YaHei" panose="020B0503020204020204" pitchFamily="34" charset="-122"/>
                <a:cs typeface="zw"/>
              </a:rPr>
              <a:t>nous</a:t>
            </a:r>
            <a:r>
              <a:rPr lang="zh-CN" altLang="en-US" b="1" dirty="0">
                <a:solidFill>
                  <a:schemeClr val="accent1"/>
                </a:solidFill>
                <a:latin typeface="zw"/>
                <a:ea typeface="Microsoft YaHei" panose="020B0503020204020204" pitchFamily="34" charset="-122"/>
                <a:cs typeface="zw"/>
              </a:rPr>
              <a:t>：</a:t>
            </a:r>
            <a:r>
              <a:rPr lang="zh-CN" altLang="en-US" sz="1400" b="1" dirty="0">
                <a:latin typeface="zw"/>
                <a:ea typeface="Microsoft YaHei" panose="020B0503020204020204" pitchFamily="34" charset="-122"/>
                <a:cs typeface="zw"/>
              </a:rPr>
              <a:t>内心相信</a:t>
            </a:r>
            <a:r>
              <a:rPr lang="en-US" sz="1400" b="1" dirty="0">
                <a:latin typeface="Microsoft YaHei" panose="020B0503020204020204" pitchFamily="34" charset="-122"/>
                <a:ea typeface="zw"/>
                <a:cs typeface="zw"/>
              </a:rPr>
              <a:t>/</a:t>
            </a:r>
            <a:r>
              <a:rPr lang="zh-CN" altLang="en-US" sz="1400" b="1" dirty="0">
                <a:latin typeface="Microsoft YaHei" panose="020B0503020204020204" pitchFamily="34" charset="-122"/>
                <a:ea typeface="zw"/>
                <a:cs typeface="zw"/>
              </a:rPr>
              <a:t>接受的思想，特别是所相信的基本原则及价值体系。通过接受从外界而来的信息而建立，是人衡量、理解事物的依据。</a:t>
            </a:r>
            <a:endParaRPr lang="en-US" sz="1400" dirty="0">
              <a:latin typeface="zw"/>
              <a:ea typeface="zw"/>
              <a:cs typeface="zw"/>
            </a:endParaRPr>
          </a:p>
        </p:txBody>
      </p:sp>
    </p:spTree>
    <p:extLst>
      <p:ext uri="{BB962C8B-B14F-4D97-AF65-F5344CB8AC3E}">
        <p14:creationId xmlns:p14="http://schemas.microsoft.com/office/powerpoint/2010/main" val="92663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858FA3-4D25-42E4-8819-AA6C81CE4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4217516"/>
            <a:ext cx="2213494" cy="1365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267F44B-C621-48C7-9AAC-84CCDC558C9D}"/>
              </a:ext>
            </a:extLst>
          </p:cNvPr>
          <p:cNvGrpSpPr/>
          <p:nvPr/>
        </p:nvGrpSpPr>
        <p:grpSpPr>
          <a:xfrm>
            <a:off x="5785427" y="645352"/>
            <a:ext cx="2825173" cy="5050217"/>
            <a:chOff x="5785427" y="645352"/>
            <a:chExt cx="2825173" cy="505021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C9CFC7-F7CC-476E-9030-B7DF80749426}"/>
                </a:ext>
              </a:extLst>
            </p:cNvPr>
            <p:cNvSpPr txBox="1"/>
            <p:nvPr/>
          </p:nvSpPr>
          <p:spPr>
            <a:xfrm>
              <a:off x="6019800" y="645352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latin typeface="Century Gothic" panose="020B0502020202020204"/>
                </a:rPr>
                <a:t>如何活在光明中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？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</p:txBody>
        </p:sp>
        <p:pic>
          <p:nvPicPr>
            <p:cNvPr id="10242" name="Picture 2" descr="58 Bible verses about Light">
              <a:extLst>
                <a:ext uri="{FF2B5EF4-FFF2-40B4-BE49-F238E27FC236}">
                  <a16:creationId xmlns:a16="http://schemas.microsoft.com/office/drawing/2014/main" id="{B94F14B7-B8E6-440D-BF58-AD9E36948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427" y="4000500"/>
              <a:ext cx="2590800" cy="169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5:6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不要被人虚浮的话欺哄；因这些事，神的忿怒必临到那悖逆之子。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5:7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所以，你们不要与他们同夥。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5:8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从前你们是暗昧的，但如今在主里面是光明的，行事为人就当象光明的子女。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5:9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光明所结的果子就是一切良善、公义、诚实。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5:10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总要察验何为主所喜悦的事。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5:11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那暗昧无益的事，不要与人同行，倒要责备行这事的人；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因为他们暗中所行的，就是题起来也是可耻的。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凡事受了责备，就被光显明出来，因为一切能显明的就是光。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3044666"/>
            <a:ext cx="53264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5:6 Let no one deceive you with empty words, for because of these things the wrath of God comes upon the sons of disobedience. 5:7 Therefore do not be partakers with them. 5:8 For you were once darkness, but now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you are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light in the Lord. Walk as children of light 5:9 (for the fruit of the Spirit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all goodness, righteousness, and truth), 5:10 finding out what is acceptable to the Lord. 5:11 And have no fellowship with the unfruitful works of darkness, but rather expose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them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 5:12 For it is shameful even to speak of those things which are done by them in secret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But all things that are exposed are made manifest by the light, for whatever makes manifest is light.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FBA64-C20A-4322-9893-BE827966B227}"/>
              </a:ext>
            </a:extLst>
          </p:cNvPr>
          <p:cNvSpPr txBox="1"/>
          <p:nvPr/>
        </p:nvSpPr>
        <p:spPr>
          <a:xfrm>
            <a:off x="5241639" y="1107017"/>
            <a:ext cx="3859416" cy="2862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箴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10:12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恨能挑启争端；爱能遮掩一切过错。 </a:t>
            </a:r>
            <a:endParaRPr lang="en-US" altLang="zh-CN" sz="17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箴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17:9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遮掩人过的，寻求人爱；屡次挑错的，离间密友。 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17:10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一句责备话深入聪明人的心，强如责打愚昧人一百下。 </a:t>
            </a:r>
            <a:endParaRPr lang="en-US" altLang="zh-CN" sz="17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箴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28:13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遮掩自己罪过的，必不亨通；承认离弃罪过的，必蒙怜恤。 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28:14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常存敬畏的，便为有福；心存刚硬的，必陷在祸患里。 </a:t>
            </a:r>
            <a:endParaRPr lang="en-US" altLang="zh-CN" sz="17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7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5:6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不要被人虚浮的话欺哄；因这些事，神的忿怒必临到那悖逆之子。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5:7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所以，你们不要与他们同夥。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5:8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从前你们是暗昧的，但如今在主里面是光明的，行事为人就当象光明的子女。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5:9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光明所结的果子就是一切良善、公义、诚实。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5:10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总要察验何为主所喜悦的事。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5:11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那暗昧无益的事，不要与人同行，倒要责备行这事的人；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因为他们暗中所行的，就是题起来也是可耻的。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凡事受了责备，就被光显明出来，因为一切能显明的就是光。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3044666"/>
            <a:ext cx="53264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5:6 Let no one deceive you with empty words, for because of these things the wrath of God comes upon the sons of disobedience. 5:7 Therefore do not be partakers with them. 5:8 For you were once darkness, but now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you are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light in the Lord. Walk as children of light 5:9 (for the fruit of the Spirit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all goodness, righteousness, and truth), 5:10 finding out what is acceptable to the Lord. 5:11 And have no fellowship with the unfruitful works of darkness, but rather expose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them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 5:12 For it is shameful even to speak of those things which are done by them in secret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But all things that are exposed are made manifest by the light, for whatever makes manifest is light.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FBA64-C20A-4322-9893-BE827966B227}"/>
              </a:ext>
            </a:extLst>
          </p:cNvPr>
          <p:cNvSpPr txBox="1"/>
          <p:nvPr/>
        </p:nvSpPr>
        <p:spPr>
          <a:xfrm>
            <a:off x="5241639" y="1107017"/>
            <a:ext cx="3859416" cy="25237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彼前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4:8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最要紧的是彼此切实相爱，因为爱能遮掩许多的罪。 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And above all things have fervent love for one another, for “love will cover a multitude of sins.” 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雅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我的弟兄们，你们中间若有失迷真道的，有人使他回转， </a:t>
            </a:r>
            <a:r>
              <a:rPr lang="en-US" altLang="zh-CN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17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这人该知道：叫一个罪人从迷路上转回便是救一个灵魂不死，并且遮盖许多的罪。 </a:t>
            </a:r>
            <a:endParaRPr lang="en-US" altLang="zh-CN" sz="17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858FA3-4D25-42E4-8819-AA6C81CE4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4217516"/>
            <a:ext cx="2213494" cy="1365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267F44B-C621-48C7-9AAC-84CCDC558C9D}"/>
              </a:ext>
            </a:extLst>
          </p:cNvPr>
          <p:cNvGrpSpPr/>
          <p:nvPr/>
        </p:nvGrpSpPr>
        <p:grpSpPr>
          <a:xfrm>
            <a:off x="5785427" y="645352"/>
            <a:ext cx="2825173" cy="5050217"/>
            <a:chOff x="5785427" y="645352"/>
            <a:chExt cx="2825173" cy="505021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C9CFC7-F7CC-476E-9030-B7DF80749426}"/>
                </a:ext>
              </a:extLst>
            </p:cNvPr>
            <p:cNvSpPr txBox="1"/>
            <p:nvPr/>
          </p:nvSpPr>
          <p:spPr>
            <a:xfrm>
              <a:off x="6019800" y="645352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latin typeface="Century Gothic" panose="020B0502020202020204"/>
                </a:rPr>
                <a:t>如何活在光明中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？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</p:txBody>
        </p:sp>
        <p:pic>
          <p:nvPicPr>
            <p:cNvPr id="10242" name="Picture 2" descr="58 Bible verses about Light">
              <a:extLst>
                <a:ext uri="{FF2B5EF4-FFF2-40B4-BE49-F238E27FC236}">
                  <a16:creationId xmlns:a16="http://schemas.microsoft.com/office/drawing/2014/main" id="{B94F14B7-B8E6-440D-BF58-AD9E36948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427" y="4000500"/>
              <a:ext cx="2590800" cy="169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3601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5:6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不要被人虚浮的话欺哄；因这些事，神的忿怒必临到那悖逆之子。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5:7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所以，你们不要与他们同夥。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5:8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从前你们是暗昧的，但如今在主里面是光明的，行事为人就当象光明的子女。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5:9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光明所结的果子就是一切良善、公义、诚实。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5:10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总要察验何为主所喜悦的事。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5:11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那暗昧无益的事，不要与人同行，倒要责备行这事的人；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因为他们暗中所行的，就是题起来也是可耻的。</a:t>
            </a:r>
            <a:r>
              <a:rPr lang="en-US" altLang="zh-CN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凡事受了责备，就被光显明出来，因为一切能显明的就是光。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3044666"/>
            <a:ext cx="53264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5:6 Let no one deceive you with empty words, for because of these things the wrath of God comes upon the sons of disobedience. 5:7 Therefore do not be partakers with them. 5:8 For you were once darkness, but now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you are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light in the Lord. Walk as children of light 5:9 (for the fruit of the Spirit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all goodness, righteousness, and truth), 5:10 finding out what is acceptable to the Lord. 5:11 And have no fellowship with the unfruitful works of darkness, but rather expose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them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 5:12 For it is shameful even to speak of those things which are done by them in secret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But all things that are exposed are made manifest by the light, for whatever makes manifest is light.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C9CFC7-F7CC-476E-9030-B7DF80749426}"/>
              </a:ext>
            </a:extLst>
          </p:cNvPr>
          <p:cNvSpPr txBox="1"/>
          <p:nvPr/>
        </p:nvSpPr>
        <p:spPr>
          <a:xfrm>
            <a:off x="6019800" y="64535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如何活在光明中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275DB6-9659-46FD-A192-72744EC19A64}"/>
              </a:ext>
            </a:extLst>
          </p:cNvPr>
          <p:cNvSpPr/>
          <p:nvPr/>
        </p:nvSpPr>
        <p:spPr>
          <a:xfrm>
            <a:off x="5410200" y="1060509"/>
            <a:ext cx="3657601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95FF00F-611E-4628-A0AE-37AFB6F69036}"/>
              </a:ext>
            </a:extLst>
          </p:cNvPr>
          <p:cNvSpPr/>
          <p:nvPr/>
        </p:nvSpPr>
        <p:spPr>
          <a:xfrm>
            <a:off x="5556845" y="3846744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096C92-BF65-4056-B439-F0765DFA9E54}"/>
              </a:ext>
            </a:extLst>
          </p:cNvPr>
          <p:cNvSpPr txBox="1"/>
          <p:nvPr/>
        </p:nvSpPr>
        <p:spPr>
          <a:xfrm>
            <a:off x="6144897" y="4696634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0" name="Freeform 60">
            <a:extLst>
              <a:ext uri="{FF2B5EF4-FFF2-40B4-BE49-F238E27FC236}">
                <a16:creationId xmlns:a16="http://schemas.microsoft.com/office/drawing/2014/main" id="{72A5B47A-EF6E-4EF2-B767-8595C85A21EA}"/>
              </a:ext>
            </a:extLst>
          </p:cNvPr>
          <p:cNvSpPr/>
          <p:nvPr/>
        </p:nvSpPr>
        <p:spPr>
          <a:xfrm rot="17911580" flipH="1">
            <a:off x="7606133" y="1683550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61">
            <a:extLst>
              <a:ext uri="{FF2B5EF4-FFF2-40B4-BE49-F238E27FC236}">
                <a16:creationId xmlns:a16="http://schemas.microsoft.com/office/drawing/2014/main" id="{725CAE06-A1EA-4D62-9D34-41A6BDF269C4}"/>
              </a:ext>
            </a:extLst>
          </p:cNvPr>
          <p:cNvSpPr/>
          <p:nvPr/>
        </p:nvSpPr>
        <p:spPr>
          <a:xfrm rot="4189336">
            <a:off x="8041598" y="1418476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62">
            <a:extLst>
              <a:ext uri="{FF2B5EF4-FFF2-40B4-BE49-F238E27FC236}">
                <a16:creationId xmlns:a16="http://schemas.microsoft.com/office/drawing/2014/main" id="{78B99908-CB1B-4A7B-BD87-7C80B76B0F84}"/>
              </a:ext>
            </a:extLst>
          </p:cNvPr>
          <p:cNvSpPr/>
          <p:nvPr/>
        </p:nvSpPr>
        <p:spPr>
          <a:xfrm rot="10564281">
            <a:off x="5929460" y="2351474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63">
            <a:extLst>
              <a:ext uri="{FF2B5EF4-FFF2-40B4-BE49-F238E27FC236}">
                <a16:creationId xmlns:a16="http://schemas.microsoft.com/office/drawing/2014/main" id="{CCCDFC9D-DC92-4476-B41C-9F06DEEDFE23}"/>
              </a:ext>
            </a:extLst>
          </p:cNvPr>
          <p:cNvSpPr/>
          <p:nvPr/>
        </p:nvSpPr>
        <p:spPr>
          <a:xfrm rot="7776592">
            <a:off x="8096716" y="2243010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A45E28-43D9-476A-BD19-E46822D7A700}"/>
              </a:ext>
            </a:extLst>
          </p:cNvPr>
          <p:cNvGrpSpPr/>
          <p:nvPr/>
        </p:nvGrpSpPr>
        <p:grpSpPr>
          <a:xfrm>
            <a:off x="6337775" y="1780300"/>
            <a:ext cx="1972621" cy="2943671"/>
            <a:chOff x="6467829" y="2062363"/>
            <a:chExt cx="1972621" cy="2943671"/>
          </a:xfrm>
        </p:grpSpPr>
        <p:sp>
          <p:nvSpPr>
            <p:cNvPr id="55" name="Freeform 65">
              <a:extLst>
                <a:ext uri="{FF2B5EF4-FFF2-40B4-BE49-F238E27FC236}">
                  <a16:creationId xmlns:a16="http://schemas.microsoft.com/office/drawing/2014/main" id="{A7783C7D-FF8F-449A-BA56-EA41876838AD}"/>
                </a:ext>
              </a:extLst>
            </p:cNvPr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7166059-B4AC-4DA4-8918-BC15EA01BF0F}"/>
                </a:ext>
              </a:extLst>
            </p:cNvPr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59" name="Freeform 69">
                <a:extLst>
                  <a:ext uri="{FF2B5EF4-FFF2-40B4-BE49-F238E27FC236}">
                    <a16:creationId xmlns:a16="http://schemas.microsoft.com/office/drawing/2014/main" id="{1A7E8166-98B7-4308-8292-CA5EE2BB1D0F}"/>
                  </a:ext>
                </a:extLst>
              </p:cNvPr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52AD6EF-339A-47B5-AD23-5D125162B8EF}"/>
                  </a:ext>
                </a:extLst>
              </p:cNvPr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7" name="Freeform 67">
              <a:extLst>
                <a:ext uri="{FF2B5EF4-FFF2-40B4-BE49-F238E27FC236}">
                  <a16:creationId xmlns:a16="http://schemas.microsoft.com/office/drawing/2014/main" id="{F05E2447-BC04-4CD9-BEDD-F22B93D2FF12}"/>
                </a:ext>
              </a:extLst>
            </p:cNvPr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68">
              <a:extLst>
                <a:ext uri="{FF2B5EF4-FFF2-40B4-BE49-F238E27FC236}">
                  <a16:creationId xmlns:a16="http://schemas.microsoft.com/office/drawing/2014/main" id="{6A16C0DF-0022-47AA-A89B-5A1ADF981E20}"/>
                </a:ext>
              </a:extLst>
            </p:cNvPr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Freeform 71">
            <a:extLst>
              <a:ext uri="{FF2B5EF4-FFF2-40B4-BE49-F238E27FC236}">
                <a16:creationId xmlns:a16="http://schemas.microsoft.com/office/drawing/2014/main" id="{5C62E528-1F39-4130-B0DC-BE2F643413D0}"/>
              </a:ext>
            </a:extLst>
          </p:cNvPr>
          <p:cNvSpPr/>
          <p:nvPr/>
        </p:nvSpPr>
        <p:spPr>
          <a:xfrm rot="10550135" flipH="1">
            <a:off x="7400578" y="1673165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E0696D-A997-428D-A699-8E5B824CE160}"/>
              </a:ext>
            </a:extLst>
          </p:cNvPr>
          <p:cNvSpPr txBox="1"/>
          <p:nvPr/>
        </p:nvSpPr>
        <p:spPr>
          <a:xfrm>
            <a:off x="7506666" y="418445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A4A1F3F-D6F5-4619-8ED2-045997D1A66D}"/>
              </a:ext>
            </a:extLst>
          </p:cNvPr>
          <p:cNvSpPr txBox="1"/>
          <p:nvPr/>
        </p:nvSpPr>
        <p:spPr>
          <a:xfrm rot="19567995">
            <a:off x="7240447" y="1960638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4" name="Freeform 74">
            <a:extLst>
              <a:ext uri="{FF2B5EF4-FFF2-40B4-BE49-F238E27FC236}">
                <a16:creationId xmlns:a16="http://schemas.microsoft.com/office/drawing/2014/main" id="{1C6F2825-5475-4063-8025-8F176DA562F2}"/>
              </a:ext>
            </a:extLst>
          </p:cNvPr>
          <p:cNvSpPr/>
          <p:nvPr/>
        </p:nvSpPr>
        <p:spPr>
          <a:xfrm rot="16200000" flipH="1" flipV="1">
            <a:off x="7708470" y="2813756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AA697B2-A6A4-45A2-99DB-E3109A0059C3}"/>
              </a:ext>
            </a:extLst>
          </p:cNvPr>
          <p:cNvSpPr txBox="1"/>
          <p:nvPr/>
        </p:nvSpPr>
        <p:spPr>
          <a:xfrm>
            <a:off x="6702936" y="434471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6" name="Freeform 76">
            <a:extLst>
              <a:ext uri="{FF2B5EF4-FFF2-40B4-BE49-F238E27FC236}">
                <a16:creationId xmlns:a16="http://schemas.microsoft.com/office/drawing/2014/main" id="{6FD8B7CC-9E09-4467-A4B3-E9EEAF0F8D75}"/>
              </a:ext>
            </a:extLst>
          </p:cNvPr>
          <p:cNvSpPr/>
          <p:nvPr/>
        </p:nvSpPr>
        <p:spPr>
          <a:xfrm rot="17911580" flipH="1">
            <a:off x="6614953" y="2349109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D4B5B0F-ADCB-4250-A216-133242073026}"/>
              </a:ext>
            </a:extLst>
          </p:cNvPr>
          <p:cNvSpPr txBox="1"/>
          <p:nvPr/>
        </p:nvSpPr>
        <p:spPr>
          <a:xfrm>
            <a:off x="6320623" y="405368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08FBA03-A462-419A-9708-D12E0BED154E}"/>
              </a:ext>
            </a:extLst>
          </p:cNvPr>
          <p:cNvSpPr txBox="1"/>
          <p:nvPr/>
        </p:nvSpPr>
        <p:spPr>
          <a:xfrm rot="1445963">
            <a:off x="5781246" y="2904886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9" name="Picture 10" descr="Image result for crow no background">
            <a:extLst>
              <a:ext uri="{FF2B5EF4-FFF2-40B4-BE49-F238E27FC236}">
                <a16:creationId xmlns:a16="http://schemas.microsoft.com/office/drawing/2014/main" id="{42EE26D8-43D8-4A42-8965-6718FB205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59" y="1107017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6" descr="Image result for crow no background">
            <a:extLst>
              <a:ext uri="{FF2B5EF4-FFF2-40B4-BE49-F238E27FC236}">
                <a16:creationId xmlns:a16="http://schemas.microsoft.com/office/drawing/2014/main" id="{791767D4-D8E8-4F59-95D2-76DA4871B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64" y="1945857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81">
            <a:extLst>
              <a:ext uri="{FF2B5EF4-FFF2-40B4-BE49-F238E27FC236}">
                <a16:creationId xmlns:a16="http://schemas.microsoft.com/office/drawing/2014/main" id="{3E317D6D-1913-4428-ACBA-E98A7866B2F1}"/>
              </a:ext>
            </a:extLst>
          </p:cNvPr>
          <p:cNvSpPr/>
          <p:nvPr/>
        </p:nvSpPr>
        <p:spPr>
          <a:xfrm rot="17052056">
            <a:off x="6434131" y="3310945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2" name="Picture 10" descr="Image result for crow no background">
            <a:extLst>
              <a:ext uri="{FF2B5EF4-FFF2-40B4-BE49-F238E27FC236}">
                <a16:creationId xmlns:a16="http://schemas.microsoft.com/office/drawing/2014/main" id="{78E95608-D751-4D44-A03F-5F304C07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99" y="1237096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F35EF4F9-2FC0-4F8B-B504-59B9CC8A64FE}"/>
              </a:ext>
            </a:extLst>
          </p:cNvPr>
          <p:cNvSpPr txBox="1"/>
          <p:nvPr/>
        </p:nvSpPr>
        <p:spPr>
          <a:xfrm rot="21294553">
            <a:off x="7376686" y="289594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4" name="Freeform 84">
            <a:extLst>
              <a:ext uri="{FF2B5EF4-FFF2-40B4-BE49-F238E27FC236}">
                <a16:creationId xmlns:a16="http://schemas.microsoft.com/office/drawing/2014/main" id="{B831BE71-B3AC-4FF8-AEE7-7F6BDE83CE56}"/>
              </a:ext>
            </a:extLst>
          </p:cNvPr>
          <p:cNvSpPr/>
          <p:nvPr/>
        </p:nvSpPr>
        <p:spPr>
          <a:xfrm rot="17052056">
            <a:off x="7796068" y="3299352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95ECD37-14B4-49A0-A1C5-02A12B424DEB}"/>
              </a:ext>
            </a:extLst>
          </p:cNvPr>
          <p:cNvSpPr txBox="1"/>
          <p:nvPr/>
        </p:nvSpPr>
        <p:spPr>
          <a:xfrm>
            <a:off x="7059984" y="2433703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6" name="Picture 16" descr="Image result for crow no background">
            <a:extLst>
              <a:ext uri="{FF2B5EF4-FFF2-40B4-BE49-F238E27FC236}">
                <a16:creationId xmlns:a16="http://schemas.microsoft.com/office/drawing/2014/main" id="{CA4BDB50-B6F8-481B-9058-A245E298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54" y="3280088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EE59F70-924D-401F-8FDA-3A3847A7A4A8}"/>
              </a:ext>
            </a:extLst>
          </p:cNvPr>
          <p:cNvSpPr txBox="1"/>
          <p:nvPr/>
        </p:nvSpPr>
        <p:spPr>
          <a:xfrm>
            <a:off x="5500986" y="354960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E72411-F006-42B1-9ABC-F040A1C5B8EA}"/>
              </a:ext>
            </a:extLst>
          </p:cNvPr>
          <p:cNvSpPr/>
          <p:nvPr/>
        </p:nvSpPr>
        <p:spPr>
          <a:xfrm>
            <a:off x="5382099" y="1071612"/>
            <a:ext cx="1929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66FF99"/>
                </a:solidFill>
              </a:rPr>
              <a:t>弗5:14 </a:t>
            </a:r>
            <a:r>
              <a:rPr lang="en-US" sz="1400" b="1" dirty="0" err="1">
                <a:solidFill>
                  <a:srgbClr val="66FF99"/>
                </a:solidFill>
              </a:rPr>
              <a:t>所以主说：你这睡着的人当醒过来，从死里复活！基督就要光照你了</a:t>
            </a:r>
            <a:r>
              <a:rPr lang="en-US" sz="1400" b="1" dirty="0">
                <a:solidFill>
                  <a:srgbClr val="66FF99"/>
                </a:solidFill>
              </a:rPr>
              <a:t>。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825A86A-0D2D-4864-8468-AC8F9B756E50}"/>
              </a:ext>
            </a:extLst>
          </p:cNvPr>
          <p:cNvSpPr/>
          <p:nvPr/>
        </p:nvSpPr>
        <p:spPr>
          <a:xfrm>
            <a:off x="7005888" y="245645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 tmFilter="0, 0; .2, .5; .8, .5; 1, 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500" autoRev="1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50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 tmFilter="0, 0; .2, .5; .8, .5; 1, 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500" autoRev="1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 tmFilter="0, 0; .2, .5; .8, .5; 1, 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500" autoRev="1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2" grpId="0" animBg="1"/>
      <p:bldP spid="53" grpId="0" animBg="1"/>
      <p:bldP spid="61" grpId="0" animBg="1"/>
      <p:bldP spid="62" grpId="0"/>
      <p:bldP spid="63" grpId="0"/>
      <p:bldP spid="64" grpId="0" animBg="1"/>
      <p:bldP spid="65" grpId="0"/>
      <p:bldP spid="66" grpId="0" animBg="1"/>
      <p:bldP spid="67" grpId="0"/>
      <p:bldP spid="68" grpId="0"/>
      <p:bldP spid="71" grpId="0" animBg="1"/>
      <p:bldP spid="73" grpId="0"/>
      <p:bldP spid="74" grpId="0" animBg="1"/>
      <p:bldP spid="75" grpId="0"/>
      <p:bldP spid="77" grpId="0"/>
      <p:bldP spid="79" grpId="0" animBg="1"/>
      <p:bldP spid="7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5:6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不要被人虚浮的话欺哄；因这些事，神的忿怒必临到那悖逆之子。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5:7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所以，你们不要与他们同夥。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5:8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从前你们是暗昧的，但如今在主里面是光明的，行事为人就当象光明的子女。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5:9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光明所结的果子就是一切良善、公义、诚实。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5:10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总要察验何为主所喜悦的事。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5:11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那暗昧无益的事，不要与人同行，倒要责备行这事的人；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因为他们暗中所行的，就是题起来也是可耻的。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凡事受了责备，就被光显明出来，因为一切能显明的就是光。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3044666"/>
            <a:ext cx="53264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5:6 Let no one deceive you with empty words, for because of these things the wrath of God comes upon the sons of disobedience. 5:7 Therefore do not be partakers with them. 5:8 For you were once darkness, but now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you are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light in the Lord. Walk as children of light 5:9 (for the fruit of the Spirit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in all goodness, righteousness, and truth), 5:10 finding out what is acceptable to the Lord. 5:11 And have no fellowship with the unfruitful works of darkness, but rather expose </a:t>
            </a:r>
            <a:r>
              <a:rPr kumimoji="0" lang="en-US" altLang="zh-CN" sz="15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them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 5:12 For it is shameful even to speak of those things which are done by them in secret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 </a:t>
            </a:r>
            <a:r>
              <a: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But all things that are exposed are made manifest by the light, for whatever makes manifest is light. 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C9CFC7-F7CC-476E-9030-B7DF80749426}"/>
              </a:ext>
            </a:extLst>
          </p:cNvPr>
          <p:cNvSpPr txBox="1"/>
          <p:nvPr/>
        </p:nvSpPr>
        <p:spPr>
          <a:xfrm>
            <a:off x="6019800" y="64535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如何活在光明中？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14782-3AF0-4241-924A-D3D34A51C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14815"/>
            <a:ext cx="2702819" cy="35158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A9395B3-56AB-4FBF-99A1-038F9AA8905A}"/>
              </a:ext>
            </a:extLst>
          </p:cNvPr>
          <p:cNvGrpSpPr/>
          <p:nvPr/>
        </p:nvGrpSpPr>
        <p:grpSpPr>
          <a:xfrm>
            <a:off x="7449312" y="3368576"/>
            <a:ext cx="1618489" cy="2308324"/>
            <a:chOff x="7487317" y="3612280"/>
            <a:chExt cx="1618489" cy="23083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0CA113-FFA1-4D36-B640-719107F73337}"/>
                </a:ext>
              </a:extLst>
            </p:cNvPr>
            <p:cNvSpPr/>
            <p:nvPr/>
          </p:nvSpPr>
          <p:spPr>
            <a:xfrm>
              <a:off x="7753370" y="3612280"/>
              <a:ext cx="1352436" cy="23083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zh-CN" b="1" dirty="0">
                  <a:solidFill>
                    <a:schemeClr val="accent1"/>
                  </a:solidFill>
                  <a:latin typeface="zw"/>
                  <a:ea typeface="Microsoft YaHei" panose="020B0503020204020204" pitchFamily="34" charset="-122"/>
                  <a:cs typeface="zw"/>
                </a:rPr>
                <a:t>nous</a:t>
              </a:r>
              <a:r>
                <a:rPr lang="zh-CN" altLang="en-US" b="1" dirty="0">
                  <a:solidFill>
                    <a:schemeClr val="accent1"/>
                  </a:solidFill>
                  <a:latin typeface="zw"/>
                  <a:ea typeface="Microsoft YaHei" panose="020B0503020204020204" pitchFamily="34" charset="-122"/>
                  <a:cs typeface="zw"/>
                </a:rPr>
                <a:t>：</a:t>
              </a:r>
              <a:r>
                <a:rPr lang="zh-CN" altLang="en-US" sz="1400" b="1" dirty="0">
                  <a:latin typeface="zw"/>
                  <a:ea typeface="Microsoft YaHei" panose="020B0503020204020204" pitchFamily="34" charset="-122"/>
                  <a:cs typeface="zw"/>
                </a:rPr>
                <a:t>内心相信</a:t>
              </a:r>
              <a:r>
                <a:rPr lang="en-US" sz="1400" b="1" dirty="0">
                  <a:latin typeface="Microsoft YaHei" panose="020B0503020204020204" pitchFamily="34" charset="-122"/>
                  <a:ea typeface="zw"/>
                  <a:cs typeface="zw"/>
                </a:rPr>
                <a:t>/</a:t>
              </a:r>
              <a:r>
                <a:rPr lang="zh-CN" altLang="en-US" sz="1400" b="1" dirty="0">
                  <a:latin typeface="Microsoft YaHei" panose="020B0503020204020204" pitchFamily="34" charset="-122"/>
                  <a:ea typeface="zw"/>
                  <a:cs typeface="zw"/>
                </a:rPr>
                <a:t>接受的思想，特别是所相信的基本原则及价值体系。通过接受从外界而来的信息而建立，是人衡量、理解事物的依据。</a:t>
              </a:r>
              <a:endParaRPr lang="en-US" sz="1400" dirty="0">
                <a:latin typeface="zw"/>
                <a:ea typeface="zw"/>
                <a:cs typeface="zw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B3CA107-16EC-443D-8DCF-7FAD55C780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7317" y="3860064"/>
              <a:ext cx="266053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8E8A0FD-3A4E-42E1-907B-57DF342F489E}"/>
              </a:ext>
            </a:extLst>
          </p:cNvPr>
          <p:cNvSpPr txBox="1"/>
          <p:nvPr/>
        </p:nvSpPr>
        <p:spPr>
          <a:xfrm>
            <a:off x="7698491" y="1192849"/>
            <a:ext cx="1398012" cy="1938992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不要效法这个世界，只要心意</a:t>
            </a:r>
            <a:r>
              <a:rPr lang="en-US" altLang="zh-CN" sz="15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(nous)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更新而变化，叫你们察验何为神的善良、纯全、可喜悦的旨意</a:t>
            </a:r>
            <a:endParaRPr lang="en-US" altLang="zh-CN" sz="15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6DB6FC0-5A57-4586-A800-0E29AE811251}"/>
              </a:ext>
            </a:extLst>
          </p:cNvPr>
          <p:cNvSpPr/>
          <p:nvPr/>
        </p:nvSpPr>
        <p:spPr>
          <a:xfrm flipV="1">
            <a:off x="7422208" y="2247900"/>
            <a:ext cx="247765" cy="1012875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91D3EF-AD03-4A77-8ADC-94A4F0CDD38F}"/>
              </a:ext>
            </a:extLst>
          </p:cNvPr>
          <p:cNvGrpSpPr/>
          <p:nvPr/>
        </p:nvGrpSpPr>
        <p:grpSpPr>
          <a:xfrm>
            <a:off x="5181600" y="645352"/>
            <a:ext cx="3962400" cy="4973686"/>
            <a:chOff x="5181600" y="645352"/>
            <a:chExt cx="3962400" cy="497368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37BF2A-D236-4703-B47A-97DA5A2A8572}"/>
                </a:ext>
              </a:extLst>
            </p:cNvPr>
            <p:cNvSpPr txBox="1"/>
            <p:nvPr/>
          </p:nvSpPr>
          <p:spPr>
            <a:xfrm>
              <a:off x="5181600" y="645352"/>
              <a:ext cx="39164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latin typeface="Century Gothic" panose="020B0502020202020204"/>
                </a:rPr>
                <a:t>1. </a:t>
              </a:r>
              <a:r>
                <a:rPr lang="zh-CN" altLang="en-US" sz="2400" b="1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latin typeface="Century Gothic" panose="020B0502020202020204"/>
                </a:rPr>
                <a:t>先放弃天然人对爱的理解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490BE2-AB0C-4214-A479-56DCFC0654FA}"/>
                </a:ext>
              </a:extLst>
            </p:cNvPr>
            <p:cNvSpPr txBox="1"/>
            <p:nvPr/>
          </p:nvSpPr>
          <p:spPr>
            <a:xfrm>
              <a:off x="5368607" y="1137500"/>
              <a:ext cx="37753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000" b="1" dirty="0">
                  <a:effectLst>
                    <a:glow rad="63500">
                      <a:prstClr val="white"/>
                    </a:glow>
                  </a:effectLst>
                </a:rPr>
                <a:t>承认自己完全不懂爱，也不爱神</a:t>
              </a:r>
              <a:endParaRPr lang="en-US" altLang="zh-CN" sz="2000" b="1" dirty="0">
                <a:effectLst>
                  <a:glow rad="63500">
                    <a:prstClr val="white"/>
                  </a:glo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06DC1E-5919-4466-BACF-26380654C993}"/>
                </a:ext>
              </a:extLst>
            </p:cNvPr>
            <p:cNvSpPr txBox="1"/>
            <p:nvPr/>
          </p:nvSpPr>
          <p:spPr>
            <a:xfrm>
              <a:off x="5368607" y="1542990"/>
              <a:ext cx="37753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000" b="1" dirty="0">
                  <a:effectLst>
                    <a:glow rad="63500">
                      <a:prstClr val="white"/>
                    </a:glow>
                  </a:effectLst>
                </a:rPr>
                <a:t>明白肉体经历难处并非神不爱我</a:t>
              </a:r>
              <a:endParaRPr lang="en-US" altLang="zh-CN" sz="2000" b="1" dirty="0">
                <a:effectLst>
                  <a:glow rad="63500">
                    <a:prstClr val="white"/>
                  </a:glow>
                </a:effectLst>
              </a:endParaRPr>
            </a:p>
          </p:txBody>
        </p:sp>
        <p:pic>
          <p:nvPicPr>
            <p:cNvPr id="21" name="Picture 2" descr="Image result for empty heart">
              <a:extLst>
                <a:ext uri="{FF2B5EF4-FFF2-40B4-BE49-F238E27FC236}">
                  <a16:creationId xmlns:a16="http://schemas.microsoft.com/office/drawing/2014/main" id="{0BF85CFE-F2D3-4D81-91A0-70B204FFC7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1" r="7495"/>
            <a:stretch/>
          </p:blipFill>
          <p:spPr bwMode="auto">
            <a:xfrm>
              <a:off x="5231189" y="4076700"/>
              <a:ext cx="2040315" cy="1542338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678800-BC5D-48D8-AB0C-1B00914C9C8F}"/>
                </a:ext>
              </a:extLst>
            </p:cNvPr>
            <p:cNvSpPr txBox="1"/>
            <p:nvPr/>
          </p:nvSpPr>
          <p:spPr>
            <a:xfrm>
              <a:off x="7359373" y="4049378"/>
              <a:ext cx="17386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solidFill>
                    <a:schemeClr val="accent1"/>
                  </a:solidFill>
                  <a:effectLst>
                    <a:glow rad="63500">
                      <a:prstClr val="white"/>
                    </a:glow>
                  </a:effectLst>
                  <a:latin typeface="Century Gothic" panose="020B0502020202020204"/>
                </a:rPr>
                <a:t>肉体所</a:t>
              </a:r>
              <a:r>
                <a:rPr lang="zh-CN" altLang="en-US" sz="2400" b="1" dirty="0">
                  <a:solidFill>
                    <a:schemeClr val="accent1"/>
                  </a:solidFill>
                  <a:effectLst>
                    <a:glow rad="63500">
                      <a:prstClr val="white"/>
                    </a:glow>
                  </a:effectLst>
                </a:rPr>
                <a:t>理解</a:t>
              </a:r>
              <a:r>
                <a:rPr lang="zh-CN" altLang="en-US" sz="2400" b="1" dirty="0">
                  <a:solidFill>
                    <a:schemeClr val="accent1"/>
                  </a:solidFill>
                  <a:effectLst>
                    <a:glow rad="63500">
                      <a:prstClr val="white"/>
                    </a:glow>
                  </a:effectLst>
                  <a:latin typeface="Century Gothic" panose="020B0502020202020204"/>
                </a:rPr>
                <a:t>无条件的爱其实是无原则的爱！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767E237-A35E-4736-8217-DB466210F43E}"/>
              </a:ext>
            </a:extLst>
          </p:cNvPr>
          <p:cNvSpPr txBox="1"/>
          <p:nvPr/>
        </p:nvSpPr>
        <p:spPr>
          <a:xfrm>
            <a:off x="5292406" y="1943100"/>
            <a:ext cx="3777129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爱是恒久忍耐，又有恩慈；爱是不嫉妒；爱是不自夸，不张狂，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13:5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不做害羞的事，不求自己的益处，不轻易发怒，不计算人的恶，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13:6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不喜欢不义，只喜欢真理；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13:7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凡事包容，凡事相信，凡事盼望，凡事忍耐。 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13:8 </a:t>
            </a: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爱是永不止息。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600" y="645352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1.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先放弃天然人对爱的理解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6E1684-685D-4C6E-B272-496E09450703}"/>
              </a:ext>
            </a:extLst>
          </p:cNvPr>
          <p:cNvSpPr txBox="1"/>
          <p:nvPr/>
        </p:nvSpPr>
        <p:spPr>
          <a:xfrm>
            <a:off x="5181600" y="1925746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2.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承认神爱我们的方式才是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真爱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768265-3E28-4E70-B12C-3A97088D7D1D}"/>
              </a:ext>
            </a:extLst>
          </p:cNvPr>
          <p:cNvSpPr txBox="1"/>
          <p:nvPr/>
        </p:nvSpPr>
        <p:spPr>
          <a:xfrm>
            <a:off x="5181600" y="2817525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3.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通过认同我们在神心里的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价值而接受神的爱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5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D66D84C8-B08C-4288-8BB8-38C80AEA5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6348805" y="4048429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Detail of Christ on the Cross">
            <a:extLst>
              <a:ext uri="{FF2B5EF4-FFF2-40B4-BE49-F238E27FC236}">
                <a16:creationId xmlns:a16="http://schemas.microsoft.com/office/drawing/2014/main" id="{C3E58514-E044-43AE-A771-2574084B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59" y="4048429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4FFC49-9944-4D2E-9589-879D51F23B63}"/>
              </a:ext>
            </a:extLst>
          </p:cNvPr>
          <p:cNvSpPr txBox="1"/>
          <p:nvPr/>
        </p:nvSpPr>
        <p:spPr>
          <a:xfrm>
            <a:off x="5368607" y="113750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承认自己完全不懂爱，也不爱神</a:t>
            </a:r>
            <a:endParaRPr lang="en-US" altLang="zh-CN" sz="2000" b="1" dirty="0">
              <a:effectLst>
                <a:glow rad="63500">
                  <a:prstClr val="white"/>
                </a:glo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64A415-E4B0-4D3B-99CC-43CB09291169}"/>
              </a:ext>
            </a:extLst>
          </p:cNvPr>
          <p:cNvSpPr txBox="1"/>
          <p:nvPr/>
        </p:nvSpPr>
        <p:spPr>
          <a:xfrm>
            <a:off x="5368607" y="154299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明白肉体经历难处并非神不爱我</a:t>
            </a:r>
            <a:endParaRPr lang="en-US" altLang="zh-CN" sz="2000" b="1" dirty="0">
              <a:effectLst>
                <a:glow rad="635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0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9742EE-4360-46D8-B53D-C2CD74047E1F}"/>
              </a:ext>
            </a:extLst>
          </p:cNvPr>
          <p:cNvGrpSpPr/>
          <p:nvPr/>
        </p:nvGrpSpPr>
        <p:grpSpPr>
          <a:xfrm>
            <a:off x="5690292" y="4305300"/>
            <a:ext cx="2996508" cy="1399556"/>
            <a:chOff x="5690292" y="4305300"/>
            <a:chExt cx="2996508" cy="1399556"/>
          </a:xfrm>
        </p:grpSpPr>
        <p:pic>
          <p:nvPicPr>
            <p:cNvPr id="13" name="Picture 2" descr="15 Best Bible Verses about God's Love - God is Love Scriptures">
              <a:extLst>
                <a:ext uri="{FF2B5EF4-FFF2-40B4-BE49-F238E27FC236}">
                  <a16:creationId xmlns:a16="http://schemas.microsoft.com/office/drawing/2014/main" id="{4DFC4EE3-A9D3-42CC-9FB7-4781030235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88"/>
            <a:stretch/>
          </p:blipFill>
          <p:spPr bwMode="auto">
            <a:xfrm>
              <a:off x="5715000" y="4305300"/>
              <a:ext cx="2971800" cy="139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B6C936-3B31-479B-9CAA-E0AF8E5F7B00}"/>
                </a:ext>
              </a:extLst>
            </p:cNvPr>
            <p:cNvSpPr txBox="1"/>
            <p:nvPr/>
          </p:nvSpPr>
          <p:spPr>
            <a:xfrm>
              <a:off x="5690292" y="5181636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66FF99"/>
                  </a:solidFill>
                </a:rPr>
                <a:t>林前</a:t>
              </a:r>
              <a:r>
                <a:rPr lang="en-US" altLang="zh-CN" sz="1400" b="1" dirty="0">
                  <a:solidFill>
                    <a:srgbClr val="66FF99"/>
                  </a:solidFill>
                </a:rPr>
                <a:t>13:13 </a:t>
              </a:r>
              <a:r>
                <a:rPr lang="zh-CN" altLang="en-US" sz="1400" b="1" dirty="0">
                  <a:solidFill>
                    <a:srgbClr val="66FF99"/>
                  </a:solidFill>
                </a:rPr>
                <a:t>如今常存的有信，有望，有爱这叁样，其中最大的是爱。 </a:t>
              </a:r>
              <a:endParaRPr lang="en-US" sz="1400" b="1" dirty="0">
                <a:solidFill>
                  <a:srgbClr val="66FF99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5D09427-B4CD-438A-A27E-43D8FF0E9DE5}"/>
              </a:ext>
            </a:extLst>
          </p:cNvPr>
          <p:cNvSpPr txBox="1"/>
          <p:nvPr/>
        </p:nvSpPr>
        <p:spPr>
          <a:xfrm>
            <a:off x="5246484" y="1491377"/>
            <a:ext cx="3859416" cy="18158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不要效法这个世界，只要心意</a:t>
            </a:r>
            <a:r>
              <a:rPr lang="en-US" altLang="zh-CN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(nous)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更新而变化，叫你们察验何为神的善良、纯全、可喜悦的旨意</a:t>
            </a:r>
            <a:r>
              <a:rPr lang="zh-CN" alt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。 </a:t>
            </a:r>
            <a:r>
              <a:rPr lang="en-US" altLang="zh-CN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And do not be conformed to this world, but be transformed by the renewing of your mind, that you may prove what </a:t>
            </a:r>
            <a:r>
              <a:rPr lang="en-US" altLang="zh-CN" sz="1600" b="1" i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</a:t>
            </a:r>
            <a:r>
              <a:rPr lang="en-US" altLang="zh-CN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that good and acceptable and perfect will of God.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4EA133-9458-40EE-A3A5-C83C0CAB5898}"/>
              </a:ext>
            </a:extLst>
          </p:cNvPr>
          <p:cNvSpPr/>
          <p:nvPr/>
        </p:nvSpPr>
        <p:spPr>
          <a:xfrm>
            <a:off x="5276964" y="3496911"/>
            <a:ext cx="3859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n-US" altLang="zh-CN" b="1" dirty="0">
                <a:solidFill>
                  <a:schemeClr val="accent1"/>
                </a:solidFill>
                <a:latin typeface="zw"/>
                <a:ea typeface="Microsoft YaHei" panose="020B0503020204020204" pitchFamily="34" charset="-122"/>
                <a:cs typeface="zw"/>
              </a:rPr>
              <a:t>nous</a:t>
            </a:r>
            <a:r>
              <a:rPr lang="zh-CN" altLang="en-US" b="1" dirty="0">
                <a:solidFill>
                  <a:schemeClr val="accent1"/>
                </a:solidFill>
                <a:latin typeface="zw"/>
                <a:ea typeface="Microsoft YaHei" panose="020B0503020204020204" pitchFamily="34" charset="-122"/>
                <a:cs typeface="zw"/>
              </a:rPr>
              <a:t>：</a:t>
            </a:r>
            <a:r>
              <a:rPr lang="zh-CN" altLang="en-US" sz="1400" b="1" dirty="0">
                <a:latin typeface="zw"/>
                <a:ea typeface="Microsoft YaHei" panose="020B0503020204020204" pitchFamily="34" charset="-122"/>
                <a:cs typeface="zw"/>
              </a:rPr>
              <a:t>内心相信</a:t>
            </a:r>
            <a:r>
              <a:rPr lang="en-US" sz="1400" b="1" dirty="0">
                <a:latin typeface="Microsoft YaHei" panose="020B0503020204020204" pitchFamily="34" charset="-122"/>
                <a:ea typeface="zw"/>
                <a:cs typeface="zw"/>
              </a:rPr>
              <a:t>/</a:t>
            </a:r>
            <a:r>
              <a:rPr lang="zh-CN" altLang="en-US" sz="1400" b="1" dirty="0">
                <a:latin typeface="Microsoft YaHei" panose="020B0503020204020204" pitchFamily="34" charset="-122"/>
                <a:ea typeface="zw"/>
                <a:cs typeface="zw"/>
              </a:rPr>
              <a:t>接受的思想，特别是所相信的基本原则及价值体系。通过接受从外界而来的信息而建立，是人衡量、理解事物的依据。</a:t>
            </a:r>
            <a:endParaRPr lang="en-US" sz="1400" dirty="0">
              <a:latin typeface="zw"/>
              <a:ea typeface="zw"/>
              <a:cs typeface="zw"/>
            </a:endParaRPr>
          </a:p>
        </p:txBody>
      </p:sp>
    </p:spTree>
    <p:extLst>
      <p:ext uri="{BB962C8B-B14F-4D97-AF65-F5344CB8AC3E}">
        <p14:creationId xmlns:p14="http://schemas.microsoft.com/office/powerpoint/2010/main" val="20157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3" name="Picture 2" descr="15 Best Bible Verses about God's Love - God is Love Scriptures">
            <a:extLst>
              <a:ext uri="{FF2B5EF4-FFF2-40B4-BE49-F238E27FC236}">
                <a16:creationId xmlns:a16="http://schemas.microsoft.com/office/drawing/2014/main" id="{4DFC4EE3-A9D3-42CC-9FB7-478103023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/>
          <a:stretch/>
        </p:blipFill>
        <p:spPr bwMode="auto">
          <a:xfrm>
            <a:off x="5715000" y="4305300"/>
            <a:ext cx="2971800" cy="1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B6C936-3B31-479B-9CAA-E0AF8E5F7B00}"/>
              </a:ext>
            </a:extLst>
          </p:cNvPr>
          <p:cNvSpPr txBox="1"/>
          <p:nvPr/>
        </p:nvSpPr>
        <p:spPr>
          <a:xfrm>
            <a:off x="5690292" y="5181636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66FF99"/>
                </a:solidFill>
              </a:rPr>
              <a:t>林前</a:t>
            </a:r>
            <a:r>
              <a:rPr lang="en-US" altLang="zh-CN" sz="1400" b="1" dirty="0">
                <a:solidFill>
                  <a:srgbClr val="66FF99"/>
                </a:solidFill>
              </a:rPr>
              <a:t>13:13 </a:t>
            </a:r>
            <a:r>
              <a:rPr lang="zh-CN" altLang="en-US" sz="1400" b="1" dirty="0">
                <a:solidFill>
                  <a:srgbClr val="66FF99"/>
                </a:solidFill>
              </a:rPr>
              <a:t>如今常存的有信，有望，有爱这叁样，其中最大的是爱。 </a:t>
            </a:r>
            <a:endParaRPr lang="en-US" sz="1400" b="1" dirty="0">
              <a:solidFill>
                <a:srgbClr val="66FF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D09427-B4CD-438A-A27E-43D8FF0E9DE5}"/>
              </a:ext>
            </a:extLst>
          </p:cNvPr>
          <p:cNvSpPr txBox="1"/>
          <p:nvPr/>
        </p:nvSpPr>
        <p:spPr>
          <a:xfrm>
            <a:off x="5246484" y="1491377"/>
            <a:ext cx="3859416" cy="19620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1:28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他们既然故意不认识神 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(did not like to retain God in their knowledge)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，神就任凭他们存邪僻的心 </a:t>
            </a:r>
            <a:r>
              <a:rPr lang="en-US" altLang="zh-CN" sz="135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350" b="1" dirty="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adokimos</a:t>
            </a:r>
            <a:r>
              <a:rPr lang="en-US" altLang="zh-CN" sz="135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nous)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，行那些不合理的事； 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1:29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装满了各样不义、邪恶、贪婪、恶毒（或作：阴毒），满心是嫉妒、凶杀、争竞、诡诈、毒恨； 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1:30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又是谗毁的、背后说人的、怨恨神的、侮慢人的、狂傲的、自夸的、捏造恶事的、违背父母的。 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1:31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无知的，背约的，无亲情的，不怜悯人的。 </a:t>
            </a:r>
            <a:endParaRPr lang="en-US" altLang="zh-CN" sz="135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C2ECC2-C52B-4C81-AA0F-A6953A556185}"/>
              </a:ext>
            </a:extLst>
          </p:cNvPr>
          <p:cNvSpPr/>
          <p:nvPr/>
        </p:nvSpPr>
        <p:spPr>
          <a:xfrm>
            <a:off x="5276964" y="3496911"/>
            <a:ext cx="3859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n-US" altLang="zh-CN" b="1" dirty="0">
                <a:solidFill>
                  <a:schemeClr val="accent1"/>
                </a:solidFill>
                <a:latin typeface="zw"/>
                <a:ea typeface="Microsoft YaHei" panose="020B0503020204020204" pitchFamily="34" charset="-122"/>
                <a:cs typeface="zw"/>
              </a:rPr>
              <a:t>nous</a:t>
            </a:r>
            <a:r>
              <a:rPr lang="zh-CN" altLang="en-US" b="1" dirty="0">
                <a:solidFill>
                  <a:schemeClr val="accent1"/>
                </a:solidFill>
                <a:latin typeface="zw"/>
                <a:ea typeface="Microsoft YaHei" panose="020B0503020204020204" pitchFamily="34" charset="-122"/>
                <a:cs typeface="zw"/>
              </a:rPr>
              <a:t>：</a:t>
            </a:r>
            <a:r>
              <a:rPr lang="zh-CN" altLang="en-US" sz="1400" b="1" dirty="0">
                <a:latin typeface="zw"/>
                <a:ea typeface="Microsoft YaHei" panose="020B0503020204020204" pitchFamily="34" charset="-122"/>
                <a:cs typeface="zw"/>
              </a:rPr>
              <a:t>内心相信</a:t>
            </a:r>
            <a:r>
              <a:rPr lang="en-US" sz="1400" b="1" dirty="0">
                <a:latin typeface="Microsoft YaHei" panose="020B0503020204020204" pitchFamily="34" charset="-122"/>
                <a:ea typeface="zw"/>
                <a:cs typeface="zw"/>
              </a:rPr>
              <a:t>/</a:t>
            </a:r>
            <a:r>
              <a:rPr lang="zh-CN" altLang="en-US" sz="1400" b="1" dirty="0">
                <a:latin typeface="Microsoft YaHei" panose="020B0503020204020204" pitchFamily="34" charset="-122"/>
                <a:ea typeface="zw"/>
                <a:cs typeface="zw"/>
              </a:rPr>
              <a:t>接受的思想，特别是所相信的基本原则及价值体系。通过接受从外界而来的信息而建立，是人衡量、理解事物的依据。</a:t>
            </a:r>
            <a:endParaRPr lang="en-US" sz="1400" dirty="0">
              <a:latin typeface="zw"/>
              <a:ea typeface="zw"/>
              <a:cs typeface="zw"/>
            </a:endParaRPr>
          </a:p>
        </p:txBody>
      </p:sp>
    </p:spTree>
    <p:extLst>
      <p:ext uri="{BB962C8B-B14F-4D97-AF65-F5344CB8AC3E}">
        <p14:creationId xmlns:p14="http://schemas.microsoft.com/office/powerpoint/2010/main" val="281520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3" name="Picture 2" descr="15 Best Bible Verses about God's Love - God is Love Scriptures">
            <a:extLst>
              <a:ext uri="{FF2B5EF4-FFF2-40B4-BE49-F238E27FC236}">
                <a16:creationId xmlns:a16="http://schemas.microsoft.com/office/drawing/2014/main" id="{4DFC4EE3-A9D3-42CC-9FB7-478103023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/>
          <a:stretch/>
        </p:blipFill>
        <p:spPr bwMode="auto">
          <a:xfrm>
            <a:off x="5715000" y="4305300"/>
            <a:ext cx="2971800" cy="1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B6C936-3B31-479B-9CAA-E0AF8E5F7B00}"/>
              </a:ext>
            </a:extLst>
          </p:cNvPr>
          <p:cNvSpPr txBox="1"/>
          <p:nvPr/>
        </p:nvSpPr>
        <p:spPr>
          <a:xfrm>
            <a:off x="5690292" y="5181636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66FF99"/>
                </a:solidFill>
              </a:rPr>
              <a:t>林前</a:t>
            </a:r>
            <a:r>
              <a:rPr lang="en-US" altLang="zh-CN" sz="1400" b="1" dirty="0">
                <a:solidFill>
                  <a:srgbClr val="66FF99"/>
                </a:solidFill>
              </a:rPr>
              <a:t>13:13 </a:t>
            </a:r>
            <a:r>
              <a:rPr lang="zh-CN" altLang="en-US" sz="1400" b="1" dirty="0">
                <a:solidFill>
                  <a:srgbClr val="66FF99"/>
                </a:solidFill>
              </a:rPr>
              <a:t>如今常存的有信，有望，有爱这叁样，其中最大的是爱。 </a:t>
            </a:r>
            <a:endParaRPr lang="en-US" sz="1400" b="1" dirty="0">
              <a:solidFill>
                <a:srgbClr val="66FF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D09427-B4CD-438A-A27E-43D8FF0E9DE5}"/>
              </a:ext>
            </a:extLst>
          </p:cNvPr>
          <p:cNvSpPr txBox="1"/>
          <p:nvPr/>
        </p:nvSpPr>
        <p:spPr>
          <a:xfrm>
            <a:off x="5246484" y="1491377"/>
            <a:ext cx="3859416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24:44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耶稣对他们说：这就是我从前与你们同在之时所告诉你们的话说：摩西的律法、先知的书，和诗篇上所记的，凡指着我的话都必须应验。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24:45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于是耶稣开他们的心窍 </a:t>
            </a:r>
            <a:r>
              <a:rPr lang="en-US" altLang="zh-CN" sz="15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(nous)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，使他们能明白圣经，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24:46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又对他们说：照经上所写的，基督必受害，第叁日从死里复活， 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24:47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并且人要奉他的名传悔改、赦罪的道，从耶路撒冷起直传到万邦。 </a:t>
            </a:r>
            <a:endParaRPr lang="en-US" altLang="zh-CN" sz="15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C2ECC2-C52B-4C81-AA0F-A6953A556185}"/>
              </a:ext>
            </a:extLst>
          </p:cNvPr>
          <p:cNvSpPr/>
          <p:nvPr/>
        </p:nvSpPr>
        <p:spPr>
          <a:xfrm>
            <a:off x="5276964" y="3496911"/>
            <a:ext cx="3859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n-US" altLang="zh-CN" b="1" dirty="0">
                <a:solidFill>
                  <a:schemeClr val="accent1"/>
                </a:solidFill>
                <a:latin typeface="zw"/>
                <a:ea typeface="Microsoft YaHei" panose="020B0503020204020204" pitchFamily="34" charset="-122"/>
                <a:cs typeface="zw"/>
              </a:rPr>
              <a:t>nous</a:t>
            </a:r>
            <a:r>
              <a:rPr lang="zh-CN" altLang="en-US" b="1" dirty="0">
                <a:solidFill>
                  <a:schemeClr val="accent1"/>
                </a:solidFill>
                <a:latin typeface="zw"/>
                <a:ea typeface="Microsoft YaHei" panose="020B0503020204020204" pitchFamily="34" charset="-122"/>
                <a:cs typeface="zw"/>
              </a:rPr>
              <a:t>：</a:t>
            </a:r>
            <a:r>
              <a:rPr lang="zh-CN" altLang="en-US" sz="1400" b="1" dirty="0">
                <a:latin typeface="zw"/>
                <a:ea typeface="Microsoft YaHei" panose="020B0503020204020204" pitchFamily="34" charset="-122"/>
                <a:cs typeface="zw"/>
              </a:rPr>
              <a:t>内心相信</a:t>
            </a:r>
            <a:r>
              <a:rPr lang="en-US" sz="1400" b="1" dirty="0">
                <a:latin typeface="Microsoft YaHei" panose="020B0503020204020204" pitchFamily="34" charset="-122"/>
                <a:ea typeface="zw"/>
                <a:cs typeface="zw"/>
              </a:rPr>
              <a:t>/</a:t>
            </a:r>
            <a:r>
              <a:rPr lang="zh-CN" altLang="en-US" sz="1400" b="1" dirty="0">
                <a:latin typeface="Microsoft YaHei" panose="020B0503020204020204" pitchFamily="34" charset="-122"/>
                <a:ea typeface="zw"/>
                <a:cs typeface="zw"/>
              </a:rPr>
              <a:t>接受的思想，特别是所相信的基本原则及价值体系。通过接受从外界而来的信息而建立，是人衡量、理解事物的依据。</a:t>
            </a:r>
            <a:endParaRPr lang="en-US" sz="1400" dirty="0">
              <a:latin typeface="zw"/>
              <a:ea typeface="zw"/>
              <a:cs typeface="zw"/>
            </a:endParaRPr>
          </a:p>
        </p:txBody>
      </p:sp>
    </p:spTree>
    <p:extLst>
      <p:ext uri="{BB962C8B-B14F-4D97-AF65-F5344CB8AC3E}">
        <p14:creationId xmlns:p14="http://schemas.microsoft.com/office/powerpoint/2010/main" val="84169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3" name="Picture 2" descr="15 Best Bible Verses about God's Love - God is Love Scriptures">
            <a:extLst>
              <a:ext uri="{FF2B5EF4-FFF2-40B4-BE49-F238E27FC236}">
                <a16:creationId xmlns:a16="http://schemas.microsoft.com/office/drawing/2014/main" id="{4DFC4EE3-A9D3-42CC-9FB7-478103023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/>
          <a:stretch/>
        </p:blipFill>
        <p:spPr bwMode="auto">
          <a:xfrm>
            <a:off x="5715000" y="4305300"/>
            <a:ext cx="2971800" cy="1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B6C936-3B31-479B-9CAA-E0AF8E5F7B00}"/>
              </a:ext>
            </a:extLst>
          </p:cNvPr>
          <p:cNvSpPr txBox="1"/>
          <p:nvPr/>
        </p:nvSpPr>
        <p:spPr>
          <a:xfrm>
            <a:off x="5690292" y="5181636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66FF99"/>
                </a:solidFill>
              </a:rPr>
              <a:t>林前</a:t>
            </a:r>
            <a:r>
              <a:rPr lang="en-US" altLang="zh-CN" sz="1400" b="1" dirty="0">
                <a:solidFill>
                  <a:srgbClr val="66FF99"/>
                </a:solidFill>
              </a:rPr>
              <a:t>13:13 </a:t>
            </a:r>
            <a:r>
              <a:rPr lang="zh-CN" altLang="en-US" sz="1400" b="1" dirty="0">
                <a:solidFill>
                  <a:srgbClr val="66FF99"/>
                </a:solidFill>
              </a:rPr>
              <a:t>如今常存的有信，有望，有爱这叁样，其中最大的是爱。 </a:t>
            </a:r>
            <a:endParaRPr lang="en-US" sz="1400" b="1" dirty="0">
              <a:solidFill>
                <a:srgbClr val="66FF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D09427-B4CD-438A-A27E-43D8FF0E9DE5}"/>
              </a:ext>
            </a:extLst>
          </p:cNvPr>
          <p:cNvSpPr txBox="1"/>
          <p:nvPr/>
        </p:nvSpPr>
        <p:spPr>
          <a:xfrm>
            <a:off x="5246484" y="1422797"/>
            <a:ext cx="3859416" cy="2169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7:18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我也知道在我里头，就是我肉体之中，没有良善。因为，立志为善由得我，只是行出来由不得我。 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7:19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故此，我所愿意的善，我反不做；我所不愿意的恶，我倒去做。 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7:20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若我去做所不愿意做的，就不是我做的，乃是住在我里头的罪做的。 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7:21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我觉得有个律，就是我愿意为善的时候，便有恶与我同在。 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7:22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因为按着我里面的意思（原文是人），我是喜欢神的律； 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7:23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但我觉得肢体中另有个律和我心 </a:t>
            </a:r>
            <a:r>
              <a:rPr lang="en-US" altLang="zh-CN" sz="135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(nous)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中的律交战，把我掳去，叫我附从那肢体中犯罪的律。</a:t>
            </a:r>
            <a:endParaRPr lang="en-US" altLang="zh-CN" sz="135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C2ECC2-C52B-4C81-AA0F-A6953A556185}"/>
              </a:ext>
            </a:extLst>
          </p:cNvPr>
          <p:cNvSpPr/>
          <p:nvPr/>
        </p:nvSpPr>
        <p:spPr>
          <a:xfrm>
            <a:off x="5276964" y="3496911"/>
            <a:ext cx="3859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n-US" altLang="zh-CN" b="1" dirty="0">
                <a:solidFill>
                  <a:schemeClr val="accent1"/>
                </a:solidFill>
                <a:latin typeface="zw"/>
                <a:ea typeface="Microsoft YaHei" panose="020B0503020204020204" pitchFamily="34" charset="-122"/>
                <a:cs typeface="zw"/>
              </a:rPr>
              <a:t>nous</a:t>
            </a:r>
            <a:r>
              <a:rPr lang="zh-CN" altLang="en-US" b="1" dirty="0">
                <a:solidFill>
                  <a:schemeClr val="accent1"/>
                </a:solidFill>
                <a:latin typeface="zw"/>
                <a:ea typeface="Microsoft YaHei" panose="020B0503020204020204" pitchFamily="34" charset="-122"/>
                <a:cs typeface="zw"/>
              </a:rPr>
              <a:t>：</a:t>
            </a:r>
            <a:r>
              <a:rPr lang="zh-CN" altLang="en-US" sz="1400" b="1" dirty="0">
                <a:latin typeface="zw"/>
                <a:ea typeface="Microsoft YaHei" panose="020B0503020204020204" pitchFamily="34" charset="-122"/>
                <a:cs typeface="zw"/>
              </a:rPr>
              <a:t>内心相信</a:t>
            </a:r>
            <a:r>
              <a:rPr lang="en-US" sz="1400" b="1" dirty="0">
                <a:latin typeface="Microsoft YaHei" panose="020B0503020204020204" pitchFamily="34" charset="-122"/>
                <a:ea typeface="zw"/>
                <a:cs typeface="zw"/>
              </a:rPr>
              <a:t>/</a:t>
            </a:r>
            <a:r>
              <a:rPr lang="zh-CN" altLang="en-US" sz="1400" b="1" dirty="0">
                <a:latin typeface="Microsoft YaHei" panose="020B0503020204020204" pitchFamily="34" charset="-122"/>
                <a:ea typeface="zw"/>
                <a:cs typeface="zw"/>
              </a:rPr>
              <a:t>接受的思想，特别是所相信的基本原则及价值体系。通过接受从外界而来的信息而建立，是人衡量、理解事物的依据。</a:t>
            </a:r>
            <a:endParaRPr lang="en-US" sz="1400" dirty="0">
              <a:latin typeface="zw"/>
              <a:ea typeface="zw"/>
              <a:cs typeface="zw"/>
            </a:endParaRPr>
          </a:p>
        </p:txBody>
      </p:sp>
    </p:spTree>
    <p:extLst>
      <p:ext uri="{BB962C8B-B14F-4D97-AF65-F5344CB8AC3E}">
        <p14:creationId xmlns:p14="http://schemas.microsoft.com/office/powerpoint/2010/main" val="35479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3" name="Picture 2" descr="15 Best Bible Verses about God's Love - God is Love Scriptures">
            <a:extLst>
              <a:ext uri="{FF2B5EF4-FFF2-40B4-BE49-F238E27FC236}">
                <a16:creationId xmlns:a16="http://schemas.microsoft.com/office/drawing/2014/main" id="{4DFC4EE3-A9D3-42CC-9FB7-478103023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8"/>
          <a:stretch/>
        </p:blipFill>
        <p:spPr bwMode="auto">
          <a:xfrm>
            <a:off x="5715000" y="4305300"/>
            <a:ext cx="2971800" cy="1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B6C936-3B31-479B-9CAA-E0AF8E5F7B00}"/>
              </a:ext>
            </a:extLst>
          </p:cNvPr>
          <p:cNvSpPr txBox="1"/>
          <p:nvPr/>
        </p:nvSpPr>
        <p:spPr>
          <a:xfrm>
            <a:off x="5690292" y="5181636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66FF99"/>
                </a:solidFill>
              </a:rPr>
              <a:t>林前</a:t>
            </a:r>
            <a:r>
              <a:rPr lang="en-US" altLang="zh-CN" sz="1400" b="1" dirty="0">
                <a:solidFill>
                  <a:srgbClr val="66FF99"/>
                </a:solidFill>
              </a:rPr>
              <a:t>13:13 </a:t>
            </a:r>
            <a:r>
              <a:rPr lang="zh-CN" altLang="en-US" sz="1400" b="1" dirty="0">
                <a:solidFill>
                  <a:srgbClr val="66FF99"/>
                </a:solidFill>
              </a:rPr>
              <a:t>如今常存的有信，有望，有爱这叁样，其中最大的是爱。 </a:t>
            </a:r>
            <a:endParaRPr lang="en-US" sz="1400" b="1" dirty="0">
              <a:solidFill>
                <a:srgbClr val="66FF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D09427-B4CD-438A-A27E-43D8FF0E9DE5}"/>
              </a:ext>
            </a:extLst>
          </p:cNvPr>
          <p:cNvSpPr txBox="1"/>
          <p:nvPr/>
        </p:nvSpPr>
        <p:spPr>
          <a:xfrm>
            <a:off x="5246484" y="1491377"/>
            <a:ext cx="3859416" cy="18158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不要效法这个世界，只要心意</a:t>
            </a:r>
            <a:r>
              <a:rPr lang="en-US" altLang="zh-CN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(nous)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更新而变化，叫你们察验何为神的善良、纯全、可喜悦的旨意</a:t>
            </a:r>
            <a:r>
              <a:rPr lang="zh-CN" alt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。 </a:t>
            </a:r>
            <a:r>
              <a:rPr lang="en-US" altLang="zh-CN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And do not be conformed to this world, but be transformed by the renewing of your mind, that you may prove what </a:t>
            </a:r>
            <a:r>
              <a:rPr lang="en-US" altLang="zh-CN" sz="1600" b="1" i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</a:t>
            </a:r>
            <a:r>
              <a:rPr lang="en-US" altLang="zh-CN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that good and acceptable and perfect will of God.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4EA133-9458-40EE-A3A5-C83C0CAB5898}"/>
              </a:ext>
            </a:extLst>
          </p:cNvPr>
          <p:cNvSpPr/>
          <p:nvPr/>
        </p:nvSpPr>
        <p:spPr>
          <a:xfrm>
            <a:off x="5276964" y="3496911"/>
            <a:ext cx="3859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n-US" altLang="zh-CN" b="1" dirty="0">
                <a:solidFill>
                  <a:schemeClr val="accent1"/>
                </a:solidFill>
                <a:latin typeface="zw"/>
                <a:ea typeface="Microsoft YaHei" panose="020B0503020204020204" pitchFamily="34" charset="-122"/>
                <a:cs typeface="zw"/>
              </a:rPr>
              <a:t>nous</a:t>
            </a:r>
            <a:r>
              <a:rPr lang="zh-CN" altLang="en-US" b="1" dirty="0">
                <a:solidFill>
                  <a:schemeClr val="accent1"/>
                </a:solidFill>
                <a:latin typeface="zw"/>
                <a:ea typeface="Microsoft YaHei" panose="020B0503020204020204" pitchFamily="34" charset="-122"/>
                <a:cs typeface="zw"/>
              </a:rPr>
              <a:t>：</a:t>
            </a:r>
            <a:r>
              <a:rPr lang="zh-CN" altLang="en-US" sz="1400" b="1" dirty="0">
                <a:latin typeface="zw"/>
                <a:ea typeface="Microsoft YaHei" panose="020B0503020204020204" pitchFamily="34" charset="-122"/>
                <a:cs typeface="zw"/>
              </a:rPr>
              <a:t>内心相信</a:t>
            </a:r>
            <a:r>
              <a:rPr lang="en-US" sz="1400" b="1" dirty="0">
                <a:latin typeface="Microsoft YaHei" panose="020B0503020204020204" pitchFamily="34" charset="-122"/>
                <a:ea typeface="zw"/>
                <a:cs typeface="zw"/>
              </a:rPr>
              <a:t>/</a:t>
            </a:r>
            <a:r>
              <a:rPr lang="zh-CN" altLang="en-US" sz="1400" b="1" dirty="0">
                <a:latin typeface="Microsoft YaHei" panose="020B0503020204020204" pitchFamily="34" charset="-122"/>
                <a:ea typeface="zw"/>
                <a:cs typeface="zw"/>
              </a:rPr>
              <a:t>接受的思想，特别是所相信的基本原则及价值体系。通过接受从外界而来的信息而建立，是人衡量、理解事物的依据。</a:t>
            </a:r>
            <a:endParaRPr lang="en-US" sz="1400" dirty="0">
              <a:latin typeface="zw"/>
              <a:ea typeface="zw"/>
              <a:cs typeface="zw"/>
            </a:endParaRPr>
          </a:p>
        </p:txBody>
      </p:sp>
    </p:spTree>
    <p:extLst>
      <p:ext uri="{BB962C8B-B14F-4D97-AF65-F5344CB8AC3E}">
        <p14:creationId xmlns:p14="http://schemas.microsoft.com/office/powerpoint/2010/main" val="417293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D111AAD-BF5D-4B58-8280-20AA849A8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076" y="1513373"/>
            <a:ext cx="2702819" cy="351582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所以，你们该效法神，好象蒙慈爱的儿女一样。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也要凭爱心行事，正如基督爱我们，为我们捨了自己，当作馨香的供物和祭物，献与神。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至于淫乱并一切污秽，或是贪婪，在你们中间连题都不可，方合圣徒的体统。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淫词、妄语，和戏笑的话都不相宜；总要说感谢的话。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因为你们确实的知道，无论是淫乱的，是污秽的，是有贪心的，在基督和神的国里都是无分的。有贪心的，就与拜偶象的一样。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71083"/>
            <a:ext cx="5097844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Therefore be imitators of God as dear (beloved) children. 5:2 And walk in love, as Christ also has loved us and given Himself for us, an offering and a sacrifice to God for a sweet-smelling aroma.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5:3 But fornication and all uncleanness or covetousness, let it not even be named among you, as is fitting for saints; 5:4 neither filthiness, nor foolish talking, nor coarse jesting, which are not fitting, but rather giving of thanks. 5:5 For this you know, that no fornicator, unclean person, nor covetous man, who is an idolater, has any inheritance in the kingdom of Christ and God.</a:t>
            </a:r>
            <a:endParaRPr lang="en-US" altLang="zh-CN" sz="15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AutoShape 4" descr="Image result for love of god">
            <a:extLst>
              <a:ext uri="{FF2B5EF4-FFF2-40B4-BE49-F238E27FC236}">
                <a16:creationId xmlns:a16="http://schemas.microsoft.com/office/drawing/2014/main" id="{082B49D3-98C5-4DD1-A130-F2105F9AF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7BF2A-D236-4703-B47A-97DA5A2A8572}"/>
              </a:ext>
            </a:extLst>
          </p:cNvPr>
          <p:cNvSpPr txBox="1"/>
          <p:nvPr/>
        </p:nvSpPr>
        <p:spPr>
          <a:xfrm>
            <a:off x="5181599" y="645352"/>
            <a:ext cx="3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享受神的爱、爱神、并在  </a:t>
            </a:r>
            <a:endParaRPr lang="en-US" altLang="zh-CN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r>
              <a:rPr lang="en-US" altLang="zh-CN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爱中行事为人</a:t>
            </a:r>
            <a:endParaRPr lang="zh-CN" altLang="en-US" sz="2400" b="1" dirty="0">
              <a:solidFill>
                <a:srgbClr val="FF000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BB5979-6AAD-4947-81EF-CE5620E312F3}"/>
              </a:ext>
            </a:extLst>
          </p:cNvPr>
          <p:cNvGrpSpPr/>
          <p:nvPr/>
        </p:nvGrpSpPr>
        <p:grpSpPr>
          <a:xfrm>
            <a:off x="7357820" y="3370071"/>
            <a:ext cx="1714406" cy="2308324"/>
            <a:chOff x="7391400" y="3315217"/>
            <a:chExt cx="1714406" cy="23083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558F1E-EE0C-49AA-923A-08E0FEA4C2D3}"/>
                </a:ext>
              </a:extLst>
            </p:cNvPr>
            <p:cNvSpPr/>
            <p:nvPr/>
          </p:nvSpPr>
          <p:spPr>
            <a:xfrm>
              <a:off x="7753370" y="3315217"/>
              <a:ext cx="1352436" cy="23083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zh-CN" b="1" dirty="0">
                  <a:solidFill>
                    <a:schemeClr val="accent1"/>
                  </a:solidFill>
                  <a:latin typeface="zw"/>
                  <a:ea typeface="Microsoft YaHei" panose="020B0503020204020204" pitchFamily="34" charset="-122"/>
                  <a:cs typeface="zw"/>
                </a:rPr>
                <a:t>nous</a:t>
              </a:r>
              <a:r>
                <a:rPr lang="zh-CN" altLang="en-US" b="1" dirty="0">
                  <a:solidFill>
                    <a:schemeClr val="accent1"/>
                  </a:solidFill>
                  <a:latin typeface="zw"/>
                  <a:ea typeface="Microsoft YaHei" panose="020B0503020204020204" pitchFamily="34" charset="-122"/>
                  <a:cs typeface="zw"/>
                </a:rPr>
                <a:t>：</a:t>
              </a:r>
              <a:r>
                <a:rPr lang="zh-CN" altLang="en-US" sz="1400" b="1" dirty="0">
                  <a:latin typeface="zw"/>
                  <a:ea typeface="Microsoft YaHei" panose="020B0503020204020204" pitchFamily="34" charset="-122"/>
                  <a:cs typeface="zw"/>
                </a:rPr>
                <a:t>内心相信</a:t>
              </a:r>
              <a:r>
                <a:rPr lang="en-US" sz="1400" b="1" dirty="0">
                  <a:latin typeface="Microsoft YaHei" panose="020B0503020204020204" pitchFamily="34" charset="-122"/>
                  <a:ea typeface="zw"/>
                  <a:cs typeface="zw"/>
                </a:rPr>
                <a:t>/</a:t>
              </a:r>
              <a:r>
                <a:rPr lang="zh-CN" altLang="en-US" sz="1400" b="1" dirty="0">
                  <a:latin typeface="Microsoft YaHei" panose="020B0503020204020204" pitchFamily="34" charset="-122"/>
                  <a:ea typeface="zw"/>
                  <a:cs typeface="zw"/>
                </a:rPr>
                <a:t>接受的思想，特别是所相信的基本原则及价值体系。通过接受从外界而来的信息而建立，是人衡量、理解事物的依据。</a:t>
              </a:r>
              <a:endParaRPr lang="en-US" sz="1400" dirty="0">
                <a:latin typeface="zw"/>
                <a:ea typeface="zw"/>
                <a:cs typeface="zw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660B2EC-B6FF-4FA5-A858-5C470753C8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1400" y="3945648"/>
              <a:ext cx="361970" cy="22859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221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32223</TotalTime>
  <Words>7334</Words>
  <Application>Microsoft Office PowerPoint</Application>
  <PresentationFormat>On-screen Show (16:10)</PresentationFormat>
  <Paragraphs>140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Microsoft YaHei</vt:lpstr>
      <vt:lpstr>Microsoft YaHei</vt:lpstr>
      <vt:lpstr>幼圆</vt:lpstr>
      <vt:lpstr>zw</vt:lpstr>
      <vt:lpstr>Arial</vt:lpstr>
      <vt:lpstr>Calibri</vt:lpstr>
      <vt:lpstr>Century Gothic</vt:lpstr>
      <vt:lpstr>Lao UI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1985</cp:revision>
  <dcterms:created xsi:type="dcterms:W3CDTF">2011-09-04T18:01:24Z</dcterms:created>
  <dcterms:modified xsi:type="dcterms:W3CDTF">2021-03-07T13:27:29Z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