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19"/>
  </p:notesMasterIdLst>
  <p:sldIdLst>
    <p:sldId id="256" r:id="rId5"/>
    <p:sldId id="850" r:id="rId6"/>
    <p:sldId id="851" r:id="rId7"/>
    <p:sldId id="854" r:id="rId8"/>
    <p:sldId id="864" r:id="rId9"/>
    <p:sldId id="855" r:id="rId10"/>
    <p:sldId id="861" r:id="rId11"/>
    <p:sldId id="863" r:id="rId12"/>
    <p:sldId id="862" r:id="rId13"/>
    <p:sldId id="865" r:id="rId14"/>
    <p:sldId id="856" r:id="rId15"/>
    <p:sldId id="866" r:id="rId16"/>
    <p:sldId id="867" r:id="rId17"/>
    <p:sldId id="868" r:id="rId18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DB9861"/>
    <a:srgbClr val="573B25"/>
    <a:srgbClr val="0000FF"/>
    <a:srgbClr val="F9CFC3"/>
    <a:srgbClr val="00FFFF"/>
    <a:srgbClr val="090909"/>
    <a:srgbClr val="010101"/>
    <a:srgbClr val="FF9966"/>
    <a:srgbClr val="0312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19" autoAdjust="0"/>
    <p:restoredTop sz="94471" autoAdjust="0"/>
  </p:normalViewPr>
  <p:slideViewPr>
    <p:cSldViewPr>
      <p:cViewPr>
        <p:scale>
          <a:sx n="100" d="100"/>
          <a:sy n="100" d="100"/>
        </p:scale>
        <p:origin x="379" y="302"/>
      </p:cViewPr>
      <p:guideLst>
        <p:guide orient="horz" pos="180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F0BC0-C258-4143-80A7-62AF4EC59403}" type="datetimeFigureOut">
              <a:rPr lang="en-US" smtClean="0"/>
              <a:t>2/21/2021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47654-ACFE-458A-85AD-C598074A1F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07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71829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076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9755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6146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5847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66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29374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4483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520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185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352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13870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647654-ACFE-458A-85AD-C598074A1F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084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095500"/>
            <a:ext cx="6686549" cy="1885651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3981150"/>
            <a:ext cx="6686549" cy="93856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3603176"/>
            <a:ext cx="1308489" cy="648824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774617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76579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08000"/>
            <a:ext cx="6686549" cy="2597533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434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2921000"/>
            <a:ext cx="5652416" cy="317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628372"/>
            <a:ext cx="6686549" cy="1296553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6915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32001"/>
            <a:ext cx="6686550" cy="2270704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318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508000"/>
            <a:ext cx="6295445" cy="2413000"/>
          </a:xfrm>
        </p:spPr>
        <p:txBody>
          <a:bodyPr anchor="ctr">
            <a:normAutofit/>
          </a:bodyPr>
          <a:lstStyle>
            <a:lvl1pPr algn="l">
              <a:defRPr sz="36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1850739" y="540004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421089"/>
            <a:ext cx="457200" cy="487313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62501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522839"/>
            <a:ext cx="6686549" cy="2400017"/>
          </a:xfrm>
        </p:spPr>
        <p:txBody>
          <a:bodyPr anchor="ctr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3619500"/>
            <a:ext cx="6686550" cy="6985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318000"/>
            <a:ext cx="6686550" cy="608018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41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575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522838"/>
            <a:ext cx="1655701" cy="440318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522838"/>
            <a:ext cx="4857750" cy="440318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487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1778000"/>
            <a:ext cx="6686550" cy="314801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59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1715625"/>
            <a:ext cx="6686549" cy="1224000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2941774"/>
            <a:ext cx="6686549" cy="7170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2648479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2703450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84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1778000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1771852"/>
            <a:ext cx="3235398" cy="314801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4297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643919"/>
            <a:ext cx="2994549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124138"/>
            <a:ext cx="3257170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641229"/>
            <a:ext cx="2999251" cy="480218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121448"/>
            <a:ext cx="3254006" cy="279505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656485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0420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179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692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371740"/>
            <a:ext cx="2628899" cy="813593"/>
          </a:xfrm>
        </p:spPr>
        <p:txBody>
          <a:bodyPr anchor="b"/>
          <a:lstStyle>
            <a:lvl1pPr algn="l">
              <a:defRPr sz="15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371741"/>
            <a:ext cx="3886200" cy="4512469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332178"/>
            <a:ext cx="2628899" cy="3552030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595313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1311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000500"/>
            <a:ext cx="6686550" cy="472282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529138"/>
            <a:ext cx="6686550" cy="3212475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4472782"/>
            <a:ext cx="6686550" cy="411427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A564F-B806-4D89-BA12-F9F17827150A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093104"/>
            <a:ext cx="1191395" cy="422748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152573"/>
            <a:ext cx="584825" cy="304271"/>
          </a:xfrm>
        </p:spPr>
        <p:txBody>
          <a:bodyPr/>
          <a:lstStyle/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16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190500"/>
            <a:ext cx="2138637" cy="5532190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655"/>
            <a:ext cx="1767506" cy="571169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5715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520092"/>
            <a:ext cx="6683765" cy="10674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1778000"/>
            <a:ext cx="6686550" cy="323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5108698"/>
            <a:ext cx="859712" cy="3086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EA564F-B806-4D89-BA12-F9F17827150A}" type="datetimeFigureOut">
              <a:rPr lang="en-US" smtClean="0"/>
              <a:pPr/>
              <a:t>2/21/2021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5113174"/>
            <a:ext cx="5714999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8860" y="656485"/>
            <a:ext cx="584825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rgbClr val="FEFFFF"/>
                </a:solidFill>
              </a:defRPr>
            </a:lvl1pPr>
          </a:lstStyle>
          <a:p>
            <a:fld id="{4EA53A40-B461-4794-B6DA-674FF3EC62A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444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2" r:id="rId1"/>
    <p:sldLayoutId id="2147483943" r:id="rId2"/>
    <p:sldLayoutId id="2147483944" r:id="rId3"/>
    <p:sldLayoutId id="2147483945" r:id="rId4"/>
    <p:sldLayoutId id="2147483946" r:id="rId5"/>
    <p:sldLayoutId id="2147483947" r:id="rId6"/>
    <p:sldLayoutId id="2147483948" r:id="rId7"/>
    <p:sldLayoutId id="2147483949" r:id="rId8"/>
    <p:sldLayoutId id="2147483950" r:id="rId9"/>
    <p:sldLayoutId id="2147483951" r:id="rId10"/>
    <p:sldLayoutId id="2147483952" r:id="rId11"/>
    <p:sldLayoutId id="2147483953" r:id="rId12"/>
    <p:sldLayoutId id="2147483954" r:id="rId13"/>
    <p:sldLayoutId id="2147483955" r:id="rId14"/>
    <p:sldLayoutId id="2147483956" r:id="rId15"/>
    <p:sldLayoutId id="2147483957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Font typeface="Wingdings 3" charset="2"/>
        <a:buChar char="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3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romise 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1000" y="1181100"/>
            <a:ext cx="6477000" cy="304698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  <a:sp3d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住在基督里</a:t>
            </a:r>
            <a:endParaRPr kumimoji="0" lang="en-US" altLang="zh-CN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（</a:t>
            </a:r>
            <a:r>
              <a:rPr lang="en-US" altLang="zh-CN" sz="9600" b="1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43</a:t>
            </a:r>
            <a:r>
              <a:rPr kumimoji="0" lang="zh-CN" altLang="en-US" sz="9600" b="1" i="0" u="none" strike="noStrike" kern="1200" cap="none" spc="0" normalizeH="0" baseline="0" noProof="0" dirty="0">
                <a:ln w="22225">
                  <a:noFill/>
                </a:ln>
                <a:solidFill>
                  <a:srgbClr val="FF9966"/>
                </a:solidFill>
                <a:effectLst>
                  <a:glow rad="76200">
                    <a:prstClr val="black"/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Lao UI" panose="020B0502040204020203" pitchFamily="34" charset="0"/>
              </a:rPr>
              <a:t>）</a:t>
            </a:r>
            <a:endParaRPr kumimoji="0" lang="en-US" sz="9600" b="1" i="0" u="none" strike="noStrike" kern="1200" cap="none" spc="0" normalizeH="0" baseline="0" noProof="0" dirty="0">
              <a:ln w="22225">
                <a:noFill/>
              </a:ln>
              <a:solidFill>
                <a:srgbClr val="FF9966"/>
              </a:solidFill>
              <a:effectLst>
                <a:glow rad="76200">
                  <a:prstClr val="black"/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Lao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51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30AC29-C984-4E25-8A31-B950A681481F}"/>
              </a:ext>
            </a:extLst>
          </p:cNvPr>
          <p:cNvSpPr/>
          <p:nvPr/>
        </p:nvSpPr>
        <p:spPr>
          <a:xfrm>
            <a:off x="76199" y="647700"/>
            <a:ext cx="5181601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4:23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又要将你们的心志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(nous)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改换一新，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并且穿上新人；这新人是照着神的形象造的，有真理的仁义和圣洁。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所以你们要弃绝谎言，各人与邻舍说实话，因为我们是互相为肢体。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生气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750" b="1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orgizo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却不要犯罪；不可含怒到日落，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也不可给魔鬼留地步。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4:28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从前偷窃的，不要再偷；总要劳力，亲手做正经事，就可有余分给那缺少的人。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E2A280-CC8F-4B98-89B9-95068106049F}"/>
              </a:ext>
            </a:extLst>
          </p:cNvPr>
          <p:cNvSpPr/>
          <p:nvPr/>
        </p:nvSpPr>
        <p:spPr>
          <a:xfrm>
            <a:off x="83756" y="2552700"/>
            <a:ext cx="509784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4:23 and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 renewed in the spirit of your mind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, 4:24 and that you put on the new man which was created according to God, in true righteousness and holiness. 4:25 Therefore, putting away lying, “</a:t>
            </a:r>
            <a:r>
              <a:rPr lang="en-US" altLang="zh-CN" sz="15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Let each one of you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speak truth with his neighbor,” for we are members of one another. 4:26 “Be angry, and do not sin”: do not let the sun go down on your wrath, 4:27 nor give place to the devil.4:28 Let him who stole steal no longer, but rather let him labor, working with </a:t>
            </a:r>
            <a:r>
              <a:rPr lang="en-US" altLang="zh-CN" sz="15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his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hands what is good, that he may have something to give him who has need.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60D331-D75E-4B18-90AB-82A5EDE3EBB4}"/>
              </a:ext>
            </a:extLst>
          </p:cNvPr>
          <p:cNvSpPr txBox="1"/>
          <p:nvPr/>
        </p:nvSpPr>
        <p:spPr>
          <a:xfrm>
            <a:off x="83756" y="4699337"/>
            <a:ext cx="5326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罗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12:2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不要效法这个世界，只要心意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(nous)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更新而变化（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do not be conformed to this world, but be transformed by the renewing of your mind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），叫你们察验何为神的善良、纯全、可喜悦的旨意。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E1F05D-FDD6-4403-B888-3D5AE6F95460}"/>
              </a:ext>
            </a:extLst>
          </p:cNvPr>
          <p:cNvSpPr txBox="1"/>
          <p:nvPr/>
        </p:nvSpPr>
        <p:spPr>
          <a:xfrm>
            <a:off x="5200828" y="1076920"/>
            <a:ext cx="3859416" cy="28931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4:21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耶稣又对他们说：人拿灯来，岂是要放在斗底下，床底下，不放在灯臺上么？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4:22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因为掩藏的事，没有不显出来的；隐瞒的事，没有不露出来的。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4:23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有耳可听的，就应当听！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4:24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又说：你们所听的要留心。你们用甚么量器量给人，也必用甚么量器量给你们，并且要多给你们。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4:25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因为有的，还要给他；没有的，连他所有的也要夺去。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4:26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又说：神的国如同人把种撒在地上。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4:27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黑夜睡觉，白日起来，这种就发芽渐长，那人却不晓得如何这样。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4:28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地生五榖是出于自然的：先发苗，后长穗，再后穗上结成饱满的子粒；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4:29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榖既熟了，就用镰刀去割，因为收成的时候到了。 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6" descr="http://faogyo.org.hk/bibleimages/13417553_619068048252865_344106278902284511_n.jpg">
            <a:extLst>
              <a:ext uri="{FF2B5EF4-FFF2-40B4-BE49-F238E27FC236}">
                <a16:creationId xmlns:a16="http://schemas.microsoft.com/office/drawing/2014/main" id="{9FCE2BB7-E879-43A3-AA8D-8C2B4DB05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250" y="4000500"/>
            <a:ext cx="3107350" cy="162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E45445-0870-44E8-8109-CED3D53C0751}"/>
              </a:ext>
            </a:extLst>
          </p:cNvPr>
          <p:cNvSpPr txBox="1"/>
          <p:nvPr/>
        </p:nvSpPr>
        <p:spPr>
          <a:xfrm>
            <a:off x="5715000" y="64535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如何“被心意更新”？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832568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4:29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污秽的言语一句不可出口，只要随事说造就人的好话，叫听见的人得益处。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4:30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不要叫神的圣灵担忧；你们原是受了他的印记，等候得赎的日子来到。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一切苦毒、恼恨、忿怒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750" b="1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orge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、嚷闹、毁谤，并一切的恶毒（或作：阴毒），都当从你们中间除掉；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并要以恩慈相待，存怜悯的心，彼此饶恕，正如神在基督里饶恕了你们一样。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781300"/>
            <a:ext cx="5097844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4:29 Let no corrupt word proceed out of your mouth, but what is good for necessary edification, that it may impart grace to the hearers. 4:30 And do not grieve the Holy Spirit of God, by whom you were sealed for the day of redemption. 4:31 Let all bitterness, wrath, anger, clamor, and evil speaking be put away from you, with all malice. 4:32 And be kind to one another, tenderhearted, forgiving one another, even as God in Christ forgave you.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5EF7DF-4968-46DF-8504-31155358F1CD}"/>
              </a:ext>
            </a:extLst>
          </p:cNvPr>
          <p:cNvSpPr txBox="1"/>
          <p:nvPr/>
        </p:nvSpPr>
        <p:spPr>
          <a:xfrm>
            <a:off x="83756" y="4699337"/>
            <a:ext cx="5326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罗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12:2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不要效法这个世界，只要心意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(nous)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更新而变化（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do not be conformed to this world, but be transformed by the renewing of your mind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），叫你们察验何为神的善良、纯全、可喜悦的旨意。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27" name="Picture 6" descr="http://faogyo.org.hk/bibleimages/13417553_619068048252865_344106278902284511_n.jpg">
            <a:extLst>
              <a:ext uri="{FF2B5EF4-FFF2-40B4-BE49-F238E27FC236}">
                <a16:creationId xmlns:a16="http://schemas.microsoft.com/office/drawing/2014/main" id="{02671C9A-44B0-4B7E-8677-C2D699F94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250" y="4000500"/>
            <a:ext cx="3107350" cy="162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156D5-4A6B-43FB-840D-7199953CD60B}"/>
              </a:ext>
            </a:extLst>
          </p:cNvPr>
          <p:cNvSpPr txBox="1"/>
          <p:nvPr/>
        </p:nvSpPr>
        <p:spPr>
          <a:xfrm>
            <a:off x="5200828" y="1076920"/>
            <a:ext cx="3859416" cy="28931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4:21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耶稣又对他们说：人拿灯来，岂是要放在斗底下，床底下，不放在灯臺上么？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4:22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因为掩藏的事，没有不显出来的；隐瞒的事，没有不露出来的。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4:23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有耳可听的，就应当听！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4:24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又说：你们所听的要留心。你们用甚么量器量给人，也必用甚么量器量给你们，并且要多给你们。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4:25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因为有的，还要给他；没有的，连他所有的也要夺去。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4:26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又说：神的国如同人把种撒在地上。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4:27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黑夜睡觉，白日起来，这种就发芽渐长，那人却不晓得如何这样。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4:28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地生五榖是出于自然的：先发苗，后长穗，再后穗上结成饱满的子粒；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4:29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榖既熟了，就用镰刀去割，因为收成的时候到了。 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0324B0-B663-447B-B3B1-3B98C5104710}"/>
              </a:ext>
            </a:extLst>
          </p:cNvPr>
          <p:cNvSpPr txBox="1"/>
          <p:nvPr/>
        </p:nvSpPr>
        <p:spPr>
          <a:xfrm>
            <a:off x="5715000" y="64535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如何“被心意更新”？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651830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4:29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污秽的言语一句不可出口，只要随事说造就人的好话，叫听见的人得益处。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4:30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不要叫神的圣灵担忧；你们原是受了他的印记，等候得赎的日子来到。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一切苦毒、恼恨、忿怒 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750" b="1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orge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、嚷闹、毁谤，并一切的恶毒（或作：阴毒），都当从你们中间除掉；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并要以恩慈相待，存怜悯的心，彼此饶恕，正如神在基督里饶恕了你们一样。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781300"/>
            <a:ext cx="5097844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4:29 Let no corrupt word proceed out of your mouth, but what is good for necessary edification, that it may impart grace to the hearers. 4:30 And do not grieve the Holy Spirit of God, by whom you were sealed for the day of redemption. 4:31 Let all bitterness, wrath, anger, clamor, and evil speaking be put away from you, with all malice. 4:32 And be kind to one another, tenderhearted, forgiving one another, even as God in Christ forgave you.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5EF7DF-4968-46DF-8504-31155358F1CD}"/>
              </a:ext>
            </a:extLst>
          </p:cNvPr>
          <p:cNvSpPr txBox="1"/>
          <p:nvPr/>
        </p:nvSpPr>
        <p:spPr>
          <a:xfrm>
            <a:off x="83756" y="4699337"/>
            <a:ext cx="5326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罗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12:2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不要效法这个世界，只要心意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(nous)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更新而变化（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do not be conformed to this world, but be transformed by the renewing of your mind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），叫你们察验何为神的善良、纯全、可喜悦的旨意。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27" name="Picture 6" descr="http://faogyo.org.hk/bibleimages/13417553_619068048252865_344106278902284511_n.jpg">
            <a:extLst>
              <a:ext uri="{FF2B5EF4-FFF2-40B4-BE49-F238E27FC236}">
                <a16:creationId xmlns:a16="http://schemas.microsoft.com/office/drawing/2014/main" id="{02671C9A-44B0-4B7E-8677-C2D699F94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250" y="4000500"/>
            <a:ext cx="3107350" cy="162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156D5-4A6B-43FB-840D-7199953CD60B}"/>
              </a:ext>
            </a:extLst>
          </p:cNvPr>
          <p:cNvSpPr txBox="1"/>
          <p:nvPr/>
        </p:nvSpPr>
        <p:spPr>
          <a:xfrm>
            <a:off x="5200828" y="1076920"/>
            <a:ext cx="3859416" cy="11695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6:44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凡树木看果子，就可以认出他来。人不是从荆棘上摘无花果，也不是从蒺蔾里摘葡萄。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6:45 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善人从他心里所存的善就发出善来；恶人从他心里所存的恶就发出恶来；因为心里所充满的，口里就说出来。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0324B0-B663-447B-B3B1-3B98C5104710}"/>
              </a:ext>
            </a:extLst>
          </p:cNvPr>
          <p:cNvSpPr txBox="1"/>
          <p:nvPr/>
        </p:nvSpPr>
        <p:spPr>
          <a:xfrm>
            <a:off x="5715000" y="64535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如何“被心意更新”？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4317E5-FC67-4ACF-AEDB-3AA490A8B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412" y="2394040"/>
            <a:ext cx="2965518" cy="160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709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4:29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污秽的言语一句不可出口，只要随事说造就人的好话，叫听见的人得益处。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4:30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不要叫神的圣灵担忧；你们原是受了他的印记，等候得赎的日子来到。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一切苦毒、恼恨、</a:t>
            </a:r>
            <a:r>
              <a:rPr lang="zh-CN" altLang="en-US" sz="1750" b="1" dirty="0">
                <a:solidFill>
                  <a:schemeClr val="accent1"/>
                </a:solidFill>
                <a:effectLst>
                  <a:glow rad="508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忿怒 </a:t>
            </a:r>
            <a:r>
              <a:rPr lang="en-US" altLang="zh-CN" sz="1750" b="1" dirty="0">
                <a:solidFill>
                  <a:schemeClr val="accent1"/>
                </a:solidFill>
                <a:effectLst>
                  <a:glow rad="508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750" b="1" dirty="0" err="1">
                <a:solidFill>
                  <a:schemeClr val="accent1"/>
                </a:solidFill>
                <a:effectLst>
                  <a:glow rad="508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orge</a:t>
            </a:r>
            <a:r>
              <a:rPr lang="en-US" altLang="zh-CN" sz="1750" b="1" dirty="0">
                <a:solidFill>
                  <a:schemeClr val="accent1"/>
                </a:solidFill>
                <a:effectLst>
                  <a:glow rad="508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750" b="1" dirty="0">
                <a:solidFill>
                  <a:schemeClr val="accent1"/>
                </a:solidFill>
                <a:effectLst>
                  <a:glow rad="508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嚷闹、毁谤，并一切的恶毒（或作：阴毒），都当从你们中间除掉；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并要以恩慈相待，存怜悯的心，彼此饶恕，正如神在基督里饶恕了你们一样。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781300"/>
            <a:ext cx="5097844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4:29 Let no corrupt word proceed out of your mouth, but what is good for necessary edification, that it may impart grace to the hearers. 4:30 And do not grieve the Holy Spirit of God, by whom you were sealed for the day of redemption. 4:31 Let all bitterness, wrath, anger, clamor, and evil speaking be put away from you, with all malice. 4:32 And be kind to one another, tenderhearted, forgiving one another, even as God in Christ forgave you.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5EF7DF-4968-46DF-8504-31155358F1CD}"/>
              </a:ext>
            </a:extLst>
          </p:cNvPr>
          <p:cNvSpPr txBox="1"/>
          <p:nvPr/>
        </p:nvSpPr>
        <p:spPr>
          <a:xfrm>
            <a:off x="83756" y="4699337"/>
            <a:ext cx="5326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罗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12:2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不要效法这个世界，只要心意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(nous)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更新而变化（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do not be conformed to this world, but be transformed by the renewing of your mind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），叫你们察验何为神的善良、纯全、可喜悦的旨意。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27" name="Picture 6" descr="http://faogyo.org.hk/bibleimages/13417553_619068048252865_344106278902284511_n.jpg">
            <a:extLst>
              <a:ext uri="{FF2B5EF4-FFF2-40B4-BE49-F238E27FC236}">
                <a16:creationId xmlns:a16="http://schemas.microsoft.com/office/drawing/2014/main" id="{02671C9A-44B0-4B7E-8677-C2D699F94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250" y="4000500"/>
            <a:ext cx="3107350" cy="162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156D5-4A6B-43FB-840D-7199953CD60B}"/>
              </a:ext>
            </a:extLst>
          </p:cNvPr>
          <p:cNvSpPr txBox="1"/>
          <p:nvPr/>
        </p:nvSpPr>
        <p:spPr>
          <a:xfrm>
            <a:off x="5200828" y="1076920"/>
            <a:ext cx="3859416" cy="11695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6:44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凡树木看果子，就可以认出他来。人不是从荆棘上摘无花果，也不是从蒺蔾里摘葡萄。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6:45 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善人从他心里所存的善就发出善来；恶人从他心里所存的恶就发出恶来；因为心里所充满的，口里就说出来。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0324B0-B663-447B-B3B1-3B98C5104710}"/>
              </a:ext>
            </a:extLst>
          </p:cNvPr>
          <p:cNvSpPr txBox="1"/>
          <p:nvPr/>
        </p:nvSpPr>
        <p:spPr>
          <a:xfrm>
            <a:off x="5715000" y="64535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如何“被心意更新”？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24317E5-FC67-4ACF-AEDB-3AA490A8B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7412" y="2394040"/>
            <a:ext cx="2965518" cy="1606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851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4:29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污秽的言语一句不可出口，只要随事说造就人的好话，叫听见的人得益处。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4:30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不要叫神的圣灵担忧；你们原是受了他的印记，等候得赎的日子来到。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一切苦毒、恼恨、</a:t>
            </a:r>
            <a:r>
              <a:rPr lang="zh-CN" altLang="en-US" sz="1750" b="1" dirty="0">
                <a:solidFill>
                  <a:schemeClr val="accent1"/>
                </a:solidFill>
                <a:effectLst>
                  <a:glow rad="508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忿怒 </a:t>
            </a:r>
            <a:r>
              <a:rPr lang="en-US" altLang="zh-CN" sz="1750" b="1" dirty="0">
                <a:solidFill>
                  <a:schemeClr val="accent1"/>
                </a:solidFill>
                <a:effectLst>
                  <a:glow rad="508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750" b="1" dirty="0" err="1">
                <a:solidFill>
                  <a:schemeClr val="accent1"/>
                </a:solidFill>
                <a:effectLst>
                  <a:glow rad="508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orge</a:t>
            </a:r>
            <a:r>
              <a:rPr lang="en-US" altLang="zh-CN" sz="1750" b="1" dirty="0">
                <a:solidFill>
                  <a:schemeClr val="accent1"/>
                </a:solidFill>
                <a:effectLst>
                  <a:glow rad="508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750" b="1" dirty="0">
                <a:solidFill>
                  <a:schemeClr val="accent1"/>
                </a:solidFill>
                <a:effectLst>
                  <a:glow rad="508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嚷闹、毁谤，并一切的恶毒（或作：阴毒），都当从你们中间除掉；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并要以恩慈相待，存怜悯的心，彼此饶恕，正如神在基督里饶恕了你们一样。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781300"/>
            <a:ext cx="5097844" cy="1836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4:29 Let no corrupt word proceed out of your mouth, but what is good for necessary edification, that it may impart grace to the hearers. 4:30 And do not grieve the Holy Spirit of God, by whom you were sealed for the day of redemption. 4:31 Let all bitterness, wrath, anger, clamor, and evil speaking be put away from you, with all malice. 4:32 And be kind to one another, tenderhearted, forgiving one another, even as God in Christ forgave you.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5EF7DF-4968-46DF-8504-31155358F1CD}"/>
              </a:ext>
            </a:extLst>
          </p:cNvPr>
          <p:cNvSpPr txBox="1"/>
          <p:nvPr/>
        </p:nvSpPr>
        <p:spPr>
          <a:xfrm>
            <a:off x="83756" y="4699337"/>
            <a:ext cx="5326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罗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12:2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不要效法这个世界，只要心意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(nous)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更新而变化（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do not be conformed to this world, but be transformed by the renewing of your mind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），叫你们察验何为神的善良、纯全、可喜悦的旨意。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27" name="Picture 6" descr="http://faogyo.org.hk/bibleimages/13417553_619068048252865_344106278902284511_n.jpg">
            <a:extLst>
              <a:ext uri="{FF2B5EF4-FFF2-40B4-BE49-F238E27FC236}">
                <a16:creationId xmlns:a16="http://schemas.microsoft.com/office/drawing/2014/main" id="{02671C9A-44B0-4B7E-8677-C2D699F944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250" y="4000500"/>
            <a:ext cx="3107350" cy="162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156D5-4A6B-43FB-840D-7199953CD60B}"/>
              </a:ext>
            </a:extLst>
          </p:cNvPr>
          <p:cNvSpPr txBox="1"/>
          <p:nvPr/>
        </p:nvSpPr>
        <p:spPr>
          <a:xfrm>
            <a:off x="5200828" y="1076920"/>
            <a:ext cx="3859416" cy="116955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路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6:44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凡树木看果子，就可以认出他来。人不是从荆棘上摘无花果，也不是从蒺蔾里摘葡萄。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6:45 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善人从他心里所存的善就发出善来；恶人从他心里所存的恶就发出恶来；因为心里所充满的，口里就说出来。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0324B0-B663-447B-B3B1-3B98C5104710}"/>
              </a:ext>
            </a:extLst>
          </p:cNvPr>
          <p:cNvSpPr txBox="1"/>
          <p:nvPr/>
        </p:nvSpPr>
        <p:spPr>
          <a:xfrm>
            <a:off x="5715000" y="64535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如何“被心意更新”？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6C9AF03-A043-44C5-BE55-B47FD34787D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39"/>
          <a:stretch/>
        </p:blipFill>
        <p:spPr>
          <a:xfrm>
            <a:off x="5140358" y="2363543"/>
            <a:ext cx="1911283" cy="1454874"/>
          </a:xfrm>
          <a:prstGeom prst="rect">
            <a:avLst/>
          </a:prstGeom>
        </p:spPr>
      </p:pic>
      <p:pic>
        <p:nvPicPr>
          <p:cNvPr id="1026" name="Picture 2" descr="Image result for self center">
            <a:extLst>
              <a:ext uri="{FF2B5EF4-FFF2-40B4-BE49-F238E27FC236}">
                <a16:creationId xmlns:a16="http://schemas.microsoft.com/office/drawing/2014/main" id="{B0DE09AA-58F5-4C0E-A79C-A25A4C49DB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125" y="2363543"/>
            <a:ext cx="1840899" cy="149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442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我为主被囚的劝你们：既然蒙召，行事为人就当与蒙召的恩相称。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凡事谦虚、温柔、忍耐，用爱心互相宽容，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用和平彼此联络，竭力保守圣灵所赐合而为一的心。</a:t>
            </a:r>
            <a:r>
              <a:rPr lang="en-US" altLang="zh-CN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身体只有一个，圣灵只有一个，正如你们蒙召同有一个指望。</a:t>
            </a:r>
            <a:r>
              <a:rPr lang="en-US" altLang="zh-CN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一主，一信，一洗，</a:t>
            </a:r>
            <a:r>
              <a:rPr lang="en-US" altLang="zh-CN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一神，就是众人的父，超乎众人之上，贯乎众人之中，也住在众人之内。</a:t>
            </a:r>
            <a:endParaRPr lang="en-US" altLang="zh-CN" sz="175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 I, therefore, the prisoner of the Lord, beseech you to walk worthy of the calling with which you were called, 4:2 with all lowliness (humility) and gentleness, with longsuffering, bearing with one another in love, 4:3 endeavoring to keep the unity of the Spirit in the bond of peace. </a:t>
            </a:r>
            <a:r>
              <a:rPr lang="en-US" altLang="zh-CN" sz="1750" b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4:4 </a:t>
            </a:r>
            <a:r>
              <a:rPr lang="en-US" altLang="zh-CN" sz="1750" b="1" i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There is </a:t>
            </a:r>
            <a:r>
              <a:rPr lang="en-US" altLang="zh-CN" sz="1750" b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body and one Spirit, just as you were called in one hope of your calling; 4:5 one Lord, one faith, one baptism; 4:6 one God and Father of all, who </a:t>
            </a:r>
            <a:r>
              <a:rPr lang="en-US" altLang="zh-CN" sz="1750" b="1" i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1750" b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above all, and through all, and in you all.</a:t>
            </a:r>
          </a:p>
          <a:p>
            <a:pPr lvl="0">
              <a:spcAft>
                <a:spcPts val="600"/>
              </a:spcAft>
              <a:defRPr/>
            </a:pPr>
            <a:endParaRPr lang="en-US" altLang="zh-CN" sz="17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EDA014-DFD3-4A32-80FA-53EB80D63BDF}"/>
              </a:ext>
            </a:extLst>
          </p:cNvPr>
          <p:cNvSpPr txBox="1"/>
          <p:nvPr/>
        </p:nvSpPr>
        <p:spPr>
          <a:xfrm>
            <a:off x="5410200" y="64535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</a:rPr>
              <a:t>关键是需要有属灵的眼光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276C753-DADB-4862-9951-A2CE97EE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D1439E-BAAB-449C-B0C4-CA9D69418FAB}"/>
              </a:ext>
            </a:extLst>
          </p:cNvPr>
          <p:cNvSpPr txBox="1"/>
          <p:nvPr/>
        </p:nvSpPr>
        <p:spPr>
          <a:xfrm>
            <a:off x="5351380" y="1155944"/>
            <a:ext cx="3716420" cy="263149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1:15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因此，我既听见你们信从主耶稣，亲爱众圣徒，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1:16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就为你们不住的感谢神。祷告的时候，常题到你们，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1:17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求我们主耶稣基督的神，荣耀的父，将那赐人智慧和启示的灵赏给你们，使你们真知道他，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1:18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并且照明你们心中的眼睛，使你们知道他的恩召有何等指望，他在圣徒中得的基业有何等丰盛的荣耀；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1:19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并知道他向我们这信的人所显的能力是何等浩大，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1:20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就是照他在基督身上所运行的大能大力（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which He worked in Christ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）。。。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02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我为主被囚的劝你们：既然蒙召，行事为人就当与蒙召的恩相称。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凡事谦虚、温柔、忍耐，用爱心互相宽容，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4:3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用和平彼此联络，竭力保守圣灵所赐合而为一的心。</a:t>
            </a:r>
            <a:r>
              <a:rPr lang="en-US" altLang="zh-CN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4:4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身体只有一个，圣灵只有一个，正如你们蒙召同有一个指望。</a:t>
            </a:r>
            <a:r>
              <a:rPr lang="en-US" altLang="zh-CN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4:5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一主，一信，一洗，</a:t>
            </a:r>
            <a:r>
              <a:rPr lang="en-US" altLang="zh-CN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4:6 </a:t>
            </a:r>
            <a:r>
              <a:rPr lang="zh-CN" altLang="en-US" sz="175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一神，就是众人的父，超乎众人之上，贯乎众人之中，也住在众人之内。</a:t>
            </a:r>
            <a:endParaRPr lang="en-US" altLang="zh-CN" sz="1750" b="1" dirty="0">
              <a:solidFill>
                <a:srgbClr val="0070C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spcAft>
                <a:spcPts val="600"/>
              </a:spcAft>
              <a:defRPr/>
            </a:pPr>
            <a:r>
              <a:rPr lang="en-US" altLang="zh-CN" sz="17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 I, therefore, the prisoner of the Lord, beseech you to walk worthy of the calling with which you were called, 4:2 with all lowliness (humility) and gentleness, with longsuffering, bearing with one another in love, 4:3 endeavoring to keep the unity of the Spirit in the bond of peace. </a:t>
            </a:r>
            <a:r>
              <a:rPr lang="en-US" altLang="zh-CN" sz="1750" b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4:4 </a:t>
            </a:r>
            <a:r>
              <a:rPr lang="en-US" altLang="zh-CN" sz="1750" b="1" i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There is </a:t>
            </a:r>
            <a:r>
              <a:rPr lang="en-US" altLang="zh-CN" sz="1750" b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one body and one Spirit, just as you were called in one hope of your calling; 4:5 one Lord, one faith, one baptism; 4:6 one God and Father of all, who </a:t>
            </a:r>
            <a:r>
              <a:rPr lang="en-US" altLang="zh-CN" sz="1750" b="1" i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is </a:t>
            </a:r>
            <a:r>
              <a:rPr lang="en-US" altLang="zh-CN" sz="1750" b="1" dirty="0">
                <a:solidFill>
                  <a:srgbClr val="0070C0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above all, and through all, and in you all.</a:t>
            </a:r>
          </a:p>
          <a:p>
            <a:pPr lvl="0">
              <a:spcAft>
                <a:spcPts val="600"/>
              </a:spcAft>
              <a:defRPr/>
            </a:pPr>
            <a:endParaRPr lang="en-US" altLang="zh-CN" sz="1750" b="1" dirty="0"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B9EDA014-DFD3-4A32-80FA-53EB80D63BDF}"/>
              </a:ext>
            </a:extLst>
          </p:cNvPr>
          <p:cNvSpPr txBox="1"/>
          <p:nvPr/>
        </p:nvSpPr>
        <p:spPr>
          <a:xfrm>
            <a:off x="5410200" y="64535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</a:rPr>
              <a:t>关键是需要有属灵的眼光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276C753-DADB-4862-9951-A2CE97EE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  <p:pic>
        <p:nvPicPr>
          <p:cNvPr id="1026" name="Picture 2" descr="Image result for 眼光">
            <a:extLst>
              <a:ext uri="{FF2B5EF4-FFF2-40B4-BE49-F238E27FC236}">
                <a16:creationId xmlns:a16="http://schemas.microsoft.com/office/drawing/2014/main" id="{74320910-05B8-4933-8794-78F9229F71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92" r="15538"/>
          <a:stretch/>
        </p:blipFill>
        <p:spPr bwMode="auto">
          <a:xfrm>
            <a:off x="5413107" y="1155944"/>
            <a:ext cx="3527591" cy="2464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D68ED4EC-4F5D-4A37-8CCD-AC600FEF1CE9}"/>
              </a:ext>
            </a:extLst>
          </p:cNvPr>
          <p:cNvSpPr/>
          <p:nvPr/>
        </p:nvSpPr>
        <p:spPr>
          <a:xfrm>
            <a:off x="5486400" y="1361500"/>
            <a:ext cx="11432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</a:rPr>
              <a:t>从内心信仰产生的对事物及其发展的衡量、理解和推断</a:t>
            </a:r>
            <a:endParaRPr lang="en-US" b="1" dirty="0">
              <a:solidFill>
                <a:srgbClr val="FF0000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98A99E-1D47-4978-BE7C-86DC7BC12D3C}"/>
              </a:ext>
            </a:extLst>
          </p:cNvPr>
          <p:cNvSpPr txBox="1"/>
          <p:nvPr/>
        </p:nvSpPr>
        <p:spPr>
          <a:xfrm>
            <a:off x="5467917" y="3080398"/>
            <a:ext cx="3716420" cy="5232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约</a:t>
            </a:r>
            <a:r>
              <a:rPr lang="en-US" altLang="zh-CN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17:22 </a:t>
            </a:r>
            <a:r>
              <a:rPr lang="zh-CN" altLang="en-US" sz="1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你所赐给我的荣耀，我已赐给他们，使他们合而为一，象我们合而为一。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231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23EE4E4-CD8E-4732-80EA-A94456F94C43}"/>
              </a:ext>
            </a:extLst>
          </p:cNvPr>
          <p:cNvGrpSpPr/>
          <p:nvPr/>
        </p:nvGrpSpPr>
        <p:grpSpPr>
          <a:xfrm>
            <a:off x="76199" y="647700"/>
            <a:ext cx="5181601" cy="4953000"/>
            <a:chOff x="76199" y="647700"/>
            <a:chExt cx="5181601" cy="4953000"/>
          </a:xfrm>
        </p:grpSpPr>
        <p:sp>
          <p:nvSpPr>
            <p:cNvPr id="32" name="Rectangle 31"/>
            <p:cNvSpPr/>
            <p:nvPr/>
          </p:nvSpPr>
          <p:spPr>
            <a:xfrm>
              <a:off x="76199" y="647700"/>
              <a:ext cx="5181601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Aft>
                  <a:spcPts val="600"/>
                </a:spcAft>
                <a:defRPr/>
              </a:pPr>
              <a:r>
                <a:rPr lang="zh-CN" altLang="en-US" sz="175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弗</a:t>
              </a:r>
              <a:r>
                <a:rPr lang="en-US" altLang="zh-CN" sz="175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4:17 </a:t>
              </a:r>
              <a:r>
                <a:rPr lang="zh-CN" altLang="en-US" sz="175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所以我说，且在主里确实的说，你们行事不要再象</a:t>
              </a:r>
              <a:r>
                <a:rPr lang="zh-CN" altLang="en-US" sz="1750" b="1" dirty="0">
                  <a:solidFill>
                    <a:schemeClr val="accent1"/>
                  </a:solidFill>
                  <a:effectLst>
                    <a:glow rad="50800">
                      <a:schemeClr val="tx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外邦人存虚妄的心 </a:t>
              </a:r>
              <a:r>
                <a:rPr lang="en-US" altLang="zh-CN" sz="1750" b="1" dirty="0">
                  <a:solidFill>
                    <a:schemeClr val="accent1"/>
                  </a:solidFill>
                  <a:effectLst>
                    <a:glow rad="50800">
                      <a:schemeClr val="tx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(nous) </a:t>
              </a:r>
              <a:r>
                <a:rPr lang="zh-CN" altLang="en-US" sz="1750" b="1" dirty="0">
                  <a:solidFill>
                    <a:schemeClr val="accent1"/>
                  </a:solidFill>
                  <a:effectLst>
                    <a:glow rad="50800">
                      <a:schemeClr val="tx1"/>
                    </a:glow>
                  </a:effectLst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行事。</a:t>
              </a:r>
              <a:r>
                <a:rPr lang="en-US" altLang="zh-CN" sz="175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4:18 </a:t>
              </a:r>
              <a:r>
                <a:rPr lang="zh-CN" altLang="en-US" sz="175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他们心地</a:t>
              </a:r>
              <a:r>
                <a:rPr lang="en-US" altLang="zh-CN" sz="175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(dianoia) </a:t>
              </a:r>
              <a:r>
                <a:rPr lang="zh-CN" altLang="en-US" sz="175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昏昧，与神所赐的生命隔绝了，都因自己无知，心里刚硬；</a:t>
              </a:r>
              <a:r>
                <a:rPr lang="en-US" altLang="zh-CN" sz="175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4:19 </a:t>
              </a:r>
              <a:r>
                <a:rPr lang="zh-CN" altLang="en-US" sz="175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良心既然丧尽，就放纵私慾，贪行种种的污秽。</a:t>
              </a:r>
              <a:r>
                <a:rPr lang="en-US" altLang="zh-CN" sz="175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4:20 </a:t>
              </a:r>
              <a:r>
                <a:rPr lang="zh-CN" altLang="en-US" sz="175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你们学了基督，却不是这样。</a:t>
              </a:r>
              <a:r>
                <a:rPr lang="en-US" altLang="zh-CN" sz="175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4:21 </a:t>
              </a:r>
              <a:r>
                <a:rPr lang="zh-CN" altLang="en-US" sz="175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如果你们听过他的道，领了他的教，学了他的真理，</a:t>
              </a:r>
              <a:r>
                <a:rPr lang="en-US" altLang="zh-CN" sz="175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4:22 </a:t>
              </a:r>
              <a:r>
                <a:rPr lang="zh-CN" altLang="en-US" sz="1750" b="1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就要脱去你们从前行为上的旧人，这旧人是因私慾的迷惑渐渐变坏的；</a:t>
              </a:r>
              <a:endPara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776E852-7B00-4D7A-93B9-CB200731052D}"/>
                </a:ext>
              </a:extLst>
            </p:cNvPr>
            <p:cNvSpPr/>
            <p:nvPr/>
          </p:nvSpPr>
          <p:spPr>
            <a:xfrm>
              <a:off x="83756" y="2892266"/>
              <a:ext cx="5097844" cy="270843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700"/>
                </a:lnSpc>
                <a:defRPr/>
              </a:pPr>
              <a:r>
                <a:rPr lang="en-US" altLang="zh-CN" sz="1550" b="1" dirty="0">
                  <a:solidFill>
                    <a:prstClr val="black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Calibri" panose="020F0502020204030204" pitchFamily="34" charset="0"/>
                </a:rPr>
                <a:t>Eph 4:17 This I say, therefore, and testify in the Lord, that you should no longer walk as the rest of the Gentiles walk, in the futility of their mind, 4:18 having their understanding darkened, being alienated from the life of God, because of the ignorance that is in them, because of the blindness (or hardness) of their heart; 4:19 who, being past feeling, have given themselves over to lewdness, to work all uncleanness with greediness. 4:20 But you have not so learned Christ, 4:21 if indeed you have heard Him and have been taught by Him, as the truth is in Jesus: 4:22 that you put off, concerning your former conduct, the old man which grows corrupt according to the deceitful lusts,</a:t>
              </a:r>
              <a:endParaRPr kumimoji="0" lang="en-US" altLang="zh-CN" sz="15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11D6B2A-4D49-4D26-B8DE-460BC7D2760B}"/>
              </a:ext>
            </a:extLst>
          </p:cNvPr>
          <p:cNvSpPr/>
          <p:nvPr/>
        </p:nvSpPr>
        <p:spPr>
          <a:xfrm>
            <a:off x="5521462" y="1075240"/>
            <a:ext cx="3461623" cy="4583546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00E1F09-2242-480A-BBBE-F561261AB148}"/>
              </a:ext>
            </a:extLst>
          </p:cNvPr>
          <p:cNvSpPr/>
          <p:nvPr/>
        </p:nvSpPr>
        <p:spPr>
          <a:xfrm>
            <a:off x="5589144" y="3861475"/>
            <a:ext cx="3361319" cy="1772349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865B86-E3EE-4C6D-AF3E-E7AF578258CB}"/>
              </a:ext>
            </a:extLst>
          </p:cNvPr>
          <p:cNvSpPr txBox="1"/>
          <p:nvPr/>
        </p:nvSpPr>
        <p:spPr>
          <a:xfrm>
            <a:off x="6177196" y="4711365"/>
            <a:ext cx="21852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撒但的谎言：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你没有，你不行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18" name="Freeform 109">
            <a:extLst>
              <a:ext uri="{FF2B5EF4-FFF2-40B4-BE49-F238E27FC236}">
                <a16:creationId xmlns:a16="http://schemas.microsoft.com/office/drawing/2014/main" id="{1782DC6A-98B4-49BD-9A3B-3309753C8715}"/>
              </a:ext>
            </a:extLst>
          </p:cNvPr>
          <p:cNvSpPr/>
          <p:nvPr/>
        </p:nvSpPr>
        <p:spPr>
          <a:xfrm rot="17911580" flipH="1">
            <a:off x="7638432" y="1698281"/>
            <a:ext cx="286660" cy="57058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10">
            <a:extLst>
              <a:ext uri="{FF2B5EF4-FFF2-40B4-BE49-F238E27FC236}">
                <a16:creationId xmlns:a16="http://schemas.microsoft.com/office/drawing/2014/main" id="{3DD4517E-C2D5-4E38-AF0D-4CA8B5A492DC}"/>
              </a:ext>
            </a:extLst>
          </p:cNvPr>
          <p:cNvSpPr/>
          <p:nvPr/>
        </p:nvSpPr>
        <p:spPr>
          <a:xfrm rot="4189336">
            <a:off x="8073897" y="1433207"/>
            <a:ext cx="537597" cy="506730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111">
            <a:extLst>
              <a:ext uri="{FF2B5EF4-FFF2-40B4-BE49-F238E27FC236}">
                <a16:creationId xmlns:a16="http://schemas.microsoft.com/office/drawing/2014/main" id="{AB1B4E7F-C0E4-4A30-BCF3-C8684FB96C2F}"/>
              </a:ext>
            </a:extLst>
          </p:cNvPr>
          <p:cNvSpPr/>
          <p:nvPr/>
        </p:nvSpPr>
        <p:spPr>
          <a:xfrm rot="10564281">
            <a:off x="5961759" y="2366205"/>
            <a:ext cx="518232" cy="491754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112">
            <a:extLst>
              <a:ext uri="{FF2B5EF4-FFF2-40B4-BE49-F238E27FC236}">
                <a16:creationId xmlns:a16="http://schemas.microsoft.com/office/drawing/2014/main" id="{68B50A01-A25F-4F4C-9A81-224D09FBCD74}"/>
              </a:ext>
            </a:extLst>
          </p:cNvPr>
          <p:cNvSpPr/>
          <p:nvPr/>
        </p:nvSpPr>
        <p:spPr>
          <a:xfrm rot="7776592">
            <a:off x="8129015" y="2257741"/>
            <a:ext cx="553567" cy="499046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65FF3FA4-3CCE-4113-9073-026D253B62C0}"/>
              </a:ext>
            </a:extLst>
          </p:cNvPr>
          <p:cNvGrpSpPr/>
          <p:nvPr/>
        </p:nvGrpSpPr>
        <p:grpSpPr>
          <a:xfrm>
            <a:off x="6370074" y="1795031"/>
            <a:ext cx="1972621" cy="2943671"/>
            <a:chOff x="6467829" y="2062363"/>
            <a:chExt cx="1972621" cy="2943671"/>
          </a:xfrm>
        </p:grpSpPr>
        <p:sp>
          <p:nvSpPr>
            <p:cNvPr id="23" name="Freeform 114">
              <a:extLst>
                <a:ext uri="{FF2B5EF4-FFF2-40B4-BE49-F238E27FC236}">
                  <a16:creationId xmlns:a16="http://schemas.microsoft.com/office/drawing/2014/main" id="{9910EBA0-F8FF-4570-85CE-CF2556032857}"/>
                </a:ext>
              </a:extLst>
            </p:cNvPr>
            <p:cNvSpPr/>
            <p:nvPr/>
          </p:nvSpPr>
          <p:spPr>
            <a:xfrm>
              <a:off x="6467829" y="4395860"/>
              <a:ext cx="798897" cy="299509"/>
            </a:xfrm>
            <a:custGeom>
              <a:avLst/>
              <a:gdLst>
                <a:gd name="connsiteX0" fmla="*/ 798897 w 798897"/>
                <a:gd name="connsiteY0" fmla="*/ 20376 h 299509"/>
                <a:gd name="connsiteX1" fmla="*/ 529390 w 798897"/>
                <a:gd name="connsiteY1" fmla="*/ 20376 h 299509"/>
                <a:gd name="connsiteX2" fmla="*/ 346510 w 798897"/>
                <a:gd name="connsiteY2" fmla="*/ 232132 h 299509"/>
                <a:gd name="connsiteX3" fmla="*/ 0 w 798897"/>
                <a:gd name="connsiteY3" fmla="*/ 299509 h 29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8897" h="299509">
                  <a:moveTo>
                    <a:pt x="798897" y="20376"/>
                  </a:moveTo>
                  <a:cubicBezTo>
                    <a:pt x="701842" y="2729"/>
                    <a:pt x="604788" y="-14917"/>
                    <a:pt x="529390" y="20376"/>
                  </a:cubicBezTo>
                  <a:cubicBezTo>
                    <a:pt x="453992" y="55669"/>
                    <a:pt x="434742" y="185610"/>
                    <a:pt x="346510" y="232132"/>
                  </a:cubicBezTo>
                  <a:cubicBezTo>
                    <a:pt x="258278" y="278654"/>
                    <a:pt x="129139" y="289081"/>
                    <a:pt x="0" y="299509"/>
                  </a:cubicBezTo>
                </a:path>
              </a:pathLst>
            </a:custGeom>
            <a:noFill/>
            <a:ln w="635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B8F2EC7-1AE8-4AE9-940E-6599740A8E30}"/>
                </a:ext>
              </a:extLst>
            </p:cNvPr>
            <p:cNvGrpSpPr/>
            <p:nvPr/>
          </p:nvGrpSpPr>
          <p:grpSpPr>
            <a:xfrm>
              <a:off x="6637419" y="2062363"/>
              <a:ext cx="954107" cy="2317133"/>
              <a:chOff x="6637419" y="2062363"/>
              <a:chExt cx="954107" cy="2317133"/>
            </a:xfrm>
          </p:grpSpPr>
          <p:sp>
            <p:nvSpPr>
              <p:cNvPr id="27" name="Freeform 118">
                <a:extLst>
                  <a:ext uri="{FF2B5EF4-FFF2-40B4-BE49-F238E27FC236}">
                    <a16:creationId xmlns:a16="http://schemas.microsoft.com/office/drawing/2014/main" id="{3238FC6B-8472-43F6-BE25-DBA9D12BDA86}"/>
                  </a:ext>
                </a:extLst>
              </p:cNvPr>
              <p:cNvSpPr/>
              <p:nvPr/>
            </p:nvSpPr>
            <p:spPr>
              <a:xfrm>
                <a:off x="6934200" y="2298606"/>
                <a:ext cx="504029" cy="2080890"/>
              </a:xfrm>
              <a:custGeom>
                <a:avLst/>
                <a:gdLst>
                  <a:gd name="connsiteX0" fmla="*/ 231006 w 277033"/>
                  <a:gd name="connsiteY0" fmla="*/ 1299411 h 1299411"/>
                  <a:gd name="connsiteX1" fmla="*/ 259882 w 277033"/>
                  <a:gd name="connsiteY1" fmla="*/ 375385 h 1299411"/>
                  <a:gd name="connsiteX2" fmla="*/ 0 w 277033"/>
                  <a:gd name="connsiteY2" fmla="*/ 0 h 12994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77033" h="1299411">
                    <a:moveTo>
                      <a:pt x="231006" y="1299411"/>
                    </a:moveTo>
                    <a:cubicBezTo>
                      <a:pt x="264694" y="945682"/>
                      <a:pt x="298383" y="591953"/>
                      <a:pt x="259882" y="375385"/>
                    </a:cubicBezTo>
                    <a:cubicBezTo>
                      <a:pt x="221381" y="158817"/>
                      <a:pt x="110690" y="79408"/>
                      <a:pt x="0" y="0"/>
                    </a:cubicBezTo>
                  </a:path>
                </a:pathLst>
              </a:custGeom>
              <a:ln w="254000" cap="rnd">
                <a:solidFill>
                  <a:schemeClr val="tx1">
                    <a:lumMod val="50000"/>
                  </a:schemeClr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127000" h="127000"/>
              </a:sp3d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2A5EEE3-0308-4F3E-B06A-38831A886FAB}"/>
                  </a:ext>
                </a:extLst>
              </p:cNvPr>
              <p:cNvSpPr txBox="1"/>
              <p:nvPr/>
            </p:nvSpPr>
            <p:spPr>
              <a:xfrm>
                <a:off x="6637419" y="2062363"/>
                <a:ext cx="954107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zh-CN" altLang="en-US" sz="30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glow rad="228600">
                        <a:srgbClr val="F79646">
                          <a:satMod val="175000"/>
                          <a:alpha val="40000"/>
                        </a:srgbClr>
                      </a:glow>
                    </a:effectLst>
                    <a:uLnTx/>
                    <a:uFillTx/>
                    <a:latin typeface="Microsoft YaHei" panose="020B0503020204020204" pitchFamily="34" charset="-122"/>
                    <a:ea typeface="Microsoft YaHei" panose="020B0503020204020204" pitchFamily="34" charset="-122"/>
                    <a:cs typeface="+mn-cs"/>
                  </a:rPr>
                  <a:t>肉体</a:t>
                </a:r>
                <a:endPara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glow rad="228600">
                      <a:srgbClr val="F79646">
                        <a:satMod val="175000"/>
                        <a:alpha val="40000"/>
                      </a:srgbClr>
                    </a:glow>
                  </a:effectLst>
                  <a:uLnTx/>
                  <a:uFillTx/>
                  <a:latin typeface="Microsoft YaHei" panose="020B0503020204020204" pitchFamily="34" charset="-122"/>
                  <a:ea typeface="Microsoft YaHei" panose="020B0503020204020204" pitchFamily="34" charset="-122"/>
                  <a:cs typeface="+mn-cs"/>
                </a:endParaRPr>
              </a:p>
            </p:txBody>
          </p:sp>
        </p:grpSp>
        <p:sp>
          <p:nvSpPr>
            <p:cNvPr id="25" name="Freeform 116">
              <a:extLst>
                <a:ext uri="{FF2B5EF4-FFF2-40B4-BE49-F238E27FC236}">
                  <a16:creationId xmlns:a16="http://schemas.microsoft.com/office/drawing/2014/main" id="{3FF98BBD-E727-4607-B390-0D919A476C18}"/>
                </a:ext>
              </a:extLst>
            </p:cNvPr>
            <p:cNvSpPr/>
            <p:nvPr/>
          </p:nvSpPr>
          <p:spPr>
            <a:xfrm>
              <a:off x="7458673" y="4442235"/>
              <a:ext cx="981777" cy="279133"/>
            </a:xfrm>
            <a:custGeom>
              <a:avLst/>
              <a:gdLst>
                <a:gd name="connsiteX0" fmla="*/ 0 w 981777"/>
                <a:gd name="connsiteY0" fmla="*/ 0 h 279133"/>
                <a:gd name="connsiteX1" fmla="*/ 288758 w 981777"/>
                <a:gd name="connsiteY1" fmla="*/ 144379 h 279133"/>
                <a:gd name="connsiteX2" fmla="*/ 856649 w 981777"/>
                <a:gd name="connsiteY2" fmla="*/ 192506 h 279133"/>
                <a:gd name="connsiteX3" fmla="*/ 981777 w 981777"/>
                <a:gd name="connsiteY3" fmla="*/ 279133 h 279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1777" h="279133">
                  <a:moveTo>
                    <a:pt x="0" y="0"/>
                  </a:moveTo>
                  <a:cubicBezTo>
                    <a:pt x="72991" y="56147"/>
                    <a:pt x="145983" y="112295"/>
                    <a:pt x="288758" y="144379"/>
                  </a:cubicBezTo>
                  <a:cubicBezTo>
                    <a:pt x="431533" y="176463"/>
                    <a:pt x="741146" y="170047"/>
                    <a:pt x="856649" y="192506"/>
                  </a:cubicBezTo>
                  <a:cubicBezTo>
                    <a:pt x="972152" y="214965"/>
                    <a:pt x="976964" y="247049"/>
                    <a:pt x="981777" y="279133"/>
                  </a:cubicBezTo>
                </a:path>
              </a:pathLst>
            </a:cu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" name="Freeform 117">
              <a:extLst>
                <a:ext uri="{FF2B5EF4-FFF2-40B4-BE49-F238E27FC236}">
                  <a16:creationId xmlns:a16="http://schemas.microsoft.com/office/drawing/2014/main" id="{4E96FD34-2EA7-41B2-B709-10D0E897EA86}"/>
                </a:ext>
              </a:extLst>
            </p:cNvPr>
            <p:cNvSpPr/>
            <p:nvPr/>
          </p:nvSpPr>
          <p:spPr>
            <a:xfrm>
              <a:off x="6871381" y="4476644"/>
              <a:ext cx="516028" cy="529390"/>
            </a:xfrm>
            <a:custGeom>
              <a:avLst/>
              <a:gdLst>
                <a:gd name="connsiteX0" fmla="*/ 500513 w 516028"/>
                <a:gd name="connsiteY0" fmla="*/ 0 h 529390"/>
                <a:gd name="connsiteX1" fmla="*/ 471638 w 516028"/>
                <a:gd name="connsiteY1" fmla="*/ 288758 h 529390"/>
                <a:gd name="connsiteX2" fmla="*/ 125128 w 516028"/>
                <a:gd name="connsiteY2" fmla="*/ 394636 h 529390"/>
                <a:gd name="connsiteX3" fmla="*/ 0 w 516028"/>
                <a:gd name="connsiteY3" fmla="*/ 529390 h 529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6028" h="529390">
                  <a:moveTo>
                    <a:pt x="500513" y="0"/>
                  </a:moveTo>
                  <a:cubicBezTo>
                    <a:pt x="517357" y="111492"/>
                    <a:pt x="534202" y="222985"/>
                    <a:pt x="471638" y="288758"/>
                  </a:cubicBezTo>
                  <a:cubicBezTo>
                    <a:pt x="409074" y="354531"/>
                    <a:pt x="203734" y="354531"/>
                    <a:pt x="125128" y="394636"/>
                  </a:cubicBezTo>
                  <a:cubicBezTo>
                    <a:pt x="46522" y="434741"/>
                    <a:pt x="23261" y="482065"/>
                    <a:pt x="0" y="529390"/>
                  </a:cubicBezTo>
                </a:path>
              </a:pathLst>
            </a:custGeom>
            <a:noFill/>
            <a:ln w="635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9" name="Freeform 120">
            <a:extLst>
              <a:ext uri="{FF2B5EF4-FFF2-40B4-BE49-F238E27FC236}">
                <a16:creationId xmlns:a16="http://schemas.microsoft.com/office/drawing/2014/main" id="{76305CBD-498A-48FA-B964-0029446020CA}"/>
              </a:ext>
            </a:extLst>
          </p:cNvPr>
          <p:cNvSpPr/>
          <p:nvPr/>
        </p:nvSpPr>
        <p:spPr>
          <a:xfrm rot="10550135" flipH="1">
            <a:off x="7432877" y="1687896"/>
            <a:ext cx="671532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FFFF0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7F4F9B-4C54-451A-8A12-722853179314}"/>
              </a:ext>
            </a:extLst>
          </p:cNvPr>
          <p:cNvSpPr txBox="1"/>
          <p:nvPr/>
        </p:nvSpPr>
        <p:spPr>
          <a:xfrm>
            <a:off x="7538965" y="4199184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C5DC733-7EB2-4134-A002-A670125EF479}"/>
              </a:ext>
            </a:extLst>
          </p:cNvPr>
          <p:cNvSpPr txBox="1"/>
          <p:nvPr/>
        </p:nvSpPr>
        <p:spPr>
          <a:xfrm rot="19567995">
            <a:off x="7272746" y="1975369"/>
            <a:ext cx="16209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（学业、成就）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3" name="Freeform 123">
            <a:extLst>
              <a:ext uri="{FF2B5EF4-FFF2-40B4-BE49-F238E27FC236}">
                <a16:creationId xmlns:a16="http://schemas.microsoft.com/office/drawing/2014/main" id="{35C32397-90B0-4F24-9FFA-42B09C7FAB98}"/>
              </a:ext>
            </a:extLst>
          </p:cNvPr>
          <p:cNvSpPr/>
          <p:nvPr/>
        </p:nvSpPr>
        <p:spPr>
          <a:xfrm rot="16200000" flipH="1" flipV="1">
            <a:off x="7740769" y="2828487"/>
            <a:ext cx="357740" cy="85173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27000" cap="rnd">
            <a:solidFill>
              <a:srgbClr val="7030A0"/>
            </a:solidFill>
            <a:round/>
          </a:ln>
          <a:scene3d>
            <a:camera prst="orthographicFront"/>
            <a:lightRig rig="threePt" dir="t"/>
          </a:scene3d>
          <a:sp3d>
            <a:bevelT w="63500" h="6350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149B85F-E559-4FCC-94BA-64263EF11A82}"/>
              </a:ext>
            </a:extLst>
          </p:cNvPr>
          <p:cNvSpPr txBox="1"/>
          <p:nvPr/>
        </p:nvSpPr>
        <p:spPr>
          <a:xfrm>
            <a:off x="6735235" y="435944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5" name="Freeform 125">
            <a:extLst>
              <a:ext uri="{FF2B5EF4-FFF2-40B4-BE49-F238E27FC236}">
                <a16:creationId xmlns:a16="http://schemas.microsoft.com/office/drawing/2014/main" id="{FA33C8A9-8CC0-45A1-8152-AF6F6415CFBD}"/>
              </a:ext>
            </a:extLst>
          </p:cNvPr>
          <p:cNvSpPr/>
          <p:nvPr/>
        </p:nvSpPr>
        <p:spPr>
          <a:xfrm rot="17911580" flipH="1">
            <a:off x="6647252" y="2363840"/>
            <a:ext cx="345516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rgbClr val="0070C0"/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EBEB455-321D-409B-8262-DB05ECD46F46}"/>
              </a:ext>
            </a:extLst>
          </p:cNvPr>
          <p:cNvSpPr txBox="1"/>
          <p:nvPr/>
        </p:nvSpPr>
        <p:spPr>
          <a:xfrm>
            <a:off x="6352922" y="4068411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缺乏</a:t>
            </a: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426CE82-1D21-4B09-BC39-6636DD54F0A2}"/>
              </a:ext>
            </a:extLst>
          </p:cNvPr>
          <p:cNvSpPr txBox="1"/>
          <p:nvPr/>
        </p:nvSpPr>
        <p:spPr>
          <a:xfrm rot="1445963">
            <a:off x="5813545" y="2919617"/>
            <a:ext cx="1132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（钱财）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38" name="Picture 10" descr="Image result for crow no background">
            <a:extLst>
              <a:ext uri="{FF2B5EF4-FFF2-40B4-BE49-F238E27FC236}">
                <a16:creationId xmlns:a16="http://schemas.microsoft.com/office/drawing/2014/main" id="{8320964B-2A5B-4581-8E8A-A882DF5355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2058" y="1121748"/>
            <a:ext cx="1193122" cy="79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Image result for crow no background">
            <a:extLst>
              <a:ext uri="{FF2B5EF4-FFF2-40B4-BE49-F238E27FC236}">
                <a16:creationId xmlns:a16="http://schemas.microsoft.com/office/drawing/2014/main" id="{C971798F-DC3D-4F7F-8A4E-A4338E3B4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663" y="1960588"/>
            <a:ext cx="960446" cy="937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Freeform 130">
            <a:extLst>
              <a:ext uri="{FF2B5EF4-FFF2-40B4-BE49-F238E27FC236}">
                <a16:creationId xmlns:a16="http://schemas.microsoft.com/office/drawing/2014/main" id="{77A56D69-48BF-4764-9C1D-EC794CFD7587}"/>
              </a:ext>
            </a:extLst>
          </p:cNvPr>
          <p:cNvSpPr/>
          <p:nvPr/>
        </p:nvSpPr>
        <p:spPr>
          <a:xfrm rot="17052056">
            <a:off x="6466430" y="3325676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1" name="Picture 10" descr="Image result for crow no background">
            <a:extLst>
              <a:ext uri="{FF2B5EF4-FFF2-40B4-BE49-F238E27FC236}">
                <a16:creationId xmlns:a16="http://schemas.microsoft.com/office/drawing/2014/main" id="{1352FF37-F6B3-4AFC-A0D1-AE35995A32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498" y="1251827"/>
            <a:ext cx="721601" cy="47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28A70BE-7ADA-439E-9514-9140E9E24FC4}"/>
              </a:ext>
            </a:extLst>
          </p:cNvPr>
          <p:cNvSpPr txBox="1"/>
          <p:nvPr/>
        </p:nvSpPr>
        <p:spPr>
          <a:xfrm rot="21294553">
            <a:off x="7408985" y="2910674"/>
            <a:ext cx="14157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解决方法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（男女关系）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3" name="Freeform 133">
            <a:extLst>
              <a:ext uri="{FF2B5EF4-FFF2-40B4-BE49-F238E27FC236}">
                <a16:creationId xmlns:a16="http://schemas.microsoft.com/office/drawing/2014/main" id="{6E883DA7-48B4-4DBC-857D-FEBA58BAB608}"/>
              </a:ext>
            </a:extLst>
          </p:cNvPr>
          <p:cNvSpPr/>
          <p:nvPr/>
        </p:nvSpPr>
        <p:spPr>
          <a:xfrm rot="17052056">
            <a:off x="7828367" y="3314083"/>
            <a:ext cx="282830" cy="964977"/>
          </a:xfrm>
          <a:custGeom>
            <a:avLst/>
            <a:gdLst>
              <a:gd name="connsiteX0" fmla="*/ 231006 w 277033"/>
              <a:gd name="connsiteY0" fmla="*/ 1299411 h 1299411"/>
              <a:gd name="connsiteX1" fmla="*/ 259882 w 277033"/>
              <a:gd name="connsiteY1" fmla="*/ 375385 h 1299411"/>
              <a:gd name="connsiteX2" fmla="*/ 0 w 277033"/>
              <a:gd name="connsiteY2" fmla="*/ 0 h 12994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77033" h="1299411">
                <a:moveTo>
                  <a:pt x="231006" y="1299411"/>
                </a:moveTo>
                <a:cubicBezTo>
                  <a:pt x="264694" y="945682"/>
                  <a:pt x="298383" y="591953"/>
                  <a:pt x="259882" y="375385"/>
                </a:cubicBezTo>
                <a:cubicBezTo>
                  <a:pt x="221381" y="158817"/>
                  <a:pt x="110690" y="79408"/>
                  <a:pt x="0" y="0"/>
                </a:cubicBezTo>
              </a:path>
            </a:pathLst>
          </a:custGeom>
          <a:ln w="190500" cap="rnd">
            <a:solidFill>
              <a:schemeClr val="bg1">
                <a:lumMod val="65000"/>
                <a:lumOff val="35000"/>
              </a:schemeClr>
            </a:solidFill>
            <a:round/>
          </a:ln>
          <a:scene3d>
            <a:camera prst="orthographicFront"/>
            <a:lightRig rig="threePt" dir="t"/>
          </a:scene3d>
          <a:sp3d>
            <a:bevelT w="95250" h="95250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AAB9346-9CDD-4095-AF04-FAE7FE0DA35D}"/>
              </a:ext>
            </a:extLst>
          </p:cNvPr>
          <p:cNvSpPr txBox="1"/>
          <p:nvPr/>
        </p:nvSpPr>
        <p:spPr>
          <a:xfrm>
            <a:off x="7092283" y="2448434"/>
            <a:ext cx="35229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自我</a:t>
            </a:r>
            <a:endParaRPr kumimoji="0" lang="en-US" altLang="zh-CN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依靠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pic>
        <p:nvPicPr>
          <p:cNvPr id="45" name="Picture 16" descr="Image result for crow no background">
            <a:extLst>
              <a:ext uri="{FF2B5EF4-FFF2-40B4-BE49-F238E27FC236}">
                <a16:creationId xmlns:a16="http://schemas.microsoft.com/office/drawing/2014/main" id="{599CC838-0DDA-4379-B421-44B1AAEDF0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053" y="3294819"/>
            <a:ext cx="555099" cy="54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804D5555-23F6-4319-B9EB-8F47FF91CC16}"/>
              </a:ext>
            </a:extLst>
          </p:cNvPr>
          <p:cNvSpPr txBox="1"/>
          <p:nvPr/>
        </p:nvSpPr>
        <p:spPr>
          <a:xfrm>
            <a:off x="5533285" y="3564339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希望别人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也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>
                  <a:glow rad="228600">
                    <a:prstClr val="black">
                      <a:alpha val="40000"/>
                    </a:prstClr>
                  </a:glow>
                </a:effectLst>
                <a:uLnTx/>
                <a:uFillTx/>
                <a:latin typeface="Microsoft YaHei" panose="020B0503020204020204" pitchFamily="34" charset="-122"/>
                <a:ea typeface="Microsoft YaHei" panose="020B0503020204020204" pitchFamily="34" charset="-122"/>
                <a:cs typeface="+mn-cs"/>
              </a:rPr>
              <a:t>不好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9BBB59">
                  <a:lumMod val="75000"/>
                </a:srgbClr>
              </a:solidFill>
              <a:effectLst>
                <a:glow rad="228600">
                  <a:prstClr val="black">
                    <a:alpha val="40000"/>
                  </a:prstClr>
                </a:glow>
              </a:effectLst>
              <a:uLnTx/>
              <a:uFillTx/>
              <a:latin typeface="Microsoft YaHei" panose="020B0503020204020204" pitchFamily="34" charset="-122"/>
              <a:ea typeface="Microsoft YaHei" panose="020B0503020204020204" pitchFamily="34" charset="-122"/>
              <a:cs typeface="+mn-cs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5D9CFFFC-6DDC-496D-9598-BD5A05DB29D7}"/>
              </a:ext>
            </a:extLst>
          </p:cNvPr>
          <p:cNvSpPr/>
          <p:nvPr/>
        </p:nvSpPr>
        <p:spPr>
          <a:xfrm>
            <a:off x="7036368" y="2486932"/>
            <a:ext cx="495534" cy="1669964"/>
          </a:xfrm>
          <a:prstGeom prst="rect">
            <a:avLst/>
          </a:prstGeom>
          <a:noFill/>
          <a:ln w="73025">
            <a:solidFill>
              <a:schemeClr val="tx1"/>
            </a:solidFill>
          </a:ln>
          <a:effectLst>
            <a:glow rad="127000">
              <a:schemeClr val="bg2">
                <a:lumMod val="90000"/>
                <a:alpha val="78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7933ABC-E30D-4F27-B299-BD33761EEEBB}"/>
              </a:ext>
            </a:extLst>
          </p:cNvPr>
          <p:cNvSpPr/>
          <p:nvPr/>
        </p:nvSpPr>
        <p:spPr>
          <a:xfrm>
            <a:off x="5532085" y="1114061"/>
            <a:ext cx="3504099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3:4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蛇对女人说：你们不一定死；</a:t>
            </a:r>
            <a:r>
              <a:rPr kumimoji="0" lang="en-US" altLang="zh-CN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3:5 </a:t>
            </a:r>
            <a:r>
              <a:rPr kumimoji="0" lang="zh-CN" alt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prstClr val="black"/>
                  </a:glo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因为　神知道，你们吃的日子眼睛就明亮了，你们便如神能知道善恶。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A1D74AB-D394-4010-A335-35D17A91A5DB}"/>
              </a:ext>
            </a:extLst>
          </p:cNvPr>
          <p:cNvSpPr txBox="1"/>
          <p:nvPr/>
        </p:nvSpPr>
        <p:spPr>
          <a:xfrm>
            <a:off x="5562600" y="645352"/>
            <a:ext cx="3364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</a:rPr>
              <a:t>属地的眼光从哪里来的？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066860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 tmFilter="0, 0; .2, .5; .8, .5; 1, 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500" autoRev="1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50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17" grpId="0" uiExpand="1" build="allAtOnce"/>
      <p:bldP spid="18" grpId="0" animBg="1"/>
      <p:bldP spid="19" grpId="0" animBg="1"/>
      <p:bldP spid="20" grpId="0" animBg="1"/>
      <p:bldP spid="21" grpId="0" animBg="1"/>
      <p:bldP spid="29" grpId="0" animBg="1"/>
      <p:bldP spid="30" grpId="0"/>
      <p:bldP spid="31" grpId="0"/>
      <p:bldP spid="33" grpId="0" animBg="1"/>
      <p:bldP spid="34" grpId="0"/>
      <p:bldP spid="35" grpId="0" animBg="1"/>
      <p:bldP spid="36" grpId="0"/>
      <p:bldP spid="37" grpId="0"/>
      <p:bldP spid="40" grpId="0" animBg="1"/>
      <p:bldP spid="42" grpId="0"/>
      <p:bldP spid="43" grpId="0" animBg="1"/>
      <p:bldP spid="44" grpId="0" uiExpand="1" build="allAtOnce"/>
      <p:bldP spid="46" grpId="0"/>
      <p:bldP spid="47" grpId="0" animBg="1"/>
      <p:bldP spid="47" grpId="1" animBg="1"/>
      <p:bldP spid="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199" y="647700"/>
            <a:ext cx="518160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所以我说，且在主里确实的说，你们行事不要再象</a:t>
            </a:r>
            <a:r>
              <a:rPr lang="zh-CN" altLang="en-US" sz="1750" b="1" dirty="0">
                <a:solidFill>
                  <a:schemeClr val="accent1"/>
                </a:solidFill>
                <a:effectLst>
                  <a:glow rad="508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外邦人存虚妄的心 </a:t>
            </a:r>
            <a:r>
              <a:rPr lang="en-US" altLang="zh-CN" sz="1750" b="1" dirty="0">
                <a:solidFill>
                  <a:schemeClr val="accent1"/>
                </a:solidFill>
                <a:effectLst>
                  <a:glow rad="508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(nous) </a:t>
            </a:r>
            <a:r>
              <a:rPr lang="zh-CN" altLang="en-US" sz="1750" b="1" dirty="0">
                <a:solidFill>
                  <a:schemeClr val="accent1"/>
                </a:solidFill>
                <a:effectLst>
                  <a:glow rad="50800">
                    <a:schemeClr val="tx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行事。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4:18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他们心地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(dianoia)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昏昧，与神所赐的生命隔绝了，都因自己无知，心里刚硬；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4:19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良心既然丧尽，就放纵私慾，贪行种种的污秽。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4:20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你们学了基督，却不是这样。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4:21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如果你们听过他的道，领了他的教，学了他的真理，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4:22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就要脱去你们从前行为上的旧人，这旧人是因私慾的迷惑渐渐变坏的；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76E852-7B00-4D7A-93B9-CB200731052D}"/>
              </a:ext>
            </a:extLst>
          </p:cNvPr>
          <p:cNvSpPr/>
          <p:nvPr/>
        </p:nvSpPr>
        <p:spPr>
          <a:xfrm>
            <a:off x="83756" y="2892266"/>
            <a:ext cx="5097844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4:17 This I say, therefore, and testify in the Lord, that you should no longer walk as the rest of the Gentiles walk, in the futility of their mind, 4:18 having their understanding darkened, being alienated from the life of God, because of the ignorance that is in them, because of the blindness (or hardness) of their heart; 4:19 who, being past feeling, have given themselves over to lewdness, to work all uncleanness with greediness. 4:20 But you have not so learned Christ, 4:21 if indeed you have heard Him and have been taught by Him, as the truth is in Jesus: 4:22 that you put off, concerning your former conduct, the old man which grows corrupt according to the deceitful lusts,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88301511-8DC6-4929-B562-7376ACF646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6739"/>
          <a:stretch/>
        </p:blipFill>
        <p:spPr>
          <a:xfrm>
            <a:off x="5140358" y="2363543"/>
            <a:ext cx="1911283" cy="145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4284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30AC29-C984-4E25-8A31-B950A681481F}"/>
              </a:ext>
            </a:extLst>
          </p:cNvPr>
          <p:cNvSpPr/>
          <p:nvPr/>
        </p:nvSpPr>
        <p:spPr>
          <a:xfrm>
            <a:off x="76199" y="647700"/>
            <a:ext cx="5181601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4:23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又要将你们的心志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(nous)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改换一新，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并且穿上新人；这新人是照着神的形象造的，有真理的仁义和圣洁。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所以你们要弃绝谎言，各人与邻舍说实话，因为我们是互相为肢体。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生气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750" b="1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orgizo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却不要犯罪；不可含怒到日落，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也不可给魔鬼留地步。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4:28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从前偷窃的，不要再偷；总要劳力，亲手做正经事，就可有余分给那缺少的人。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E2A280-CC8F-4B98-89B9-95068106049F}"/>
              </a:ext>
            </a:extLst>
          </p:cNvPr>
          <p:cNvSpPr/>
          <p:nvPr/>
        </p:nvSpPr>
        <p:spPr>
          <a:xfrm>
            <a:off x="83756" y="2552700"/>
            <a:ext cx="509784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4:23 and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 renewed in the spirit of your mind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, 4:24 and that you put on the new man which was created according to God, in true righteousness and holiness. 4:25 Therefore, putting away lying, “</a:t>
            </a:r>
            <a:r>
              <a:rPr lang="en-US" altLang="zh-CN" sz="15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Let each one of you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speak truth with his neighbor,” for we are members of one another. 4:26 “Be angry, and do not sin”: do not let the sun go down on your wrath, 4:27 nor give place to the devil.4:28 Let him who stole steal no longer, but rather let him labor, working with </a:t>
            </a:r>
            <a:r>
              <a:rPr lang="en-US" altLang="zh-CN" sz="15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his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hands what is good, that he may have something to give him who has need.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60D331-D75E-4B18-90AB-82A5EDE3EBB4}"/>
              </a:ext>
            </a:extLst>
          </p:cNvPr>
          <p:cNvSpPr txBox="1"/>
          <p:nvPr/>
        </p:nvSpPr>
        <p:spPr>
          <a:xfrm>
            <a:off x="83756" y="4699337"/>
            <a:ext cx="5326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罗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12:2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不要效法这个世界，只要心意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(nous)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更新而变化（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do not be conformed to this world, but be transformed by the renewing of your mind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），叫你们察验何为神的善良、纯全、可喜悦的旨意。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276C753-DADB-4862-9951-A2CE97EE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8C015D-F025-42EF-96DF-E0BB9ADCAB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39"/>
          <a:stretch/>
        </p:blipFill>
        <p:spPr>
          <a:xfrm>
            <a:off x="5140358" y="2363543"/>
            <a:ext cx="1911283" cy="14548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63825B-A152-4F7D-8170-E334BDAF7A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68"/>
          <a:stretch/>
        </p:blipFill>
        <p:spPr>
          <a:xfrm>
            <a:off x="7112595" y="2346677"/>
            <a:ext cx="1892539" cy="147834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78E2B73-AA30-4762-AE19-BA472FCCB3D0}"/>
              </a:ext>
            </a:extLst>
          </p:cNvPr>
          <p:cNvSpPr txBox="1"/>
          <p:nvPr/>
        </p:nvSpPr>
        <p:spPr>
          <a:xfrm>
            <a:off x="6504920" y="1097823"/>
            <a:ext cx="2865489" cy="1477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人生有值得的追求</a:t>
            </a:r>
            <a:endParaRPr lang="en-US" altLang="zh-CN" b="1" dirty="0"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减少不必要的痛苦</a:t>
            </a:r>
            <a:endParaRPr lang="en-US" altLang="zh-CN" b="1" dirty="0">
              <a:solidFill>
                <a:srgbClr val="0070C0"/>
              </a:solidFill>
              <a:effectLst>
                <a:glow rad="63500">
                  <a:prstClr val="white"/>
                </a:glow>
              </a:effectLst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心</a:t>
            </a:r>
            <a:r>
              <a:rPr kumimoji="0" lang="zh-CN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rPr>
              <a:t>意更新变的</a:t>
            </a:r>
            <a:r>
              <a:rPr lang="zh-CN" altLang="en-US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轻省</a:t>
            </a: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  <a:p>
            <a:pPr marL="182880" lvl="0" indent="-182880">
              <a:buFont typeface="Arial" panose="020B0604020202020204" pitchFamily="34" charset="0"/>
              <a:buChar char="•"/>
              <a:defRPr/>
            </a:pPr>
            <a:r>
              <a:rPr lang="zh-CN" altLang="en-US" b="1" noProof="0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获得有永久价值的产业</a:t>
            </a:r>
            <a:endParaRPr lang="en-US" altLang="zh-CN" b="1" noProof="0" dirty="0"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latin typeface="Century Gothic" panose="020B0502020202020204"/>
            </a:endParaRPr>
          </a:p>
          <a:p>
            <a:pPr lvl="0">
              <a:defRPr/>
            </a:pPr>
            <a:endParaRPr kumimoji="0" lang="en-US" altLang="zh-CN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DB44D62-50A5-4561-97B3-18654D2BE14A}"/>
              </a:ext>
            </a:extLst>
          </p:cNvPr>
          <p:cNvSpPr txBox="1"/>
          <p:nvPr/>
        </p:nvSpPr>
        <p:spPr>
          <a:xfrm>
            <a:off x="5791200" y="64535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心意更新的关键？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D97979-8B89-4D7C-8F8F-3481EF11CF00}"/>
              </a:ext>
            </a:extLst>
          </p:cNvPr>
          <p:cNvGrpSpPr/>
          <p:nvPr/>
        </p:nvGrpSpPr>
        <p:grpSpPr>
          <a:xfrm>
            <a:off x="4955669" y="1007494"/>
            <a:ext cx="1826131" cy="1361840"/>
            <a:chOff x="4955669" y="1007494"/>
            <a:chExt cx="1826131" cy="136184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55324EF-DFE0-42B6-A6EE-3C97C97FD9E5}"/>
                </a:ext>
              </a:extLst>
            </p:cNvPr>
            <p:cNvSpPr txBox="1"/>
            <p:nvPr/>
          </p:nvSpPr>
          <p:spPr>
            <a:xfrm>
              <a:off x="5105400" y="2000002"/>
              <a:ext cx="15814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zh-CN" altLang="en-US" b="1" noProof="0" dirty="0"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latin typeface="Century Gothic" panose="020B0502020202020204"/>
                </a:rPr>
                <a:t>价值观</a:t>
              </a:r>
              <a:r>
                <a:rPr lang="zh-CN" altLang="en-US" b="1" dirty="0"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</a:rPr>
                <a:t>的</a:t>
              </a:r>
              <a:r>
                <a:rPr lang="zh-CN" altLang="en-US" b="1" noProof="0" dirty="0">
                  <a:solidFill>
                    <a:srgbClr val="FF0000"/>
                  </a:solidFill>
                  <a:effectLst>
                    <a:glow rad="63500">
                      <a:prstClr val="white"/>
                    </a:glow>
                  </a:effectLst>
                  <a:latin typeface="Century Gothic" panose="020B0502020202020204"/>
                </a:rPr>
                <a:t>更新</a:t>
              </a:r>
              <a:endParaRPr kumimoji="0" lang="en-US" altLang="zh-CN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uLnTx/>
                <a:uFillTx/>
                <a:latin typeface="Century Gothic" panose="020B0502020202020204"/>
              </a:endParaRPr>
            </a:p>
          </p:txBody>
        </p:sp>
        <p:pic>
          <p:nvPicPr>
            <p:cNvPr id="1026" name="Picture 2" descr="Image result for value price balance">
              <a:extLst>
                <a:ext uri="{FF2B5EF4-FFF2-40B4-BE49-F238E27FC236}">
                  <a16:creationId xmlns:a16="http://schemas.microsoft.com/office/drawing/2014/main" id="{FF0D3943-8998-4668-AFE5-154C4C1A03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630" b="100000" l="6167" r="95917">
                          <a14:foregroundMark x1="28083" y1="58519" x2="28083" y2="58519"/>
                          <a14:foregroundMark x1="25000" y1="55852" x2="25000" y2="55852"/>
                          <a14:foregroundMark x1="22333" y1="59407" x2="22333" y2="59407"/>
                          <a14:foregroundMark x1="28667" y1="63852" x2="28667" y2="63852"/>
                          <a14:foregroundMark x1="33250" y1="54519" x2="33250" y2="54519"/>
                          <a14:foregroundMark x1="15417" y1="53926" x2="15417" y2="53926"/>
                          <a14:foregroundMark x1="28500" y1="78222" x2="28500" y2="78222"/>
                          <a14:foregroundMark x1="21833" y1="78815" x2="21833" y2="78815"/>
                          <a14:foregroundMark x1="24667" y1="43111" x2="24667" y2="43111"/>
                          <a14:foregroundMark x1="77000" y1="79259" x2="77000" y2="79259"/>
                          <a14:foregroundMark x1="70000" y1="55704" x2="70000" y2="55704"/>
                          <a14:foregroundMark x1="64833" y1="62667" x2="64833" y2="62667"/>
                          <a14:foregroundMark x1="73750" y1="61630" x2="73750" y2="61630"/>
                          <a14:foregroundMark x1="78583" y1="60741" x2="78583" y2="60741"/>
                          <a14:foregroundMark x1="84750" y1="56000" x2="84750" y2="56000"/>
                          <a14:backgroundMark x1="15000" y1="58667" x2="15000" y2="58667"/>
                          <a14:backgroundMark x1="20667" y1="57630" x2="20667" y2="57630"/>
                          <a14:backgroundMark x1="77417" y1="45333" x2="77417" y2="45333"/>
                          <a14:backgroundMark x1="83333" y1="63259" x2="83333" y2="63259"/>
                          <a14:backgroundMark x1="69500" y1="61481" x2="69500" y2="61481"/>
                          <a14:backgroundMark x1="63750" y1="54963" x2="63750" y2="549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5669" y="1007494"/>
              <a:ext cx="1826131" cy="10271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190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30AC29-C984-4E25-8A31-B950A681481F}"/>
              </a:ext>
            </a:extLst>
          </p:cNvPr>
          <p:cNvSpPr/>
          <p:nvPr/>
        </p:nvSpPr>
        <p:spPr>
          <a:xfrm>
            <a:off x="76199" y="647700"/>
            <a:ext cx="5181601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4:23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又要将你们的心志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(nous)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改换一新，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并且穿上新人；这新人是照着神的形象造的，有真理的仁义和圣洁。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所以你们要弃绝谎言，各人与邻舍说实话，因为我们是互相为肢体。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生气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750" b="1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orgizo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却不要犯罪；不可含怒到日落，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也不可给魔鬼留地步。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4:28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从前偷窃的，不要再偷；总要劳力，亲手做正经事，就可有余分给那缺少的人。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E2A280-CC8F-4B98-89B9-95068106049F}"/>
              </a:ext>
            </a:extLst>
          </p:cNvPr>
          <p:cNvSpPr/>
          <p:nvPr/>
        </p:nvSpPr>
        <p:spPr>
          <a:xfrm>
            <a:off x="83756" y="2552700"/>
            <a:ext cx="509784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4:23 and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 renewed in the spirit of your mind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, 4:24 and that you put on the new man which was created according to God, in true righteousness and holiness. 4:25 Therefore, putting away lying, “</a:t>
            </a:r>
            <a:r>
              <a:rPr lang="en-US" altLang="zh-CN" sz="15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Let each one of you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speak truth with his neighbor,” for we are members of one another. 4:26 “Be angry, and do not sin”: do not let the sun go down on your wrath, 4:27 nor give place to the devil.4:28 Let him who stole steal no longer, but rather let him labor, working with </a:t>
            </a:r>
            <a:r>
              <a:rPr lang="en-US" altLang="zh-CN" sz="15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his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hands what is good, that he may have something to give him who has need.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60D331-D75E-4B18-90AB-82A5EDE3EBB4}"/>
              </a:ext>
            </a:extLst>
          </p:cNvPr>
          <p:cNvSpPr txBox="1"/>
          <p:nvPr/>
        </p:nvSpPr>
        <p:spPr>
          <a:xfrm>
            <a:off x="83756" y="4699337"/>
            <a:ext cx="5326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罗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12:2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不要效法这个世界，只要心意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(nous)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更新而变化（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do not be conformed to this world, but be transformed by the renewing of your mind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），叫你们察验何为神的善良、纯全、可喜悦的旨意。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276C753-DADB-4862-9951-A2CE97EE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8C015D-F025-42EF-96DF-E0BB9ADCAB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39"/>
          <a:stretch/>
        </p:blipFill>
        <p:spPr>
          <a:xfrm>
            <a:off x="5140358" y="2363543"/>
            <a:ext cx="1911283" cy="14548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63825B-A152-4F7D-8170-E334BDAF7A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68"/>
          <a:stretch/>
        </p:blipFill>
        <p:spPr>
          <a:xfrm>
            <a:off x="7112595" y="2346677"/>
            <a:ext cx="1892539" cy="14783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0E1F05D-FDD6-4403-B888-3D5AE6F95460}"/>
              </a:ext>
            </a:extLst>
          </p:cNvPr>
          <p:cNvSpPr txBox="1"/>
          <p:nvPr/>
        </p:nvSpPr>
        <p:spPr>
          <a:xfrm>
            <a:off x="5200828" y="697606"/>
            <a:ext cx="3823534" cy="1431161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西</a:t>
            </a:r>
            <a:r>
              <a:rPr lang="en-US" altLang="zh-CN" sz="14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3:9 </a:t>
            </a:r>
            <a:r>
              <a:rPr lang="zh-CN" altLang="en-US" sz="14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不要彼此说谎；因你们已经脱去旧人和旧人的行为， </a:t>
            </a:r>
            <a:r>
              <a:rPr lang="en-US" altLang="zh-CN" sz="14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3:10 </a:t>
            </a:r>
            <a:r>
              <a:rPr lang="zh-CN" altLang="en-US" sz="14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穿上了新人。这新人在知识上渐渐更新，正如造他主的形象。 </a:t>
            </a:r>
            <a:r>
              <a:rPr lang="en-US" altLang="zh-CN" sz="14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3:11 </a:t>
            </a:r>
            <a:r>
              <a:rPr lang="zh-CN" altLang="en-US" sz="145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在此并不分希腊人、犹太人，受割礼的、未受割礼的，化外人，西古提人，为奴的、自主的，唯有基督是包括一切，又住在各人之内。 </a:t>
            </a:r>
            <a:endParaRPr kumimoji="0" lang="en-US" altLang="zh-CN" sz="14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843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30AC29-C984-4E25-8A31-B950A681481F}"/>
              </a:ext>
            </a:extLst>
          </p:cNvPr>
          <p:cNvSpPr/>
          <p:nvPr/>
        </p:nvSpPr>
        <p:spPr>
          <a:xfrm>
            <a:off x="76199" y="647700"/>
            <a:ext cx="5181601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4:23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又要将你们的心志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(nous)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改换一新，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并且穿上新人；这新人是照着神的形象造的，有真理的仁义和圣洁。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所以你们要弃绝谎言，各人与邻舍说实话，因为我们是互相为肢体。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生气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750" b="1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orgizo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却不要犯罪；不可含怒到日落，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也不可给魔鬼留地步。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4:28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从前偷窃的，不要再偷；总要劳力，亲手做正经事，就可有余分给那缺少的人。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E2A280-CC8F-4B98-89B9-95068106049F}"/>
              </a:ext>
            </a:extLst>
          </p:cNvPr>
          <p:cNvSpPr/>
          <p:nvPr/>
        </p:nvSpPr>
        <p:spPr>
          <a:xfrm>
            <a:off x="83756" y="2552700"/>
            <a:ext cx="509784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4:23 and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 renewed in the spirit of your mind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, 4:24 and that you put on the new man which was created according to God, in true righteousness and holiness. 4:25 Therefore, putting away lying, “</a:t>
            </a:r>
            <a:r>
              <a:rPr lang="en-US" altLang="zh-CN" sz="15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Let each one of you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speak truth with his neighbor,” for we are members of one another. 4:26 “Be angry, and do not sin”: do not let the sun go down on your wrath, 4:27 nor give place to the devil.4:28 Let him who stole steal no longer, but rather let him labor, working with </a:t>
            </a:r>
            <a:r>
              <a:rPr lang="en-US" altLang="zh-CN" sz="15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his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hands what is good, that he may have something to give him who has need.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60D331-D75E-4B18-90AB-82A5EDE3EBB4}"/>
              </a:ext>
            </a:extLst>
          </p:cNvPr>
          <p:cNvSpPr txBox="1"/>
          <p:nvPr/>
        </p:nvSpPr>
        <p:spPr>
          <a:xfrm>
            <a:off x="83756" y="4699337"/>
            <a:ext cx="5326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罗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12:2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不要效法这个世界，只要心意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(nous)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更新而变化（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do not be conformed to this world, but be transformed by the renewing of your mind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），叫你们察验何为神的善良、纯全、可喜悦的旨意。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9276C753-DADB-4862-9951-A2CE97EED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332" y="3842158"/>
            <a:ext cx="3527591" cy="191094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C8C015D-F025-42EF-96DF-E0BB9ADCAB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739"/>
          <a:stretch/>
        </p:blipFill>
        <p:spPr>
          <a:xfrm>
            <a:off x="5140358" y="2363543"/>
            <a:ext cx="1911283" cy="145487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63825B-A152-4F7D-8170-E334BDAF7AE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168"/>
          <a:stretch/>
        </p:blipFill>
        <p:spPr>
          <a:xfrm>
            <a:off x="7112595" y="2346677"/>
            <a:ext cx="1892539" cy="147834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0E1F05D-FDD6-4403-B888-3D5AE6F95460}"/>
              </a:ext>
            </a:extLst>
          </p:cNvPr>
          <p:cNvSpPr txBox="1"/>
          <p:nvPr/>
        </p:nvSpPr>
        <p:spPr>
          <a:xfrm>
            <a:off x="5200828" y="697606"/>
            <a:ext cx="3823534" cy="15696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雅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</a:t>
            </a: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故此，你们要顺服神。务要抵挡魔鬼，魔鬼就必离开你们逃跑了。 </a:t>
            </a: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endParaRPr lang="en-US" altLang="zh-CN" sz="16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雅</a:t>
            </a:r>
            <a:r>
              <a:rPr lang="en-US" altLang="zh-CN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4:7 Therefore submit to God. Resist the devil and he will flee from you. </a:t>
            </a:r>
          </a:p>
        </p:txBody>
      </p:sp>
    </p:spTree>
    <p:extLst>
      <p:ext uri="{BB962C8B-B14F-4D97-AF65-F5344CB8AC3E}">
        <p14:creationId xmlns:p14="http://schemas.microsoft.com/office/powerpoint/2010/main" val="2243152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/>
        </p:nvCxnSpPr>
        <p:spPr>
          <a:xfrm>
            <a:off x="100410" y="596424"/>
            <a:ext cx="903620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14600" y="0"/>
            <a:ext cx="403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住在基督里的生活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30AC29-C984-4E25-8A31-B950A681481F}"/>
              </a:ext>
            </a:extLst>
          </p:cNvPr>
          <p:cNvSpPr/>
          <p:nvPr/>
        </p:nvSpPr>
        <p:spPr>
          <a:xfrm>
            <a:off x="76199" y="647700"/>
            <a:ext cx="5181601" cy="1977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defRPr/>
            </a:pP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弗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4:23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又要将你们的心志 </a:t>
            </a:r>
            <a:r>
              <a:rPr lang="en-US" altLang="zh-CN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(nous) </a:t>
            </a:r>
            <a:r>
              <a:rPr lang="zh-CN" altLang="en-US" sz="17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改换一新，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4:24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并且穿上新人；这新人是照着神的形象造的，有真理的仁义和圣洁。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4:25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所以你们要弃绝谎言，各人与邻舍说实话，因为我们是互相为肢体。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4:26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生气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en-US" altLang="zh-CN" sz="1750" b="1" dirty="0" err="1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orgizo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)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却不要犯罪；不可含怒到日落，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4:27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也不可给魔鬼留地步。</a:t>
            </a:r>
            <a:r>
              <a:rPr lang="en-US" altLang="zh-CN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4:28 </a:t>
            </a:r>
            <a:r>
              <a:rPr lang="zh-CN" altLang="en-US" sz="1750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从前偷窃的，不要再偷；总要劳力，亲手做正经事，就可有余分给那缺少的人。</a:t>
            </a:r>
            <a:endParaRPr lang="en-US" altLang="zh-CN" sz="1750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E2A280-CC8F-4B98-89B9-95068106049F}"/>
              </a:ext>
            </a:extLst>
          </p:cNvPr>
          <p:cNvSpPr/>
          <p:nvPr/>
        </p:nvSpPr>
        <p:spPr>
          <a:xfrm>
            <a:off x="83756" y="2552700"/>
            <a:ext cx="5097844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700"/>
              </a:lnSpc>
              <a:defRPr/>
            </a:pP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Eph 4:23 and </a:t>
            </a:r>
            <a:r>
              <a:rPr lang="en-US" altLang="zh-CN" sz="1550" b="1" dirty="0">
                <a:solidFill>
                  <a:srgbClr val="0070C0"/>
                </a:solidFill>
                <a:effectLst>
                  <a:glow rad="63500">
                    <a:schemeClr val="bg1"/>
                  </a:glow>
                </a:effectLst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be renewed in the spirit of your mind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, 4:24 and that you put on the new man which was created according to God, in true righteousness and holiness. 4:25 Therefore, putting away lying, “</a:t>
            </a:r>
            <a:r>
              <a:rPr lang="en-US" altLang="zh-CN" sz="15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Let each one of you 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speak truth with his neighbor,” for we are members of one another. 4:26 “Be angry, and do not sin”: do not let the sun go down on your wrath, 4:27 nor give place to the devil.4:28 Let him who stole steal no longer, but rather let him labor, working with </a:t>
            </a:r>
            <a:r>
              <a:rPr lang="en-US" altLang="zh-CN" sz="1550" b="1" i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his</a:t>
            </a:r>
            <a:r>
              <a:rPr lang="en-US" altLang="zh-CN" sz="1550" b="1" dirty="0">
                <a:solidFill>
                  <a:prstClr val="black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Calibri" panose="020F0502020204030204" pitchFamily="34" charset="0"/>
              </a:rPr>
              <a:t> hands what is good, that he may have something to give him who has need.</a:t>
            </a:r>
            <a:endParaRPr kumimoji="0" lang="en-US" altLang="zh-CN" sz="15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alibri" panose="020F0502020204030204" pitchFamily="34" charset="0"/>
              <a:ea typeface="微软雅黑" panose="020B0503020204020204" pitchFamily="34" charset="-122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60D331-D75E-4B18-90AB-82A5EDE3EBB4}"/>
              </a:ext>
            </a:extLst>
          </p:cNvPr>
          <p:cNvSpPr txBox="1"/>
          <p:nvPr/>
        </p:nvSpPr>
        <p:spPr>
          <a:xfrm>
            <a:off x="83756" y="4699337"/>
            <a:ext cx="53264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罗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12:2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不要效法这个世界，只要心意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(nous) 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更新而变化（</a:t>
            </a:r>
            <a:r>
              <a:rPr lang="en-US" altLang="zh-CN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do not be conformed to this world, but be transformed by the renewing of your mind</a:t>
            </a:r>
            <a:r>
              <a:rPr lang="zh-CN" altLang="en-US" sz="1500" b="1" dirty="0">
                <a:solidFill>
                  <a:srgbClr val="0070C0"/>
                </a:solidFill>
                <a:effectLst>
                  <a:glow rad="63500">
                    <a:prstClr val="white"/>
                  </a:glow>
                </a:effectLst>
              </a:rPr>
              <a:t>），叫你们察验何为神的善良、纯全、可喜悦的旨意。</a:t>
            </a:r>
            <a:endParaRPr kumimoji="0" lang="en-US" altLang="zh-CN" sz="15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E1F05D-FDD6-4403-B888-3D5AE6F95460}"/>
              </a:ext>
            </a:extLst>
          </p:cNvPr>
          <p:cNvSpPr txBox="1"/>
          <p:nvPr/>
        </p:nvSpPr>
        <p:spPr>
          <a:xfrm>
            <a:off x="5200828" y="1076920"/>
            <a:ext cx="3859416" cy="28931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可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4:13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又对他们说：</a:t>
            </a:r>
            <a:r>
              <a:rPr lang="zh-CN" altLang="en-US" sz="1400" b="1" dirty="0">
                <a:solidFill>
                  <a:srgbClr val="0070C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你们不明白这比喻么？这样怎能明白一切的比喻呢？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4:14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撒种之人所撒的就是道。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4:15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那撒在路旁的，就是人听了道，撒但立刻来，把撒在他心里的道夺了去。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4:16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那撒在石头地上的，就是人听了道，立刻欢喜领受，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4:17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但他心里没有根，不过是暂时的，及至为道遭了患难，或是受了逼迫，立刻就跌倒了。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4:18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还有那撒在荆棘里的，就是人听了道，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4:19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后来有世上的思虑、钱财的迷惑，和别样的私慾进来，把道挤住了，就不能结实。 </a:t>
            </a:r>
            <a:r>
              <a:rPr lang="en-US" altLang="zh-CN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4:20 </a:t>
            </a:r>
            <a:r>
              <a:rPr lang="zh-CN" alt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那撒在好地上的，就是人听道，又领受，并且结实，有叁十倍的，有六十倍的，有一百倍的。 </a:t>
            </a:r>
            <a:endParaRPr kumimoji="0" lang="en-US" altLang="zh-CN" sz="1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13" name="Picture 6" descr="http://faogyo.org.hk/bibleimages/13417553_619068048252865_344106278902284511_n.jpg">
            <a:extLst>
              <a:ext uri="{FF2B5EF4-FFF2-40B4-BE49-F238E27FC236}">
                <a16:creationId xmlns:a16="http://schemas.microsoft.com/office/drawing/2014/main" id="{9FCE2BB7-E879-43A3-AA8D-8C2B4DB05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250" y="4000500"/>
            <a:ext cx="3107350" cy="162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E45445-0870-44E8-8109-CED3D53C0751}"/>
              </a:ext>
            </a:extLst>
          </p:cNvPr>
          <p:cNvSpPr txBox="1"/>
          <p:nvPr/>
        </p:nvSpPr>
        <p:spPr>
          <a:xfrm>
            <a:off x="5715000" y="645352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solidFill>
                  <a:srgbClr val="FF0000"/>
                </a:solidFill>
                <a:effectLst>
                  <a:glow rad="63500">
                    <a:prstClr val="white"/>
                  </a:glow>
                </a:effectLst>
                <a:latin typeface="Century Gothic" panose="020B0502020202020204"/>
              </a:rPr>
              <a:t>如何“被心意更新”？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63500">
                  <a:prstClr val="white"/>
                </a:glow>
              </a:effectLst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41438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50CF762AE7594886EEB61DBC512435" ma:contentTypeVersion="0" ma:contentTypeDescription="Create a new document." ma:contentTypeScope="" ma:versionID="ac8759a319ee6a20e23f251f52b29d7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3a58bf80af4c871034140dbab71aa9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3192CEE-5900-482E-BE20-28652FF1739B}">
  <ds:schemaRefs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dcmitype/"/>
    <ds:schemaRef ds:uri="http://purl.org/dc/terms/"/>
    <ds:schemaRef ds:uri="http://purl.org/dc/elements/1.1/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1B81EEF0-C477-4DE5-A8BD-E3E11713BD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365D0BD-88B8-4028-8150-DE6518ADD3B6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31904</TotalTime>
  <Words>5811</Words>
  <Application>Microsoft Office PowerPoint</Application>
  <PresentationFormat>On-screen Show (16:10)</PresentationFormat>
  <Paragraphs>107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微软雅黑</vt:lpstr>
      <vt:lpstr>微软雅黑</vt:lpstr>
      <vt:lpstr>幼圆</vt:lpstr>
      <vt:lpstr>Arial</vt:lpstr>
      <vt:lpstr>Arial</vt:lpstr>
      <vt:lpstr>Calibri</vt:lpstr>
      <vt:lpstr>Century Gothic</vt:lpstr>
      <vt:lpstr>Lao UI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YZ</dc:creator>
  <cp:lastModifiedBy>Zhao, Yan [CHEM]</cp:lastModifiedBy>
  <cp:revision>1955</cp:revision>
  <dcterms:created xsi:type="dcterms:W3CDTF">2011-09-04T18:01:24Z</dcterms:created>
  <dcterms:modified xsi:type="dcterms:W3CDTF">2021-02-21T14:20:09Z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0x0101009650CF762AE7594886EEB61DBC512435</vt:lpwstr>
  </property>
</Properties>
</file>