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4"/>
    <p:sldMasterId id="2147483958" r:id="rId5"/>
  </p:sldMasterIdLst>
  <p:notesMasterIdLst>
    <p:notesMasterId r:id="rId17"/>
  </p:notesMasterIdLst>
  <p:sldIdLst>
    <p:sldId id="256" r:id="rId6"/>
    <p:sldId id="859" r:id="rId7"/>
    <p:sldId id="851" r:id="rId8"/>
    <p:sldId id="850" r:id="rId9"/>
    <p:sldId id="846" r:id="rId10"/>
    <p:sldId id="853" r:id="rId11"/>
    <p:sldId id="462" r:id="rId12"/>
    <p:sldId id="854" r:id="rId13"/>
    <p:sldId id="857" r:id="rId14"/>
    <p:sldId id="855" r:id="rId15"/>
    <p:sldId id="856" r:id="rId1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99"/>
    <a:srgbClr val="DB9861"/>
    <a:srgbClr val="573B25"/>
    <a:srgbClr val="0000FF"/>
    <a:srgbClr val="F9CFC3"/>
    <a:srgbClr val="00FFFF"/>
    <a:srgbClr val="090909"/>
    <a:srgbClr val="010101"/>
    <a:srgbClr val="FF9966"/>
    <a:srgbClr val="031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19" autoAdjust="0"/>
    <p:restoredTop sz="94471" autoAdjust="0"/>
  </p:normalViewPr>
  <p:slideViewPr>
    <p:cSldViewPr>
      <p:cViewPr varScale="1">
        <p:scale>
          <a:sx n="134" d="100"/>
          <a:sy n="134" d="100"/>
        </p:scale>
        <p:origin x="306" y="96"/>
      </p:cViewPr>
      <p:guideLst>
        <p:guide orient="horz" pos="180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F0BC0-C258-4143-80A7-62AF4EC59403}" type="datetimeFigureOut">
              <a:rPr lang="en-US" smtClean="0"/>
              <a:t>2/14/2021</a:t>
            </a:fld>
            <a:endParaRPr lang="en-US" dirty="0"/>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647654-ACFE-458A-85AD-C598074A1F60}" type="slidenum">
              <a:rPr lang="en-US" smtClean="0"/>
              <a:t>‹#›</a:t>
            </a:fld>
            <a:endParaRPr lang="en-US" dirty="0"/>
          </a:p>
        </p:txBody>
      </p:sp>
    </p:spTree>
    <p:extLst>
      <p:ext uri="{BB962C8B-B14F-4D97-AF65-F5344CB8AC3E}">
        <p14:creationId xmlns:p14="http://schemas.microsoft.com/office/powerpoint/2010/main" val="322280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0020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669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718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3187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155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937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064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520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E647654-ACFE-458A-85AD-C598074A1F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076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095500"/>
            <a:ext cx="6686549" cy="188565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981150"/>
            <a:ext cx="6686549" cy="938569"/>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603176"/>
            <a:ext cx="1308489"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774617"/>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4765790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508000"/>
            <a:ext cx="6686549" cy="2597533"/>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6743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921000"/>
            <a:ext cx="5652416" cy="3175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941910" y="3628372"/>
            <a:ext cx="6686549" cy="1296553"/>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
        <p:nvSpPr>
          <p:cNvPr id="14" name="TextBox 13"/>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6915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032001"/>
            <a:ext cx="6686550" cy="227070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874318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508000"/>
            <a:ext cx="6295445" cy="24130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
        <p:nvSpPr>
          <p:cNvPr id="17" name="TextBox 16"/>
          <p:cNvSpPr txBox="1"/>
          <p:nvPr/>
        </p:nvSpPr>
        <p:spPr>
          <a:xfrm>
            <a:off x="1850739" y="540004"/>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421089"/>
            <a:ext cx="457200" cy="487313"/>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625010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522839"/>
            <a:ext cx="6686549" cy="2400017"/>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619500"/>
            <a:ext cx="6686550" cy="6985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4" name="Text Placeholder 3"/>
          <p:cNvSpPr>
            <a:spLocks noGrp="1"/>
          </p:cNvSpPr>
          <p:nvPr>
            <p:ph type="body" sz="half" idx="2"/>
          </p:nvPr>
        </p:nvSpPr>
        <p:spPr>
          <a:xfrm>
            <a:off x="1941910" y="4318000"/>
            <a:ext cx="668655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964241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3575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522838"/>
            <a:ext cx="1655701"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522838"/>
            <a:ext cx="485775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96487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0"/>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229332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3770053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79282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520092"/>
            <a:ext cx="6683765"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778000"/>
            <a:ext cx="668655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5165939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7981055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DEA564F-B806-4D89-BA12-F9F17827150A}" type="datetimeFigureOut">
              <a:rPr lang="en-US" smtClean="0"/>
              <a:pPr/>
              <a:t>2/14/2021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3219540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EA564F-B806-4D89-BA12-F9F17827150A}" type="datetimeFigureOut">
              <a:rPr lang="en-US" smtClean="0"/>
              <a:pPr/>
              <a:t>2/14/2021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3281871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2/14/2021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6667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27543"/>
            <a:ext cx="3008313" cy="96837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15173394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9715855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4103521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0"/>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70"/>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A53A40-B461-4794-B6DA-674FF3EC62AB}" type="slidenum">
              <a:rPr lang="en-US" smtClean="0"/>
              <a:pPr/>
              <a:t>‹#›</a:t>
            </a:fld>
            <a:endParaRPr lang="en-US"/>
          </a:p>
        </p:txBody>
      </p:sp>
    </p:spTree>
    <p:extLst>
      <p:ext uri="{BB962C8B-B14F-4D97-AF65-F5344CB8AC3E}">
        <p14:creationId xmlns:p14="http://schemas.microsoft.com/office/powerpoint/2010/main" val="277729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715625"/>
            <a:ext cx="6686549" cy="12240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941774"/>
            <a:ext cx="6686549" cy="7170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648479"/>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703450"/>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623842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778000"/>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771852"/>
            <a:ext cx="3235398"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7104297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643919"/>
            <a:ext cx="2994549"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941909" y="2124138"/>
            <a:ext cx="3257170"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641229"/>
            <a:ext cx="2999251" cy="480218"/>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5375218" y="2121448"/>
            <a:ext cx="3254006"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656485"/>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35904208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2473179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41093692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71740"/>
            <a:ext cx="2628899" cy="813593"/>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71741"/>
            <a:ext cx="38862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332178"/>
            <a:ext cx="2628899" cy="355203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95313"/>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20713111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000500"/>
            <a:ext cx="6686550" cy="472282"/>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529138"/>
            <a:ext cx="6686550" cy="3212475"/>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472782"/>
            <a:ext cx="6686550" cy="411427"/>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DDEA564F-B806-4D89-BA12-F9F17827150A}" type="datetimeFigureOut">
              <a:rPr lang="en-US" smtClean="0"/>
              <a:pPr/>
              <a:t>2/14/2021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093104"/>
            <a:ext cx="1191395"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152573"/>
            <a:ext cx="584825" cy="304271"/>
          </a:xfrm>
        </p:spPr>
        <p:txBody>
          <a:body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159316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190500"/>
            <a:ext cx="2138637"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655"/>
            <a:ext cx="1767506"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520092"/>
            <a:ext cx="6683765"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778000"/>
            <a:ext cx="668655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5108698"/>
            <a:ext cx="859712" cy="308663"/>
          </a:xfrm>
          <a:prstGeom prst="rect">
            <a:avLst/>
          </a:prstGeom>
        </p:spPr>
        <p:txBody>
          <a:bodyPr vert="horz" lIns="91440" tIns="45720" rIns="91440" bIns="45720" rtlCol="0" anchor="ctr"/>
          <a:lstStyle>
            <a:lvl1pPr algn="r">
              <a:defRPr sz="675">
                <a:solidFill>
                  <a:schemeClr val="tx1">
                    <a:tint val="75000"/>
                  </a:schemeClr>
                </a:solidFill>
              </a:defRPr>
            </a:lvl1pPr>
          </a:lstStyle>
          <a:p>
            <a:fld id="{DDEA564F-B806-4D89-BA12-F9F17827150A}" type="datetimeFigureOut">
              <a:rPr lang="en-US" smtClean="0"/>
              <a:pPr/>
              <a:t>2/14/2021</a:t>
            </a:fld>
            <a:endParaRPr lang="en-US" dirty="0"/>
          </a:p>
        </p:txBody>
      </p:sp>
      <p:sp>
        <p:nvSpPr>
          <p:cNvPr id="5" name="Footer Placeholder 4"/>
          <p:cNvSpPr>
            <a:spLocks noGrp="1"/>
          </p:cNvSpPr>
          <p:nvPr>
            <p:ph type="ftr" sz="quarter" idx="3"/>
          </p:nvPr>
        </p:nvSpPr>
        <p:spPr>
          <a:xfrm>
            <a:off x="1941910" y="5113174"/>
            <a:ext cx="5714999" cy="30427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98860" y="656485"/>
            <a:ext cx="584825" cy="304271"/>
          </a:xfrm>
          <a:prstGeom prst="rect">
            <a:avLst/>
          </a:prstGeom>
        </p:spPr>
        <p:txBody>
          <a:bodyPr vert="horz" lIns="91440" tIns="45720" rIns="91440" bIns="45720" rtlCol="0" anchor="ctr"/>
          <a:lstStyle>
            <a:lvl1pPr algn="r">
              <a:defRPr sz="1500">
                <a:solidFill>
                  <a:srgbClr val="FEFFFF"/>
                </a:solidFill>
              </a:defRPr>
            </a:lvl1pPr>
          </a:lstStyle>
          <a:p>
            <a:fld id="{4EA53A40-B461-4794-B6DA-674FF3EC62AB}" type="slidenum">
              <a:rPr lang="en-US" smtClean="0"/>
              <a:pPr/>
              <a:t>‹#›</a:t>
            </a:fld>
            <a:endParaRPr lang="en-US" dirty="0"/>
          </a:p>
        </p:txBody>
      </p:sp>
    </p:spTree>
    <p:extLst>
      <p:ext uri="{BB962C8B-B14F-4D97-AF65-F5344CB8AC3E}">
        <p14:creationId xmlns:p14="http://schemas.microsoft.com/office/powerpoint/2010/main" val="3064444173"/>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4000"/>
            <a:lum/>
          </a:blip>
          <a:srcRect/>
          <a:stretch>
            <a:fillRect t="-26000" b="-2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4"/>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DDEA564F-B806-4D89-BA12-F9F17827150A}" type="datetimeFigureOut">
              <a:rPr lang="en-US" smtClean="0"/>
              <a:pPr/>
              <a:t>2/14/2021</a:t>
            </a:fld>
            <a:endParaRPr lang="en-US"/>
          </a:p>
        </p:txBody>
      </p:sp>
      <p:sp>
        <p:nvSpPr>
          <p:cNvPr id="5" name="Footer Placeholder 4"/>
          <p:cNvSpPr>
            <a:spLocks noGrp="1"/>
          </p:cNvSpPr>
          <p:nvPr>
            <p:ph type="ftr" sz="quarter" idx="3"/>
          </p:nvPr>
        </p:nvSpPr>
        <p:spPr>
          <a:xfrm>
            <a:off x="3124200" y="5296964"/>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4"/>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EA53A40-B461-4794-B6DA-674FF3EC62AB}" type="slidenum">
              <a:rPr lang="en-US" smtClean="0"/>
              <a:pPr/>
              <a:t>‹#›</a:t>
            </a:fld>
            <a:endParaRPr lang="en-US"/>
          </a:p>
        </p:txBody>
      </p:sp>
    </p:spTree>
    <p:extLst>
      <p:ext uri="{BB962C8B-B14F-4D97-AF65-F5344CB8AC3E}">
        <p14:creationId xmlns:p14="http://schemas.microsoft.com/office/powerpoint/2010/main" val="1343388414"/>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Image result for promise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181100"/>
            <a:ext cx="6477000" cy="3046988"/>
          </a:xfrm>
          <a:prstGeom prst="rect">
            <a:avLst/>
          </a:prstGeom>
          <a:scene3d>
            <a:camera prst="orthographicFront"/>
            <a:lightRig rig="threePt" dir="t"/>
          </a:scene3d>
          <a:sp3d>
            <a:bevelT/>
          </a:sp3d>
        </p:spPr>
        <p:txBody>
          <a:bodyPr wrap="square">
            <a:spAutoFit/>
            <a:sp3d/>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住在基督里</a:t>
            </a:r>
            <a:endPar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r>
              <a:rPr kumimoji="0" lang="en-US" altLang="zh-CN"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42</a:t>
            </a:r>
            <a:r>
              <a:rPr kumimoji="0" lang="zh-CN" alt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rPr>
              <a:t>）</a:t>
            </a:r>
            <a:endParaRPr kumimoji="0" lang="en-US" sz="9600" b="1" i="0" u="none" strike="noStrike" kern="1200" cap="none" spc="0" normalizeH="0" baseline="0" noProof="0" dirty="0">
              <a:ln w="22225">
                <a:noFill/>
              </a:ln>
              <a:solidFill>
                <a:srgbClr val="FF9966"/>
              </a:solidFill>
              <a:effectLst>
                <a:glow rad="76200">
                  <a:prstClr val="black"/>
                </a:glow>
              </a:effectLst>
              <a:uLnTx/>
              <a:uFillTx/>
              <a:latin typeface="Microsoft YaHei" panose="020B0503020204020204" pitchFamily="34" charset="-122"/>
              <a:ea typeface="Microsoft YaHei" panose="020B0503020204020204" pitchFamily="34" charset="-122"/>
              <a:cs typeface="Lao UI" panose="020B0502040204020203" pitchFamily="34" charset="0"/>
            </a:endParaRPr>
          </a:p>
        </p:txBody>
      </p:sp>
    </p:spTree>
    <p:extLst>
      <p:ext uri="{BB962C8B-B14F-4D97-AF65-F5344CB8AC3E}">
        <p14:creationId xmlns:p14="http://schemas.microsoft.com/office/powerpoint/2010/main" val="2120511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pic>
        <p:nvPicPr>
          <p:cNvPr id="2" name="Picture 1">
            <a:extLst>
              <a:ext uri="{FF2B5EF4-FFF2-40B4-BE49-F238E27FC236}">
                <a16:creationId xmlns:a16="http://schemas.microsoft.com/office/drawing/2014/main" id="{AC8C015D-F025-42EF-96DF-E0BB9ADCABCE}"/>
              </a:ext>
            </a:extLst>
          </p:cNvPr>
          <p:cNvPicPr>
            <a:picLocks noChangeAspect="1"/>
          </p:cNvPicPr>
          <p:nvPr/>
        </p:nvPicPr>
        <p:blipFill rotWithShape="1">
          <a:blip r:embed="rId4"/>
          <a:srcRect r="6739"/>
          <a:stretch/>
        </p:blipFill>
        <p:spPr>
          <a:xfrm>
            <a:off x="5140358" y="2363543"/>
            <a:ext cx="1911283" cy="1454874"/>
          </a:xfrm>
          <a:prstGeom prst="rect">
            <a:avLst/>
          </a:prstGeom>
        </p:spPr>
      </p:pic>
      <p:pic>
        <p:nvPicPr>
          <p:cNvPr id="3" name="Picture 2">
            <a:extLst>
              <a:ext uri="{FF2B5EF4-FFF2-40B4-BE49-F238E27FC236}">
                <a16:creationId xmlns:a16="http://schemas.microsoft.com/office/drawing/2014/main" id="{5463825B-A152-4F7D-8170-E334BDAF7AE5}"/>
              </a:ext>
            </a:extLst>
          </p:cNvPr>
          <p:cNvPicPr>
            <a:picLocks noChangeAspect="1"/>
          </p:cNvPicPr>
          <p:nvPr/>
        </p:nvPicPr>
        <p:blipFill rotWithShape="1">
          <a:blip r:embed="rId5"/>
          <a:srcRect l="6168"/>
          <a:stretch/>
        </p:blipFill>
        <p:spPr>
          <a:xfrm>
            <a:off x="7112595" y="2346677"/>
            <a:ext cx="1892539" cy="1478346"/>
          </a:xfrm>
          <a:prstGeom prst="rect">
            <a:avLst/>
          </a:prstGeom>
        </p:spPr>
      </p:pic>
      <p:grpSp>
        <p:nvGrpSpPr>
          <p:cNvPr id="5" name="Group 4">
            <a:extLst>
              <a:ext uri="{FF2B5EF4-FFF2-40B4-BE49-F238E27FC236}">
                <a16:creationId xmlns:a16="http://schemas.microsoft.com/office/drawing/2014/main" id="{6A9528C5-7D3A-4A3A-8EE5-9A80C761BBB9}"/>
              </a:ext>
            </a:extLst>
          </p:cNvPr>
          <p:cNvGrpSpPr/>
          <p:nvPr/>
        </p:nvGrpSpPr>
        <p:grpSpPr>
          <a:xfrm>
            <a:off x="4987858" y="1038120"/>
            <a:ext cx="1797248" cy="1331214"/>
            <a:chOff x="4987858" y="1038120"/>
            <a:chExt cx="1797248" cy="1331214"/>
          </a:xfrm>
        </p:grpSpPr>
        <p:sp>
          <p:nvSpPr>
            <p:cNvPr id="11" name="TextBox 10">
              <a:extLst>
                <a:ext uri="{FF2B5EF4-FFF2-40B4-BE49-F238E27FC236}">
                  <a16:creationId xmlns:a16="http://schemas.microsoft.com/office/drawing/2014/main" id="{455324EF-DFE0-42B6-A6EE-3C97C97FD9E5}"/>
                </a:ext>
              </a:extLst>
            </p:cNvPr>
            <p:cNvSpPr txBox="1"/>
            <p:nvPr/>
          </p:nvSpPr>
          <p:spPr>
            <a:xfrm>
              <a:off x="5105400" y="2000002"/>
              <a:ext cx="1581402" cy="369332"/>
            </a:xfrm>
            <a:prstGeom prst="rect">
              <a:avLst/>
            </a:prstGeom>
            <a:noFill/>
          </p:spPr>
          <p:txBody>
            <a:bodyPr wrap="square" rtlCol="0">
              <a:spAutoFit/>
            </a:bodyPr>
            <a:lstStyle/>
            <a:p>
              <a:pPr lvl="0">
                <a:defRPr/>
              </a:pPr>
              <a:r>
                <a:rPr lang="zh-CN" altLang="en-US" b="1" noProof="0" dirty="0">
                  <a:solidFill>
                    <a:srgbClr val="FF0000"/>
                  </a:solidFill>
                  <a:effectLst>
                    <a:glow rad="63500">
                      <a:prstClr val="white"/>
                    </a:glow>
                  </a:effectLst>
                  <a:latin typeface="Century Gothic" panose="020B0502020202020204"/>
                </a:rPr>
                <a:t>价值观</a:t>
              </a:r>
              <a:r>
                <a:rPr lang="zh-CN" altLang="en-US" b="1" dirty="0">
                  <a:solidFill>
                    <a:srgbClr val="FF0000"/>
                  </a:solidFill>
                  <a:effectLst>
                    <a:glow rad="63500">
                      <a:prstClr val="white"/>
                    </a:glow>
                  </a:effectLst>
                </a:rPr>
                <a:t>的</a:t>
              </a:r>
              <a:r>
                <a:rPr lang="zh-CN" altLang="en-US" b="1" noProof="0" dirty="0">
                  <a:solidFill>
                    <a:srgbClr val="FF0000"/>
                  </a:solidFill>
                  <a:effectLst>
                    <a:glow rad="63500">
                      <a:prstClr val="white"/>
                    </a:glow>
                  </a:effectLst>
                  <a:latin typeface="Century Gothic" panose="020B0502020202020204"/>
                </a:rPr>
                <a:t>更新</a:t>
              </a:r>
              <a:endParaRPr kumimoji="0" lang="en-US" altLang="zh-CN"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2050" name="Picture 2" descr="Image result for value price balance">
              <a:extLst>
                <a:ext uri="{FF2B5EF4-FFF2-40B4-BE49-F238E27FC236}">
                  <a16:creationId xmlns:a16="http://schemas.microsoft.com/office/drawing/2014/main" id="{23F75E64-BE36-450D-B986-4E480E27B74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89" b="100000" l="6000" r="91000">
                          <a14:foregroundMark x1="21000" y1="54963" x2="21000" y2="54963"/>
                          <a14:foregroundMark x1="22417" y1="59704" x2="22417" y2="59704"/>
                          <a14:foregroundMark x1="16333" y1="57185" x2="16333" y2="57185"/>
                          <a14:foregroundMark x1="28083" y1="58222" x2="28083" y2="58222"/>
                          <a14:foregroundMark x1="25000" y1="58222" x2="25000" y2="58222"/>
                          <a14:foregroundMark x1="33750" y1="55259" x2="33750" y2="55259"/>
                          <a14:foregroundMark x1="28083" y1="78963" x2="28083" y2="78963"/>
                          <a14:foregroundMark x1="51167" y1="95259" x2="51167" y2="95259"/>
                          <a14:foregroundMark x1="25000" y1="25778" x2="25000" y2="25778"/>
                          <a14:foregroundMark x1="29000" y1="41037" x2="29000" y2="41037"/>
                          <a14:foregroundMark x1="26583" y1="31852" x2="26583" y2="31852"/>
                          <a14:foregroundMark x1="31083" y1="49185" x2="31083" y2="49185"/>
                          <a14:foregroundMark x1="30417" y1="45926" x2="30417" y2="45926"/>
                          <a14:foregroundMark x1="18083" y1="48889" x2="18083" y2="48889"/>
                          <a14:foregroundMark x1="11750" y1="73481" x2="11750" y2="73481"/>
                          <a14:foregroundMark x1="65750" y1="57630" x2="65750" y2="57630"/>
                          <a14:foregroundMark x1="70750" y1="58963" x2="70750" y2="58963"/>
                          <a14:foregroundMark x1="73833" y1="60444" x2="73833" y2="60444"/>
                          <a14:foregroundMark x1="78833" y1="61037" x2="78833" y2="61037"/>
                          <a14:foregroundMark x1="84917" y1="61778" x2="84917" y2="61778"/>
                          <a14:foregroundMark x1="61917" y1="73037" x2="61917" y2="73037"/>
                          <a14:backgroundMark x1="49750" y1="17778" x2="49750" y2="17778"/>
                          <a14:backgroundMark x1="77083" y1="46519" x2="77083" y2="46519"/>
                          <a14:backgroundMark x1="80167" y1="59704" x2="80167" y2="59704"/>
                          <a14:backgroundMark x1="69500" y1="61333" x2="69500" y2="61333"/>
                          <a14:backgroundMark x1="20667" y1="58222" x2="20667" y2="58222"/>
                          <a14:backgroundMark x1="15000" y1="58370" x2="15000" y2="58370"/>
                        </a14:backgroundRemoval>
                      </a14:imgEffect>
                    </a14:imgLayer>
                  </a14:imgProps>
                </a:ext>
                <a:ext uri="{28A0092B-C50C-407E-A947-70E740481C1C}">
                  <a14:useLocalDpi xmlns:a14="http://schemas.microsoft.com/office/drawing/2010/main" val="0"/>
                </a:ext>
              </a:extLst>
            </a:blip>
            <a:srcRect/>
            <a:stretch>
              <a:fillRect/>
            </a:stretch>
          </p:blipFill>
          <p:spPr bwMode="auto">
            <a:xfrm>
              <a:off x="4987858" y="1038120"/>
              <a:ext cx="1797248" cy="1010952"/>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Box 18">
            <a:extLst>
              <a:ext uri="{FF2B5EF4-FFF2-40B4-BE49-F238E27FC236}">
                <a16:creationId xmlns:a16="http://schemas.microsoft.com/office/drawing/2014/main" id="{D78E2B73-AA30-4762-AE19-BA472FCCB3D0}"/>
              </a:ext>
            </a:extLst>
          </p:cNvPr>
          <p:cNvSpPr txBox="1"/>
          <p:nvPr/>
        </p:nvSpPr>
        <p:spPr>
          <a:xfrm>
            <a:off x="6504920" y="1097823"/>
            <a:ext cx="2865489"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82880" lvl="0" indent="-182880">
              <a:buFont typeface="Arial" panose="020B0604020202020204" pitchFamily="34" charset="0"/>
              <a:buChar char="•"/>
              <a:defRPr/>
            </a:pPr>
            <a:r>
              <a:rPr lang="zh-CN" altLang="en-US" b="1" dirty="0">
                <a:solidFill>
                  <a:srgbClr val="0070C0"/>
                </a:solidFill>
                <a:effectLst>
                  <a:glow rad="63500">
                    <a:prstClr val="white"/>
                  </a:glow>
                </a:effectLst>
                <a:latin typeface="Century Gothic" panose="020B0502020202020204"/>
              </a:rPr>
              <a:t>人生有值得的追求</a:t>
            </a:r>
            <a:endParaRPr lang="en-US" altLang="zh-CN" b="1" dirty="0">
              <a:solidFill>
                <a:srgbClr val="0070C0"/>
              </a:solidFill>
              <a:effectLst>
                <a:glow rad="63500">
                  <a:prstClr val="white"/>
                </a:glow>
              </a:effectLst>
              <a:latin typeface="Century Gothic" panose="020B0502020202020204"/>
            </a:endParaRPr>
          </a:p>
          <a:p>
            <a:pPr marL="182880" lvl="0" indent="-182880">
              <a:buFont typeface="Arial" panose="020B0604020202020204" pitchFamily="34" charset="0"/>
              <a:buChar char="•"/>
              <a:defRPr/>
            </a:pPr>
            <a:r>
              <a:rPr lang="zh-CN" altLang="en-US" b="1" dirty="0">
                <a:solidFill>
                  <a:srgbClr val="0070C0"/>
                </a:solidFill>
                <a:effectLst>
                  <a:glow rad="63500">
                    <a:prstClr val="white"/>
                  </a:glow>
                </a:effectLst>
              </a:rPr>
              <a:t>减少不必要的痛苦</a:t>
            </a:r>
            <a:endParaRPr lang="en-US" altLang="zh-CN" b="1" dirty="0">
              <a:solidFill>
                <a:srgbClr val="0070C0"/>
              </a:solidFill>
              <a:effectLst>
                <a:glow rad="63500">
                  <a:prstClr val="white"/>
                </a:glow>
              </a:effectLst>
            </a:endParaRPr>
          </a:p>
          <a:p>
            <a:pPr marL="182880" lvl="0" indent="-182880">
              <a:buFont typeface="Arial" panose="020B0604020202020204" pitchFamily="34" charset="0"/>
              <a:buChar char="•"/>
              <a:defRPr/>
            </a:pPr>
            <a:r>
              <a:rPr kumimoji="0" lang="zh-CN" altLang="en-US"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rPr>
              <a:t>心</a:t>
            </a:r>
            <a:r>
              <a:rPr kumimoji="0" lang="zh-CN" altLang="en-US"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rPr>
              <a:t>意更新变的</a:t>
            </a:r>
            <a:r>
              <a:rPr lang="zh-CN" altLang="en-US" b="1" dirty="0">
                <a:solidFill>
                  <a:srgbClr val="0070C0"/>
                </a:solidFill>
                <a:effectLst>
                  <a:glow rad="63500">
                    <a:prstClr val="white"/>
                  </a:glow>
                </a:effectLst>
                <a:latin typeface="Century Gothic" panose="020B0502020202020204"/>
              </a:rPr>
              <a:t>轻省</a:t>
            </a:r>
            <a:endParaRPr kumimoji="0" lang="en-US" altLang="zh-CN"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a:p>
            <a:pPr marL="182880" lvl="0" indent="-182880">
              <a:buFont typeface="Arial" panose="020B0604020202020204" pitchFamily="34" charset="0"/>
              <a:buChar char="•"/>
              <a:defRPr/>
            </a:pPr>
            <a:r>
              <a:rPr lang="zh-CN" altLang="en-US" b="1" noProof="0" dirty="0">
                <a:solidFill>
                  <a:srgbClr val="0070C0"/>
                </a:solidFill>
                <a:effectLst>
                  <a:glow rad="63500">
                    <a:prstClr val="white"/>
                  </a:glow>
                </a:effectLst>
                <a:latin typeface="Century Gothic" panose="020B0502020202020204"/>
              </a:rPr>
              <a:t>获得有永久价值的产业</a:t>
            </a:r>
            <a:endParaRPr lang="en-US" altLang="zh-CN" b="1" noProof="0" dirty="0">
              <a:solidFill>
                <a:srgbClr val="0070C0"/>
              </a:solidFill>
              <a:effectLst>
                <a:glow rad="63500">
                  <a:prstClr val="white"/>
                </a:glow>
              </a:effectLst>
              <a:latin typeface="Century Gothic" panose="020B0502020202020204"/>
            </a:endParaRPr>
          </a:p>
          <a:p>
            <a:pPr lvl="0">
              <a:defRPr/>
            </a:pPr>
            <a:endParaRPr kumimoji="0" lang="en-US" altLang="zh-CN"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sp>
        <p:nvSpPr>
          <p:cNvPr id="21" name="TextBox 20">
            <a:extLst>
              <a:ext uri="{FF2B5EF4-FFF2-40B4-BE49-F238E27FC236}">
                <a16:creationId xmlns:a16="http://schemas.microsoft.com/office/drawing/2014/main" id="{CDB44D62-50A5-4561-97B3-18654D2BE14A}"/>
              </a:ext>
            </a:extLst>
          </p:cNvPr>
          <p:cNvSpPr txBox="1"/>
          <p:nvPr/>
        </p:nvSpPr>
        <p:spPr>
          <a:xfrm>
            <a:off x="5791200" y="645352"/>
            <a:ext cx="25908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心意更新的关键？</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5" name="Rectangle 14">
            <a:extLst>
              <a:ext uri="{FF2B5EF4-FFF2-40B4-BE49-F238E27FC236}">
                <a16:creationId xmlns:a16="http://schemas.microsoft.com/office/drawing/2014/main" id="{0A30AC29-C984-4E25-8A31-B950A681481F}"/>
              </a:ext>
            </a:extLst>
          </p:cNvPr>
          <p:cNvSpPr/>
          <p:nvPr/>
        </p:nvSpPr>
        <p:spPr>
          <a:xfrm>
            <a:off x="76199" y="647700"/>
            <a:ext cx="5181601" cy="1977464"/>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4:23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又要将你们的心志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(nous)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改换一新，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并且穿上新人；这新人是照着神的形象造的，有真理的仁义和圣洁。</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所以你们要弃绝谎言，各人与邻舍说实话，因为我们是互相为肢体。</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生气却不要犯罪；不可含怒到日落，</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4:27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也不可给魔鬼留地步。</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4:28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从前偷窃的，不要再偷；总要劳力，亲手做正经事，就可有余分给那缺少的人。</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16">
            <a:extLst>
              <a:ext uri="{FF2B5EF4-FFF2-40B4-BE49-F238E27FC236}">
                <a16:creationId xmlns:a16="http://schemas.microsoft.com/office/drawing/2014/main" id="{60E2A280-CC8F-4B98-89B9-95068106049F}"/>
              </a:ext>
            </a:extLst>
          </p:cNvPr>
          <p:cNvSpPr/>
          <p:nvPr/>
        </p:nvSpPr>
        <p:spPr>
          <a:xfrm>
            <a:off x="83756" y="2552700"/>
            <a:ext cx="5097844" cy="2272417"/>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4:23 and </a:t>
            </a:r>
            <a:r>
              <a:rPr lang="en-US" altLang="zh-CN" sz="1550" b="1" dirty="0">
                <a:solidFill>
                  <a:srgbClr val="0070C0"/>
                </a:solidFill>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rPr>
              <a:t>be renewed in the spirit of your mind</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,4:24 and that you put on the new man which was created according to God, in true righteousness and holiness.4:25 Therefore, putting away lying,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Let each one of you </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speak truth with his neighbor,” for we are members of one another.4:26 “Be angry, and do not sin”: do not let the sun go down on your wrath,4:27 nor give place to the devil.4:28 Let him who stole steal no longer, but rather let him labor, working with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his</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hands what is good, that he may have something to give him who has need.</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8" name="TextBox 17">
            <a:extLst>
              <a:ext uri="{FF2B5EF4-FFF2-40B4-BE49-F238E27FC236}">
                <a16:creationId xmlns:a16="http://schemas.microsoft.com/office/drawing/2014/main" id="{6A60D331-D75E-4B18-90AB-82A5EDE3EBB4}"/>
              </a:ext>
            </a:extLst>
          </p:cNvPr>
          <p:cNvSpPr txBox="1"/>
          <p:nvPr/>
        </p:nvSpPr>
        <p:spPr>
          <a:xfrm>
            <a:off x="83756" y="4699337"/>
            <a:ext cx="5326444" cy="1015663"/>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罗</a:t>
            </a:r>
            <a:r>
              <a:rPr lang="en-US" altLang="zh-CN" sz="1500" b="1" dirty="0">
                <a:solidFill>
                  <a:srgbClr val="0070C0"/>
                </a:solidFill>
                <a:effectLst>
                  <a:glow rad="63500">
                    <a:prstClr val="white"/>
                  </a:glow>
                </a:effectLst>
              </a:rPr>
              <a:t>12:2 </a:t>
            </a:r>
            <a:r>
              <a:rPr lang="zh-CN" altLang="en-US" sz="1500" b="1" dirty="0">
                <a:solidFill>
                  <a:srgbClr val="0070C0"/>
                </a:solidFill>
                <a:effectLst>
                  <a:glow rad="63500">
                    <a:prstClr val="white"/>
                  </a:glow>
                </a:effectLst>
              </a:rPr>
              <a:t>不要效法这个世界，只要心意</a:t>
            </a:r>
            <a:r>
              <a:rPr lang="en-US" altLang="zh-CN" sz="1500" b="1" dirty="0">
                <a:solidFill>
                  <a:srgbClr val="0070C0"/>
                </a:solidFill>
                <a:effectLst>
                  <a:glow rad="63500">
                    <a:prstClr val="white"/>
                  </a:glow>
                </a:effectLst>
              </a:rPr>
              <a:t>(nous) </a:t>
            </a:r>
            <a:r>
              <a:rPr lang="zh-CN" altLang="en-US" sz="1500" b="1" dirty="0">
                <a:solidFill>
                  <a:srgbClr val="0070C0"/>
                </a:solidFill>
                <a:effectLst>
                  <a:glow rad="63500">
                    <a:prstClr val="white"/>
                  </a:glow>
                </a:effectLst>
              </a:rPr>
              <a:t>更新而变化（</a:t>
            </a:r>
            <a:r>
              <a:rPr lang="en-US" altLang="zh-CN" sz="1500" b="1" dirty="0">
                <a:solidFill>
                  <a:srgbClr val="0070C0"/>
                </a:solidFill>
                <a:effectLst>
                  <a:glow rad="63500">
                    <a:prstClr val="white"/>
                  </a:glow>
                </a:effectLst>
              </a:rPr>
              <a:t>do not be conformed to this world, but be transformed by the renewing of your mind</a:t>
            </a:r>
            <a:r>
              <a:rPr lang="zh-CN" altLang="en-US" sz="1500" b="1" dirty="0">
                <a:solidFill>
                  <a:srgbClr val="0070C0"/>
                </a:solidFill>
                <a:effectLst>
                  <a:glow rad="63500">
                    <a:prstClr val="white"/>
                  </a:glow>
                </a:effectLst>
              </a:rPr>
              <a:t>），叫你们察验何为神的善良、纯全、可喜悦的旨意。</a:t>
            </a:r>
            <a:endParaRPr kumimoji="0" lang="en-US" altLang="zh-CN" sz="1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207190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fade">
                                      <p:cBhvr>
                                        <p:cTn id="17" dur="1000"/>
                                        <p:tgtEl>
                                          <p:spTgt spid="19">
                                            <p:txEl>
                                              <p:pRg st="0" end="0"/>
                                            </p:txEl>
                                          </p:spTgt>
                                        </p:tgtEl>
                                      </p:cBhvr>
                                    </p:animEffect>
                                    <p:anim calcmode="lin" valueType="num">
                                      <p:cBhvr>
                                        <p:cTn id="1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1000"/>
                                        <p:tgtEl>
                                          <p:spTgt spid="19">
                                            <p:txEl>
                                              <p:pRg st="1" end="1"/>
                                            </p:txEl>
                                          </p:spTgt>
                                        </p:tgtEl>
                                      </p:cBhvr>
                                    </p:animEffect>
                                    <p:anim calcmode="lin" valueType="num">
                                      <p:cBhvr>
                                        <p:cTn id="2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Effect transition="in" filter="fade">
                                      <p:cBhvr>
                                        <p:cTn id="31" dur="1000"/>
                                        <p:tgtEl>
                                          <p:spTgt spid="19">
                                            <p:txEl>
                                              <p:pRg st="2" end="2"/>
                                            </p:txEl>
                                          </p:spTgt>
                                        </p:tgtEl>
                                      </p:cBhvr>
                                    </p:animEffect>
                                    <p:anim calcmode="lin" valueType="num">
                                      <p:cBhvr>
                                        <p:cTn id="32"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xEl>
                                              <p:pRg st="3" end="3"/>
                                            </p:txEl>
                                          </p:spTgt>
                                        </p:tgtEl>
                                        <p:attrNameLst>
                                          <p:attrName>style.visibility</p:attrName>
                                        </p:attrNameLst>
                                      </p:cBhvr>
                                      <p:to>
                                        <p:strVal val="visible"/>
                                      </p:to>
                                    </p:set>
                                    <p:animEffect transition="in" filter="fade">
                                      <p:cBhvr>
                                        <p:cTn id="38" dur="1000"/>
                                        <p:tgtEl>
                                          <p:spTgt spid="19">
                                            <p:txEl>
                                              <p:pRg st="3" end="3"/>
                                            </p:txEl>
                                          </p:spTgt>
                                        </p:tgtEl>
                                      </p:cBhvr>
                                    </p:animEffect>
                                    <p:anim calcmode="lin" valueType="num">
                                      <p:cBhvr>
                                        <p:cTn id="39"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1977464"/>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4:29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污秽的言语一句不可出口，只要随事说造就人的好话，叫听见的人得益处。</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4:30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不要叫神的圣灵担忧；你们原是受了他的印记，等候得赎的日子来到。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一切苦毒、恼恨、忿怒、嚷闹、毁谤，并一切的恶毒（或作：阴毒），都当从你们中间除掉；</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并要以恩慈相待，存怜悯的心，彼此饶恕，正如神在基督里饶恕了你们一样。</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4" name="Rectangle 13">
            <a:extLst>
              <a:ext uri="{FF2B5EF4-FFF2-40B4-BE49-F238E27FC236}">
                <a16:creationId xmlns:a16="http://schemas.microsoft.com/office/drawing/2014/main" id="{8776E852-7B00-4D7A-93B9-CB200731052D}"/>
              </a:ext>
            </a:extLst>
          </p:cNvPr>
          <p:cNvSpPr/>
          <p:nvPr/>
        </p:nvSpPr>
        <p:spPr>
          <a:xfrm>
            <a:off x="83756" y="2781300"/>
            <a:ext cx="5097844" cy="1836400"/>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4:29 Let no corrupt word proceed out of your mouth, but what is good for necessary edification, that it may impart grace to the hearers.4:30 And do not grieve the Holy Spirit of God, by whom you were sealed for the day of redemption.4:31 Let all bitterness, wrath, anger, clamor, and evil speaking be put away from you, with all malice.4:32 And be kind to one another, tenderhearted, forgiving one another, even as God in Christ forgave you.</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pic>
        <p:nvPicPr>
          <p:cNvPr id="17" name="Picture 16">
            <a:extLst>
              <a:ext uri="{FF2B5EF4-FFF2-40B4-BE49-F238E27FC236}">
                <a16:creationId xmlns:a16="http://schemas.microsoft.com/office/drawing/2014/main" id="{18AC45A3-2846-4A29-B93E-71937DEEB54B}"/>
              </a:ext>
            </a:extLst>
          </p:cNvPr>
          <p:cNvPicPr>
            <a:picLocks noChangeAspect="1"/>
          </p:cNvPicPr>
          <p:nvPr/>
        </p:nvPicPr>
        <p:blipFill rotWithShape="1">
          <a:blip r:embed="rId4"/>
          <a:srcRect r="6739"/>
          <a:stretch/>
        </p:blipFill>
        <p:spPr>
          <a:xfrm>
            <a:off x="5140358" y="2363543"/>
            <a:ext cx="1911283" cy="1454874"/>
          </a:xfrm>
          <a:prstGeom prst="rect">
            <a:avLst/>
          </a:prstGeom>
        </p:spPr>
      </p:pic>
      <p:pic>
        <p:nvPicPr>
          <p:cNvPr id="18" name="Picture 17">
            <a:extLst>
              <a:ext uri="{FF2B5EF4-FFF2-40B4-BE49-F238E27FC236}">
                <a16:creationId xmlns:a16="http://schemas.microsoft.com/office/drawing/2014/main" id="{219724B8-F866-4FC5-B924-BCF102DE9256}"/>
              </a:ext>
            </a:extLst>
          </p:cNvPr>
          <p:cNvPicPr>
            <a:picLocks noChangeAspect="1"/>
          </p:cNvPicPr>
          <p:nvPr/>
        </p:nvPicPr>
        <p:blipFill rotWithShape="1">
          <a:blip r:embed="rId5"/>
          <a:srcRect l="6168"/>
          <a:stretch/>
        </p:blipFill>
        <p:spPr>
          <a:xfrm>
            <a:off x="7112595" y="2346677"/>
            <a:ext cx="1892539" cy="1478346"/>
          </a:xfrm>
          <a:prstGeom prst="rect">
            <a:avLst/>
          </a:prstGeom>
        </p:spPr>
      </p:pic>
      <p:grpSp>
        <p:nvGrpSpPr>
          <p:cNvPr id="21" name="Group 20">
            <a:extLst>
              <a:ext uri="{FF2B5EF4-FFF2-40B4-BE49-F238E27FC236}">
                <a16:creationId xmlns:a16="http://schemas.microsoft.com/office/drawing/2014/main" id="{44F47219-954B-43B1-A1E1-211C67A88256}"/>
              </a:ext>
            </a:extLst>
          </p:cNvPr>
          <p:cNvGrpSpPr/>
          <p:nvPr/>
        </p:nvGrpSpPr>
        <p:grpSpPr>
          <a:xfrm>
            <a:off x="4987858" y="1038120"/>
            <a:ext cx="1797248" cy="1331214"/>
            <a:chOff x="4987858" y="1038120"/>
            <a:chExt cx="1797248" cy="1331214"/>
          </a:xfrm>
        </p:grpSpPr>
        <p:sp>
          <p:nvSpPr>
            <p:cNvPr id="22" name="TextBox 21">
              <a:extLst>
                <a:ext uri="{FF2B5EF4-FFF2-40B4-BE49-F238E27FC236}">
                  <a16:creationId xmlns:a16="http://schemas.microsoft.com/office/drawing/2014/main" id="{47D6C2F0-1387-457E-8903-90E583E66B8E}"/>
                </a:ext>
              </a:extLst>
            </p:cNvPr>
            <p:cNvSpPr txBox="1"/>
            <p:nvPr/>
          </p:nvSpPr>
          <p:spPr>
            <a:xfrm>
              <a:off x="5105400" y="2000002"/>
              <a:ext cx="1581402" cy="369332"/>
            </a:xfrm>
            <a:prstGeom prst="rect">
              <a:avLst/>
            </a:prstGeom>
            <a:noFill/>
          </p:spPr>
          <p:txBody>
            <a:bodyPr wrap="square" rtlCol="0">
              <a:spAutoFit/>
            </a:bodyPr>
            <a:lstStyle/>
            <a:p>
              <a:pPr lvl="0">
                <a:defRPr/>
              </a:pPr>
              <a:r>
                <a:rPr lang="zh-CN" altLang="en-US" b="1" noProof="0" dirty="0">
                  <a:solidFill>
                    <a:srgbClr val="FF0000"/>
                  </a:solidFill>
                  <a:effectLst>
                    <a:glow rad="63500">
                      <a:prstClr val="white"/>
                    </a:glow>
                  </a:effectLst>
                  <a:latin typeface="Century Gothic" panose="020B0502020202020204"/>
                </a:rPr>
                <a:t>价值观</a:t>
              </a:r>
              <a:r>
                <a:rPr lang="zh-CN" altLang="en-US" b="1" dirty="0">
                  <a:solidFill>
                    <a:srgbClr val="FF0000"/>
                  </a:solidFill>
                  <a:effectLst>
                    <a:glow rad="63500">
                      <a:prstClr val="white"/>
                    </a:glow>
                  </a:effectLst>
                </a:rPr>
                <a:t>的</a:t>
              </a:r>
              <a:r>
                <a:rPr lang="zh-CN" altLang="en-US" b="1" noProof="0" dirty="0">
                  <a:solidFill>
                    <a:srgbClr val="FF0000"/>
                  </a:solidFill>
                  <a:effectLst>
                    <a:glow rad="63500">
                      <a:prstClr val="white"/>
                    </a:glow>
                  </a:effectLst>
                  <a:latin typeface="Century Gothic" panose="020B0502020202020204"/>
                </a:rPr>
                <a:t>更新</a:t>
              </a:r>
              <a:endParaRPr kumimoji="0" lang="en-US" altLang="zh-CN"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23" name="Picture 2" descr="Image result for value price balance">
              <a:extLst>
                <a:ext uri="{FF2B5EF4-FFF2-40B4-BE49-F238E27FC236}">
                  <a16:creationId xmlns:a16="http://schemas.microsoft.com/office/drawing/2014/main" id="{FB21AB1B-E0EE-4C7C-8AE6-A2FBB5A4315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889" b="100000" l="6000" r="91000">
                          <a14:foregroundMark x1="21000" y1="54963" x2="21000" y2="54963"/>
                          <a14:foregroundMark x1="22417" y1="59704" x2="22417" y2="59704"/>
                          <a14:foregroundMark x1="16333" y1="57185" x2="16333" y2="57185"/>
                          <a14:foregroundMark x1="28083" y1="58222" x2="28083" y2="58222"/>
                          <a14:foregroundMark x1="25000" y1="58222" x2="25000" y2="58222"/>
                          <a14:foregroundMark x1="33750" y1="55259" x2="33750" y2="55259"/>
                          <a14:foregroundMark x1="28083" y1="78963" x2="28083" y2="78963"/>
                          <a14:foregroundMark x1="51167" y1="95259" x2="51167" y2="95259"/>
                          <a14:foregroundMark x1="25000" y1="25778" x2="25000" y2="25778"/>
                          <a14:foregroundMark x1="29000" y1="41037" x2="29000" y2="41037"/>
                          <a14:foregroundMark x1="26583" y1="31852" x2="26583" y2="31852"/>
                          <a14:foregroundMark x1="31083" y1="49185" x2="31083" y2="49185"/>
                          <a14:foregroundMark x1="30417" y1="45926" x2="30417" y2="45926"/>
                          <a14:foregroundMark x1="18083" y1="48889" x2="18083" y2="48889"/>
                          <a14:foregroundMark x1="11750" y1="73481" x2="11750" y2="73481"/>
                          <a14:foregroundMark x1="65750" y1="57630" x2="65750" y2="57630"/>
                          <a14:foregroundMark x1="70750" y1="58963" x2="70750" y2="58963"/>
                          <a14:foregroundMark x1="73833" y1="60444" x2="73833" y2="60444"/>
                          <a14:foregroundMark x1="78833" y1="61037" x2="78833" y2="61037"/>
                          <a14:foregroundMark x1="84917" y1="61778" x2="84917" y2="61778"/>
                          <a14:foregroundMark x1="61917" y1="73037" x2="61917" y2="73037"/>
                          <a14:backgroundMark x1="49750" y1="17778" x2="49750" y2="17778"/>
                          <a14:backgroundMark x1="77083" y1="46519" x2="77083" y2="46519"/>
                          <a14:backgroundMark x1="80167" y1="59704" x2="80167" y2="59704"/>
                          <a14:backgroundMark x1="69500" y1="61333" x2="69500" y2="61333"/>
                          <a14:backgroundMark x1="20667" y1="58222" x2="20667" y2="58222"/>
                          <a14:backgroundMark x1="15000" y1="58370" x2="15000" y2="58370"/>
                        </a14:backgroundRemoval>
                      </a14:imgEffect>
                    </a14:imgLayer>
                  </a14:imgProps>
                </a:ext>
                <a:ext uri="{28A0092B-C50C-407E-A947-70E740481C1C}">
                  <a14:useLocalDpi xmlns:a14="http://schemas.microsoft.com/office/drawing/2010/main" val="0"/>
                </a:ext>
              </a:extLst>
            </a:blip>
            <a:srcRect/>
            <a:stretch>
              <a:fillRect/>
            </a:stretch>
          </p:blipFill>
          <p:spPr bwMode="auto">
            <a:xfrm>
              <a:off x="4987858" y="1038120"/>
              <a:ext cx="1797248" cy="1010952"/>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Box 24">
            <a:extLst>
              <a:ext uri="{FF2B5EF4-FFF2-40B4-BE49-F238E27FC236}">
                <a16:creationId xmlns:a16="http://schemas.microsoft.com/office/drawing/2014/main" id="{D7A8EA4D-0C3B-47EB-9E53-57B11D2BEC20}"/>
              </a:ext>
            </a:extLst>
          </p:cNvPr>
          <p:cNvSpPr txBox="1"/>
          <p:nvPr/>
        </p:nvSpPr>
        <p:spPr>
          <a:xfrm>
            <a:off x="5791200" y="645352"/>
            <a:ext cx="25908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心意更新的关键？</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20" name="TextBox 19">
            <a:extLst>
              <a:ext uri="{FF2B5EF4-FFF2-40B4-BE49-F238E27FC236}">
                <a16:creationId xmlns:a16="http://schemas.microsoft.com/office/drawing/2014/main" id="{585EF7DF-4968-46DF-8504-31155358F1CD}"/>
              </a:ext>
            </a:extLst>
          </p:cNvPr>
          <p:cNvSpPr txBox="1"/>
          <p:nvPr/>
        </p:nvSpPr>
        <p:spPr>
          <a:xfrm>
            <a:off x="83756" y="4699337"/>
            <a:ext cx="5326444" cy="1015663"/>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罗</a:t>
            </a:r>
            <a:r>
              <a:rPr lang="en-US" altLang="zh-CN" sz="1500" b="1" dirty="0">
                <a:solidFill>
                  <a:srgbClr val="0070C0"/>
                </a:solidFill>
                <a:effectLst>
                  <a:glow rad="63500">
                    <a:prstClr val="white"/>
                  </a:glow>
                </a:effectLst>
              </a:rPr>
              <a:t>12:2 </a:t>
            </a:r>
            <a:r>
              <a:rPr lang="zh-CN" altLang="en-US" sz="1500" b="1" dirty="0">
                <a:solidFill>
                  <a:srgbClr val="0070C0"/>
                </a:solidFill>
                <a:effectLst>
                  <a:glow rad="63500">
                    <a:prstClr val="white"/>
                  </a:glow>
                </a:effectLst>
              </a:rPr>
              <a:t>不要效法这个世界，只要心意</a:t>
            </a:r>
            <a:r>
              <a:rPr lang="en-US" altLang="zh-CN" sz="1500" b="1" dirty="0">
                <a:solidFill>
                  <a:srgbClr val="0070C0"/>
                </a:solidFill>
                <a:effectLst>
                  <a:glow rad="63500">
                    <a:prstClr val="white"/>
                  </a:glow>
                </a:effectLst>
              </a:rPr>
              <a:t>(nous) </a:t>
            </a:r>
            <a:r>
              <a:rPr lang="zh-CN" altLang="en-US" sz="1500" b="1" dirty="0">
                <a:solidFill>
                  <a:srgbClr val="0070C0"/>
                </a:solidFill>
                <a:effectLst>
                  <a:glow rad="63500">
                    <a:prstClr val="white"/>
                  </a:glow>
                </a:effectLst>
              </a:rPr>
              <a:t>更新而变化（</a:t>
            </a:r>
            <a:r>
              <a:rPr lang="en-US" altLang="zh-CN" sz="1500" b="1" dirty="0">
                <a:solidFill>
                  <a:srgbClr val="0070C0"/>
                </a:solidFill>
                <a:effectLst>
                  <a:glow rad="63500">
                    <a:prstClr val="white"/>
                  </a:glow>
                </a:effectLst>
              </a:rPr>
              <a:t>do not be conformed to this world, but be transformed by the renewing of your mind</a:t>
            </a:r>
            <a:r>
              <a:rPr lang="zh-CN" altLang="en-US" sz="1500" b="1" dirty="0">
                <a:solidFill>
                  <a:srgbClr val="0070C0"/>
                </a:solidFill>
                <a:effectLst>
                  <a:glow rad="63500">
                    <a:prstClr val="white"/>
                  </a:glow>
                </a:effectLst>
              </a:rPr>
              <a:t>），叫你们察验何为神的善良、纯全、可喜悦的旨意。</a:t>
            </a:r>
            <a:endParaRPr kumimoji="0" lang="en-US" altLang="zh-CN" sz="1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sp>
        <p:nvSpPr>
          <p:cNvPr id="19" name="TextBox 18">
            <a:extLst>
              <a:ext uri="{FF2B5EF4-FFF2-40B4-BE49-F238E27FC236}">
                <a16:creationId xmlns:a16="http://schemas.microsoft.com/office/drawing/2014/main" id="{89D080FA-A211-4DFD-A885-32824D610C08}"/>
              </a:ext>
            </a:extLst>
          </p:cNvPr>
          <p:cNvSpPr txBox="1"/>
          <p:nvPr/>
        </p:nvSpPr>
        <p:spPr>
          <a:xfrm>
            <a:off x="6504920" y="1097823"/>
            <a:ext cx="2865489" cy="1477328"/>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marL="182880" lvl="0" indent="-182880">
              <a:buFont typeface="Arial" panose="020B0604020202020204" pitchFamily="34" charset="0"/>
              <a:buChar char="•"/>
              <a:defRPr/>
            </a:pPr>
            <a:r>
              <a:rPr lang="zh-CN" altLang="en-US" b="1" dirty="0">
                <a:solidFill>
                  <a:srgbClr val="0070C0"/>
                </a:solidFill>
                <a:effectLst>
                  <a:glow rad="63500">
                    <a:prstClr val="white"/>
                  </a:glow>
                </a:effectLst>
                <a:latin typeface="Century Gothic" panose="020B0502020202020204"/>
              </a:rPr>
              <a:t>人生有值得的追求</a:t>
            </a:r>
            <a:endParaRPr lang="en-US" altLang="zh-CN" b="1" dirty="0">
              <a:solidFill>
                <a:srgbClr val="0070C0"/>
              </a:solidFill>
              <a:effectLst>
                <a:glow rad="63500">
                  <a:prstClr val="white"/>
                </a:glow>
              </a:effectLst>
              <a:latin typeface="Century Gothic" panose="020B0502020202020204"/>
            </a:endParaRPr>
          </a:p>
          <a:p>
            <a:pPr marL="182880" lvl="0" indent="-182880">
              <a:buFont typeface="Arial" panose="020B0604020202020204" pitchFamily="34" charset="0"/>
              <a:buChar char="•"/>
              <a:defRPr/>
            </a:pPr>
            <a:r>
              <a:rPr lang="zh-CN" altLang="en-US" b="1" dirty="0">
                <a:solidFill>
                  <a:srgbClr val="0070C0"/>
                </a:solidFill>
                <a:effectLst>
                  <a:glow rad="63500">
                    <a:prstClr val="white"/>
                  </a:glow>
                </a:effectLst>
              </a:rPr>
              <a:t>减少不必要的痛苦</a:t>
            </a:r>
            <a:endParaRPr lang="en-US" altLang="zh-CN" b="1" dirty="0">
              <a:solidFill>
                <a:srgbClr val="0070C0"/>
              </a:solidFill>
              <a:effectLst>
                <a:glow rad="63500">
                  <a:prstClr val="white"/>
                </a:glow>
              </a:effectLst>
            </a:endParaRPr>
          </a:p>
          <a:p>
            <a:pPr marL="182880" lvl="0" indent="-182880">
              <a:buFont typeface="Arial" panose="020B0604020202020204" pitchFamily="34" charset="0"/>
              <a:buChar char="•"/>
              <a:defRPr/>
            </a:pPr>
            <a:r>
              <a:rPr kumimoji="0" lang="zh-CN" altLang="en-US"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rPr>
              <a:t>心</a:t>
            </a:r>
            <a:r>
              <a:rPr kumimoji="0" lang="zh-CN" altLang="en-US"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rPr>
              <a:t>意更新变的</a:t>
            </a:r>
            <a:r>
              <a:rPr lang="zh-CN" altLang="en-US" b="1" dirty="0">
                <a:solidFill>
                  <a:srgbClr val="0070C0"/>
                </a:solidFill>
                <a:effectLst>
                  <a:glow rad="63500">
                    <a:prstClr val="white"/>
                  </a:glow>
                </a:effectLst>
                <a:latin typeface="Century Gothic" panose="020B0502020202020204"/>
              </a:rPr>
              <a:t>轻省</a:t>
            </a:r>
            <a:endParaRPr kumimoji="0" lang="en-US" altLang="zh-CN"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a:p>
            <a:pPr marL="182880" lvl="0" indent="-182880">
              <a:buFont typeface="Arial" panose="020B0604020202020204" pitchFamily="34" charset="0"/>
              <a:buChar char="•"/>
              <a:defRPr/>
            </a:pPr>
            <a:r>
              <a:rPr lang="zh-CN" altLang="en-US" b="1" noProof="0" dirty="0">
                <a:solidFill>
                  <a:srgbClr val="0070C0"/>
                </a:solidFill>
                <a:effectLst>
                  <a:glow rad="63500">
                    <a:prstClr val="white"/>
                  </a:glow>
                </a:effectLst>
                <a:latin typeface="Century Gothic" panose="020B0502020202020204"/>
              </a:rPr>
              <a:t>获得有永久价值的产业</a:t>
            </a:r>
            <a:endParaRPr lang="en-US" altLang="zh-CN" b="1" noProof="0" dirty="0">
              <a:solidFill>
                <a:srgbClr val="0070C0"/>
              </a:solidFill>
              <a:effectLst>
                <a:glow rad="63500">
                  <a:prstClr val="white"/>
                </a:glow>
              </a:effectLst>
              <a:latin typeface="Century Gothic" panose="020B0502020202020204"/>
            </a:endParaRPr>
          </a:p>
          <a:p>
            <a:pPr lvl="0">
              <a:defRPr/>
            </a:pPr>
            <a:endParaRPr kumimoji="0" lang="en-US" altLang="zh-CN"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165183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grpSp>
        <p:nvGrpSpPr>
          <p:cNvPr id="3" name="Group 2">
            <a:extLst>
              <a:ext uri="{FF2B5EF4-FFF2-40B4-BE49-F238E27FC236}">
                <a16:creationId xmlns:a16="http://schemas.microsoft.com/office/drawing/2014/main" id="{F9DFDE69-AB11-4F63-8813-4CDE9AE63807}"/>
              </a:ext>
            </a:extLst>
          </p:cNvPr>
          <p:cNvGrpSpPr/>
          <p:nvPr/>
        </p:nvGrpSpPr>
        <p:grpSpPr>
          <a:xfrm>
            <a:off x="76199" y="647700"/>
            <a:ext cx="9013724" cy="5105400"/>
            <a:chOff x="76199" y="647700"/>
            <a:chExt cx="9013724" cy="5105400"/>
          </a:xfrm>
        </p:grpSpPr>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grpSp>
      <p:pic>
        <p:nvPicPr>
          <p:cNvPr id="1026" name="Picture 2" descr="Image result for 眼光">
            <a:extLst>
              <a:ext uri="{FF2B5EF4-FFF2-40B4-BE49-F238E27FC236}">
                <a16:creationId xmlns:a16="http://schemas.microsoft.com/office/drawing/2014/main" id="{74320910-05B8-4933-8794-78F9229F71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92" r="15538"/>
          <a:stretch/>
        </p:blipFill>
        <p:spPr bwMode="auto">
          <a:xfrm>
            <a:off x="5413107" y="1155944"/>
            <a:ext cx="3527591" cy="24646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8ED4EC-4F5D-4A37-8CCD-AC600FEF1CE9}"/>
              </a:ext>
            </a:extLst>
          </p:cNvPr>
          <p:cNvSpPr/>
          <p:nvPr/>
        </p:nvSpPr>
        <p:spPr>
          <a:xfrm>
            <a:off x="5486400" y="1361500"/>
            <a:ext cx="1143268" cy="1754326"/>
          </a:xfrm>
          <a:prstGeom prst="rect">
            <a:avLst/>
          </a:prstGeom>
        </p:spPr>
        <p:txBody>
          <a:bodyPr wrap="square">
            <a:spAutoFit/>
          </a:bodyPr>
          <a:lstStyle/>
          <a:p>
            <a:r>
              <a:rPr lang="zh-CN" altLang="en-US" b="1" dirty="0">
                <a:latin typeface="arial" panose="020B0604020202020204" pitchFamily="34" charset="0"/>
              </a:rPr>
              <a:t>在某一时刻，对某领域趋势准确预测的能力</a:t>
            </a:r>
            <a:r>
              <a:rPr lang="en-US" altLang="zh-CN" b="1" dirty="0">
                <a:latin typeface="arial" panose="020B0604020202020204" pitchFamily="34" charset="0"/>
              </a:rPr>
              <a:t>---</a:t>
            </a:r>
            <a:r>
              <a:rPr lang="zh-CN" altLang="en-US" b="1" dirty="0">
                <a:latin typeface="arial" panose="020B0604020202020204" pitchFamily="34" charset="0"/>
              </a:rPr>
              <a:t>百度百科</a:t>
            </a:r>
            <a:endParaRPr lang="en-US" b="1" dirty="0"/>
          </a:p>
        </p:txBody>
      </p:sp>
    </p:spTree>
    <p:extLst>
      <p:ext uri="{BB962C8B-B14F-4D97-AF65-F5344CB8AC3E}">
        <p14:creationId xmlns:p14="http://schemas.microsoft.com/office/powerpoint/2010/main" val="346351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pic>
        <p:nvPicPr>
          <p:cNvPr id="1026" name="Picture 2" descr="Image result for 眼光">
            <a:extLst>
              <a:ext uri="{FF2B5EF4-FFF2-40B4-BE49-F238E27FC236}">
                <a16:creationId xmlns:a16="http://schemas.microsoft.com/office/drawing/2014/main" id="{74320910-05B8-4933-8794-78F9229F71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892" r="15538"/>
          <a:stretch/>
        </p:blipFill>
        <p:spPr bwMode="auto">
          <a:xfrm>
            <a:off x="5413107" y="1155944"/>
            <a:ext cx="3527591" cy="24646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68ED4EC-4F5D-4A37-8CCD-AC600FEF1CE9}"/>
              </a:ext>
            </a:extLst>
          </p:cNvPr>
          <p:cNvSpPr/>
          <p:nvPr/>
        </p:nvSpPr>
        <p:spPr>
          <a:xfrm>
            <a:off x="5486400" y="1361500"/>
            <a:ext cx="1143268" cy="1754326"/>
          </a:xfrm>
          <a:prstGeom prst="rect">
            <a:avLst/>
          </a:prstGeom>
        </p:spPr>
        <p:txBody>
          <a:bodyPr wrap="square">
            <a:spAutoFit/>
          </a:bodyPr>
          <a:lstStyle/>
          <a:p>
            <a:r>
              <a:rPr lang="zh-CN" altLang="en-US" b="1" dirty="0">
                <a:solidFill>
                  <a:srgbClr val="FF0000"/>
                </a:solidFill>
                <a:effectLst>
                  <a:glow rad="63500">
                    <a:schemeClr val="bg1"/>
                  </a:glow>
                </a:effectLst>
                <a:latin typeface="arial" panose="020B0604020202020204" pitchFamily="34" charset="0"/>
              </a:rPr>
              <a:t>从内心信仰产生的对事物及其发展的衡量、理解和推断</a:t>
            </a:r>
            <a:endParaRPr lang="en-US" b="1" dirty="0">
              <a:solidFill>
                <a:srgbClr val="FF0000"/>
              </a:solidFill>
              <a:effectLst>
                <a:glow rad="63500">
                  <a:schemeClr val="bg1"/>
                </a:glow>
              </a:effectLst>
            </a:endParaRPr>
          </a:p>
        </p:txBody>
      </p:sp>
      <p:sp>
        <p:nvSpPr>
          <p:cNvPr id="11" name="TextBox 10">
            <a:extLst>
              <a:ext uri="{FF2B5EF4-FFF2-40B4-BE49-F238E27FC236}">
                <a16:creationId xmlns:a16="http://schemas.microsoft.com/office/drawing/2014/main" id="{4298A99E-1D47-4978-BE7C-86DC7BC12D3C}"/>
              </a:ext>
            </a:extLst>
          </p:cNvPr>
          <p:cNvSpPr txBox="1"/>
          <p:nvPr/>
        </p:nvSpPr>
        <p:spPr>
          <a:xfrm>
            <a:off x="5467917" y="3080398"/>
            <a:ext cx="3716420" cy="523220"/>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lvl="0">
              <a:defRPr/>
            </a:pP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约</a:t>
            </a:r>
            <a:r>
              <a:rPr lang="en-US" altLang="zh-CN"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17:22 </a:t>
            </a:r>
            <a:r>
              <a:rPr lang="zh-CN" altLang="en-US" sz="1400" b="1" dirty="0">
                <a:solidFill>
                  <a:prstClr val="white"/>
                </a:solidFill>
                <a:latin typeface="Arial" panose="020B0604020202020204" pitchFamily="34" charset="0"/>
                <a:ea typeface="微软雅黑" panose="020B0503020204020204" pitchFamily="34" charset="-122"/>
                <a:cs typeface="Arial" panose="020B0604020202020204" pitchFamily="34" charset="0"/>
              </a:rPr>
              <a:t>你所赐给我的荣耀，我已赐给他们，使他们合而为一，象我们合而为一。</a:t>
            </a:r>
            <a:endParaRPr kumimoji="0" lang="en-US" altLang="zh-CN" sz="1400" b="1" i="0" u="none" strike="noStrike" kern="120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5682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5093702"/>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我为主被囚的劝你们：既然蒙召，行事为人就当与蒙召的恩相称。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凡事谦虚、温柔、忍耐，用爱心互相宽容，</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用和平彼此联络，竭力保守圣灵所赐合而为一的心。</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4:4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身体只有一个，圣灵只有一个，正如你们蒙召同有一个指望。</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4:5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一主，一信，一洗，</a:t>
            </a:r>
            <a:r>
              <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4:6 </a:t>
            </a:r>
            <a:r>
              <a:rPr lang="zh-CN" altLang="en-US" sz="1750" b="1" dirty="0">
                <a:solidFill>
                  <a:srgbClr val="0070C0"/>
                </a:solidFill>
                <a:latin typeface="Arial" panose="020B0604020202020204" pitchFamily="34" charset="0"/>
                <a:ea typeface="微软雅黑" panose="020B0503020204020204" pitchFamily="34" charset="-122"/>
                <a:cs typeface="Arial" panose="020B0604020202020204" pitchFamily="34" charset="0"/>
              </a:rPr>
              <a:t>一神，就是众人的父，超乎众人之上，贯乎众人之中，也住在众人之内。</a:t>
            </a:r>
            <a:endParaRPr lang="en-US" altLang="zh-CN" sz="1750" b="1" dirty="0">
              <a:solidFill>
                <a:srgbClr val="0070C0"/>
              </a:solidFill>
              <a:latin typeface="Arial" panose="020B0604020202020204" pitchFamily="34" charset="0"/>
              <a:ea typeface="微软雅黑" panose="020B0503020204020204" pitchFamily="34" charset="-122"/>
              <a:cs typeface="Arial" panose="020B0604020202020204" pitchFamily="34" charset="0"/>
            </a:endParaRPr>
          </a:p>
          <a:p>
            <a:pPr lvl="0">
              <a:spcAft>
                <a:spcPts val="600"/>
              </a:spcAft>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 I, therefore, the prisoner of the Lord, beseech you to walk worthy of the calling with which you were called,4:2 with all lowliness (humility) and gentleness, with longsuffering, bearing with one another in love,4:3 endeavoring to keep the unity of the Spirit in the bond of peace.</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4:4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There 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one body and one Spirit, just as you were called in one hope of your calling;4:5 one Lord, one faith, one baptism;4:6 one God and Father of all, who </a:t>
            </a:r>
            <a:r>
              <a:rPr lang="en-US" altLang="zh-CN" sz="1750" b="1" i="1" dirty="0">
                <a:solidFill>
                  <a:srgbClr val="0070C0"/>
                </a:solidFill>
                <a:latin typeface="Calibri" panose="020F0502020204030204" pitchFamily="34" charset="0"/>
                <a:ea typeface="微软雅黑" panose="020B0503020204020204" pitchFamily="34" charset="-122"/>
                <a:cs typeface="Calibri" panose="020F0502020204030204" pitchFamily="34" charset="0"/>
              </a:rPr>
              <a:t>is </a:t>
            </a:r>
            <a:r>
              <a:rPr lang="en-US" altLang="zh-CN" sz="1750" b="1" dirty="0">
                <a:solidFill>
                  <a:srgbClr val="0070C0"/>
                </a:solidFill>
                <a:latin typeface="Calibri" panose="020F0502020204030204" pitchFamily="34" charset="0"/>
                <a:ea typeface="微软雅黑" panose="020B0503020204020204" pitchFamily="34" charset="-122"/>
                <a:cs typeface="Calibri" panose="020F0502020204030204" pitchFamily="34" charset="0"/>
              </a:rPr>
              <a:t>above all, and through all, and in you all.</a:t>
            </a:r>
          </a:p>
          <a:p>
            <a:pPr lvl="0">
              <a:spcAft>
                <a:spcPts val="600"/>
              </a:spcAft>
              <a:defRPr/>
            </a:pPr>
            <a:endParaRPr lang="en-US" altLang="zh-CN" sz="1750" b="1" dirty="0">
              <a:solidFill>
                <a:prstClr val="black"/>
              </a:solidFill>
              <a:effectLst>
                <a:glow rad="63500">
                  <a:prstClr val="white"/>
                </a:glow>
              </a:effectLst>
              <a:latin typeface="Calibri" panose="020F0502020204030204" pitchFamily="34" charset="0"/>
              <a:ea typeface="微软雅黑" panose="020B0503020204020204" pitchFamily="34" charset="-122"/>
              <a:cs typeface="Calibri" panose="020F050202020403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54" name="TextBox 53">
            <a:extLst>
              <a:ext uri="{FF2B5EF4-FFF2-40B4-BE49-F238E27FC236}">
                <a16:creationId xmlns:a16="http://schemas.microsoft.com/office/drawing/2014/main" id="{B9EDA014-DFD3-4A32-80FA-53EB80D63BDF}"/>
              </a:ext>
            </a:extLst>
          </p:cNvPr>
          <p:cNvSpPr txBox="1"/>
          <p:nvPr/>
        </p:nvSpPr>
        <p:spPr>
          <a:xfrm>
            <a:off x="5410200" y="645352"/>
            <a:ext cx="36576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rPr>
              <a:t>关键是需要有属灵的眼光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0" name="TextBox 9">
            <a:extLst>
              <a:ext uri="{FF2B5EF4-FFF2-40B4-BE49-F238E27FC236}">
                <a16:creationId xmlns:a16="http://schemas.microsoft.com/office/drawing/2014/main" id="{46D1439E-BAAB-449C-B0C4-CA9D69418FAB}"/>
              </a:ext>
            </a:extLst>
          </p:cNvPr>
          <p:cNvSpPr txBox="1"/>
          <p:nvPr/>
        </p:nvSpPr>
        <p:spPr>
          <a:xfrm>
            <a:off x="5351380" y="1155944"/>
            <a:ext cx="3716420"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15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弗</a:t>
            </a:r>
            <a:r>
              <a:rPr kumimoji="0" lang="en-US" altLang="zh-CN" sz="15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1:15 </a:t>
            </a:r>
            <a:r>
              <a:rPr kumimoji="0" lang="zh-CN" altLang="en-US" sz="15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因此，我既听见你们信从主耶稣，亲爱众圣徒，</a:t>
            </a:r>
            <a:r>
              <a:rPr kumimoji="0" lang="en-US" altLang="zh-CN" sz="15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1:16 </a:t>
            </a:r>
            <a:r>
              <a:rPr kumimoji="0" lang="zh-CN" altLang="en-US" sz="15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Arial" panose="020B0604020202020204" pitchFamily="34" charset="0"/>
              </a:rPr>
              <a:t>就为你们不住的感谢神。祷告的时候，常题到你们，</a:t>
            </a:r>
            <a:r>
              <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1:17 </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求我们主耶稣基督的神，荣耀的父，将那赐人智慧和启示的灵赏给你们，使你们真知道他，</a:t>
            </a:r>
            <a:r>
              <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1:18 </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并且照明你们心中的眼睛，使你们知道他的恩召有何等指望，他在圣徒中得的基业有何等丰盛的荣耀；</a:t>
            </a:r>
            <a:r>
              <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1:19 </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并知道他向我们这信的人所显的能力是何等浩大，</a:t>
            </a:r>
            <a:r>
              <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1:20 </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就是照他在基督身上所运行的大能大力（</a:t>
            </a:r>
            <a:r>
              <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which He worked in Christ</a:t>
            </a:r>
            <a:r>
              <a:rPr kumimoji="0" lang="zh-CN" altLang="en-US"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a:t>
            </a:r>
            <a:endParaRPr kumimoji="0" lang="en-US" altLang="zh-CN" sz="15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3751025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1" name="TextBox 10">
            <a:extLst>
              <a:ext uri="{FF2B5EF4-FFF2-40B4-BE49-F238E27FC236}">
                <a16:creationId xmlns:a16="http://schemas.microsoft.com/office/drawing/2014/main" id="{455324EF-DFE0-42B6-A6EE-3C97C97FD9E5}"/>
              </a:ext>
            </a:extLst>
          </p:cNvPr>
          <p:cNvSpPr txBox="1"/>
          <p:nvPr/>
        </p:nvSpPr>
        <p:spPr>
          <a:xfrm>
            <a:off x="551061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你人生到底在追求什么？</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grpSp>
        <p:nvGrpSpPr>
          <p:cNvPr id="3" name="Group 2">
            <a:extLst>
              <a:ext uri="{FF2B5EF4-FFF2-40B4-BE49-F238E27FC236}">
                <a16:creationId xmlns:a16="http://schemas.microsoft.com/office/drawing/2014/main" id="{EC653A42-216F-481C-808B-B67033252FE8}"/>
              </a:ext>
            </a:extLst>
          </p:cNvPr>
          <p:cNvGrpSpPr/>
          <p:nvPr/>
        </p:nvGrpSpPr>
        <p:grpSpPr>
          <a:xfrm>
            <a:off x="76199" y="647700"/>
            <a:ext cx="5181601" cy="5044934"/>
            <a:chOff x="76199" y="647700"/>
            <a:chExt cx="5181601" cy="5044934"/>
          </a:xfrm>
        </p:grpSpPr>
        <p:sp>
          <p:nvSpPr>
            <p:cNvPr id="32" name="Rectangle 31"/>
            <p:cNvSpPr/>
            <p:nvPr/>
          </p:nvSpPr>
          <p:spPr>
            <a:xfrm>
              <a:off x="76199" y="647700"/>
              <a:ext cx="5181601" cy="1977464"/>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4:7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我们各人蒙恩，都是照基督所量给各人的恩赐。</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4:8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所以经上说：他升上高天的时候，掳掠了仇敌，将各样的恩赐赏给人。</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4:9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（既说升上，岂不是先降在地下么？</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4:10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那降下的，就是远升诸天之上要充满万有的。）</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他所赐的，有使徒，有先知，有传福音的，有牧师和教师，</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为要成全圣徒，各尽其职，建立基督的身体，</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4" name="Rectangle 13">
              <a:extLst>
                <a:ext uri="{FF2B5EF4-FFF2-40B4-BE49-F238E27FC236}">
                  <a16:creationId xmlns:a16="http://schemas.microsoft.com/office/drawing/2014/main" id="{8776E852-7B00-4D7A-93B9-CB200731052D}"/>
                </a:ext>
              </a:extLst>
            </p:cNvPr>
            <p:cNvSpPr/>
            <p:nvPr/>
          </p:nvSpPr>
          <p:spPr>
            <a:xfrm>
              <a:off x="100411" y="2597941"/>
              <a:ext cx="4928790" cy="3094693"/>
            </a:xfrm>
            <a:prstGeom prst="rect">
              <a:avLst/>
            </a:prstGeom>
          </p:spPr>
          <p:txBody>
            <a:bodyPr wrap="square">
              <a:spAutoFit/>
            </a:bodyPr>
            <a:lstStyle/>
            <a:p>
              <a:pPr lvl="0">
                <a:lnSpc>
                  <a:spcPts val="1800"/>
                </a:lnSpc>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4:7 But to each one of us grace was given according to the measure of Christ’s gift.4:8 Therefore He says: “When He ascended on high, He led captivity captive, And gave gifts to men.” 4:9 (Now this, “He ascended”–what does it mean but that He also first descended into the lower parts of the earth?4:10 He who descended is also the One who ascended far above all the heavens, that He might fill all things.)4:11 And He Himself gave some </a:t>
              </a:r>
              <a:r>
                <a:rPr lang="en-US" altLang="zh-CN" sz="17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to be </a:t>
              </a: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apostles, some prophets, some evangelists, and some pastors and teachers,4:12 for the equipping of the saints for the work of </a:t>
              </a:r>
            </a:p>
            <a:p>
              <a:pPr lvl="0">
                <a:lnSpc>
                  <a:spcPts val="1800"/>
                </a:lnSpc>
                <a:defRPr/>
              </a:pPr>
              <a:r>
                <a:rPr lang="en-US" altLang="zh-CN" sz="17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ministry, for the edifying of the body of Christ,</a:t>
              </a:r>
              <a:endParaRPr kumimoji="0" lang="en-US" altLang="zh-CN" sz="17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grpSp>
      <p:sp>
        <p:nvSpPr>
          <p:cNvPr id="2" name="Rectangle 1">
            <a:extLst>
              <a:ext uri="{FF2B5EF4-FFF2-40B4-BE49-F238E27FC236}">
                <a16:creationId xmlns:a16="http://schemas.microsoft.com/office/drawing/2014/main" id="{A1FB92C6-5AC1-4495-8BA2-198A4710CBAC}"/>
              </a:ext>
            </a:extLst>
          </p:cNvPr>
          <p:cNvSpPr/>
          <p:nvPr/>
        </p:nvSpPr>
        <p:spPr>
          <a:xfrm>
            <a:off x="2895600" y="2625163"/>
            <a:ext cx="1524000" cy="2595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87D752B3-0DC8-42A4-ACE9-DE5BB07B7209}"/>
              </a:ext>
            </a:extLst>
          </p:cNvPr>
          <p:cNvGrpSpPr/>
          <p:nvPr/>
        </p:nvGrpSpPr>
        <p:grpSpPr>
          <a:xfrm>
            <a:off x="5073448" y="1107017"/>
            <a:ext cx="4038600" cy="2677843"/>
            <a:chOff x="5073448" y="1107017"/>
            <a:chExt cx="4038600" cy="2677843"/>
          </a:xfrm>
        </p:grpSpPr>
        <p:pic>
          <p:nvPicPr>
            <p:cNvPr id="19" name="Picture 2" descr="Image result for chirst corner stone">
              <a:extLst>
                <a:ext uri="{FF2B5EF4-FFF2-40B4-BE49-F238E27FC236}">
                  <a16:creationId xmlns:a16="http://schemas.microsoft.com/office/drawing/2014/main" id="{723E0122-16E2-4861-A028-F68E7499D8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9" t="6281" r="1335" b="12543"/>
            <a:stretch/>
          </p:blipFill>
          <p:spPr bwMode="auto">
            <a:xfrm>
              <a:off x="5766989" y="1107017"/>
              <a:ext cx="2590800" cy="155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A5C7D899-548A-4B96-809A-8B3AD5BD8460}"/>
                </a:ext>
              </a:extLst>
            </p:cNvPr>
            <p:cNvSpPr txBox="1"/>
            <p:nvPr/>
          </p:nvSpPr>
          <p:spPr>
            <a:xfrm>
              <a:off x="5073448" y="2692253"/>
              <a:ext cx="4038600" cy="1092607"/>
            </a:xfrm>
            <a:prstGeom prst="rect">
              <a:avLst/>
            </a:prstGeom>
            <a:noFill/>
          </p:spPr>
          <p:txBody>
            <a:bodyPr wrap="square" rtlCol="0">
              <a:spAutoFit/>
            </a:bodyPr>
            <a:lstStyle/>
            <a:p>
              <a:pPr lvl="0">
                <a:defRPr/>
              </a:pPr>
              <a:r>
                <a:rPr lang="zh-CN" altLang="en-US" sz="1300" b="1" dirty="0">
                  <a:solidFill>
                    <a:srgbClr val="FF0000"/>
                  </a:solidFill>
                  <a:effectLst>
                    <a:glow rad="63500">
                      <a:prstClr val="white"/>
                    </a:glow>
                  </a:effectLst>
                </a:rPr>
                <a:t>弗</a:t>
              </a:r>
              <a:r>
                <a:rPr lang="en-US" altLang="zh-CN" sz="1300" b="1" dirty="0">
                  <a:solidFill>
                    <a:srgbClr val="FF0000"/>
                  </a:solidFill>
                  <a:effectLst>
                    <a:glow rad="63500">
                      <a:prstClr val="white"/>
                    </a:glow>
                  </a:effectLst>
                </a:rPr>
                <a:t>2:19 </a:t>
              </a:r>
              <a:r>
                <a:rPr lang="zh-CN" altLang="en-US" sz="1300" b="1" dirty="0">
                  <a:solidFill>
                    <a:srgbClr val="FF0000"/>
                  </a:solidFill>
                  <a:effectLst>
                    <a:glow rad="63500">
                      <a:prstClr val="white"/>
                    </a:glow>
                  </a:effectLst>
                </a:rPr>
                <a:t>这样，你们不再作外人和客旅，是与圣徒同国，是神家里的人了；</a:t>
              </a:r>
              <a:r>
                <a:rPr lang="en-US" altLang="zh-CN" sz="1300" b="1" dirty="0">
                  <a:solidFill>
                    <a:srgbClr val="FF0000"/>
                  </a:solidFill>
                  <a:effectLst>
                    <a:glow rad="63500">
                      <a:prstClr val="white"/>
                    </a:glow>
                  </a:effectLst>
                </a:rPr>
                <a:t>2:20 </a:t>
              </a:r>
              <a:r>
                <a:rPr lang="zh-CN" altLang="en-US" sz="1300" b="1" dirty="0">
                  <a:solidFill>
                    <a:srgbClr val="FF0000"/>
                  </a:solidFill>
                  <a:effectLst>
                    <a:glow rad="63500">
                      <a:prstClr val="white"/>
                    </a:glow>
                  </a:effectLst>
                </a:rPr>
                <a:t>并且被建造在使徒和先知的根基上，有基督耶稣自己为房角石，</a:t>
              </a:r>
              <a:r>
                <a:rPr lang="en-US" altLang="zh-CN" sz="1300" b="1" dirty="0">
                  <a:solidFill>
                    <a:srgbClr val="FF0000"/>
                  </a:solidFill>
                  <a:effectLst>
                    <a:glow rad="63500">
                      <a:prstClr val="white"/>
                    </a:glow>
                  </a:effectLst>
                </a:rPr>
                <a:t>2:21 </a:t>
              </a:r>
              <a:r>
                <a:rPr lang="zh-CN" altLang="en-US" sz="1300" b="1" dirty="0">
                  <a:solidFill>
                    <a:srgbClr val="FF0000"/>
                  </a:solidFill>
                  <a:effectLst>
                    <a:glow rad="63500">
                      <a:prstClr val="white"/>
                    </a:glow>
                  </a:effectLst>
                </a:rPr>
                <a:t>各（或作：全）房靠他联络得合式，渐渐成为主的圣殿。</a:t>
              </a:r>
              <a:r>
                <a:rPr lang="en-US" altLang="zh-CN" sz="1300" b="1" dirty="0">
                  <a:solidFill>
                    <a:srgbClr val="FF0000"/>
                  </a:solidFill>
                  <a:effectLst>
                    <a:glow rad="63500">
                      <a:prstClr val="white"/>
                    </a:glow>
                  </a:effectLst>
                </a:rPr>
                <a:t>2:22 </a:t>
              </a:r>
              <a:r>
                <a:rPr lang="zh-CN" altLang="en-US" sz="1300" b="1" dirty="0">
                  <a:solidFill>
                    <a:srgbClr val="FF0000"/>
                  </a:solidFill>
                  <a:effectLst>
                    <a:glow rad="63500">
                      <a:prstClr val="white"/>
                    </a:glow>
                  </a:effectLst>
                </a:rPr>
                <a:t>你们也靠他同被建造，成为神藉着圣灵居住的所在。</a:t>
              </a:r>
            </a:p>
          </p:txBody>
        </p:sp>
      </p:grpSp>
    </p:spTree>
    <p:extLst>
      <p:ext uri="{BB962C8B-B14F-4D97-AF65-F5344CB8AC3E}">
        <p14:creationId xmlns:p14="http://schemas.microsoft.com/office/powerpoint/2010/main" val="1006055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1" name="TextBox 10">
            <a:extLst>
              <a:ext uri="{FF2B5EF4-FFF2-40B4-BE49-F238E27FC236}">
                <a16:creationId xmlns:a16="http://schemas.microsoft.com/office/drawing/2014/main" id="{455324EF-DFE0-42B6-A6EE-3C97C97FD9E5}"/>
              </a:ext>
            </a:extLst>
          </p:cNvPr>
          <p:cNvSpPr txBox="1"/>
          <p:nvPr/>
        </p:nvSpPr>
        <p:spPr>
          <a:xfrm>
            <a:off x="551061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你人生到底在追求什么？</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5" name="Rectangle 14">
            <a:extLst>
              <a:ext uri="{FF2B5EF4-FFF2-40B4-BE49-F238E27FC236}">
                <a16:creationId xmlns:a16="http://schemas.microsoft.com/office/drawing/2014/main" id="{48DAEFDF-FBAB-4C8C-A834-C1B31A3367D7}"/>
              </a:ext>
            </a:extLst>
          </p:cNvPr>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4:13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直等到我们众人在真道上同归于一，认识神的儿子，得以长大成人，满有基督长成的身量，</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使我们不再作小孩子，中了人的诡计和欺骗的法术，被一切异教之风摇动，飘来飘去，就随从各样的异端；</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惟用爱心说诚实话，凡事长进，连于元首基督，</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全身都靠他联络得合式，百节各按各职，照着各体的功用彼此相助，便叫身体渐渐增长，在爱中建立自己。</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16">
            <a:extLst>
              <a:ext uri="{FF2B5EF4-FFF2-40B4-BE49-F238E27FC236}">
                <a16:creationId xmlns:a16="http://schemas.microsoft.com/office/drawing/2014/main" id="{32534827-45A0-4836-B9B5-33ED8B43B164}"/>
              </a:ext>
            </a:extLst>
          </p:cNvPr>
          <p:cNvSpPr/>
          <p:nvPr/>
        </p:nvSpPr>
        <p:spPr>
          <a:xfrm>
            <a:off x="83756" y="2781300"/>
            <a:ext cx="5097844" cy="2926442"/>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4:13 Till we all come in the unity of the faith, and of the knowledge of the Son of God, unto a perfect man, unto the measure of the stature of the fullness of Christ: 4:14 That we henceforth be no more children, tossed back and forth, and carried about with every wind of doctrine, by the sleight of men, and cunning craftiness, whereby they lie in wait to deceive;4:15 But speaking the truth in love, may grow up into him in all things, which is the head, even Christ:4:16 From whom the whole body fitly joined together and compacted by that which every joint supplies, according to the effectual working in the measure of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every part, makes increase of the body unto the </a:t>
            </a:r>
          </a:p>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edifying of itself in love.</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grpSp>
        <p:nvGrpSpPr>
          <p:cNvPr id="6" name="Group 5">
            <a:extLst>
              <a:ext uri="{FF2B5EF4-FFF2-40B4-BE49-F238E27FC236}">
                <a16:creationId xmlns:a16="http://schemas.microsoft.com/office/drawing/2014/main" id="{9296FCC8-8C74-438B-B6B1-C001BBB0D09D}"/>
              </a:ext>
            </a:extLst>
          </p:cNvPr>
          <p:cNvGrpSpPr/>
          <p:nvPr/>
        </p:nvGrpSpPr>
        <p:grpSpPr>
          <a:xfrm>
            <a:off x="5073448" y="1107017"/>
            <a:ext cx="4038600" cy="2677843"/>
            <a:chOff x="5073448" y="1107017"/>
            <a:chExt cx="4038600" cy="2677843"/>
          </a:xfrm>
        </p:grpSpPr>
        <p:pic>
          <p:nvPicPr>
            <p:cNvPr id="1026" name="Picture 2" descr="Image result for chirst corner stone">
              <a:extLst>
                <a:ext uri="{FF2B5EF4-FFF2-40B4-BE49-F238E27FC236}">
                  <a16:creationId xmlns:a16="http://schemas.microsoft.com/office/drawing/2014/main" id="{CE8D5652-550F-4C6C-9C76-225B00F036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09" t="6281" r="1335" b="12543"/>
            <a:stretch/>
          </p:blipFill>
          <p:spPr bwMode="auto">
            <a:xfrm>
              <a:off x="5766989" y="1107017"/>
              <a:ext cx="2590800" cy="1551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A37EFF1F-5263-4B69-81E2-19067E82D4DB}"/>
                </a:ext>
              </a:extLst>
            </p:cNvPr>
            <p:cNvSpPr txBox="1"/>
            <p:nvPr/>
          </p:nvSpPr>
          <p:spPr>
            <a:xfrm>
              <a:off x="5073448" y="2692253"/>
              <a:ext cx="4038600" cy="1092607"/>
            </a:xfrm>
            <a:prstGeom prst="rect">
              <a:avLst/>
            </a:prstGeom>
            <a:noFill/>
          </p:spPr>
          <p:txBody>
            <a:bodyPr wrap="square" rtlCol="0">
              <a:spAutoFit/>
            </a:bodyPr>
            <a:lstStyle/>
            <a:p>
              <a:pPr lvl="0">
                <a:defRPr/>
              </a:pPr>
              <a:r>
                <a:rPr lang="zh-CN" altLang="en-US" sz="1300" b="1" dirty="0">
                  <a:solidFill>
                    <a:srgbClr val="FF0000"/>
                  </a:solidFill>
                  <a:effectLst>
                    <a:glow rad="63500">
                      <a:prstClr val="white"/>
                    </a:glow>
                  </a:effectLst>
                </a:rPr>
                <a:t>弗</a:t>
              </a:r>
              <a:r>
                <a:rPr lang="en-US" altLang="zh-CN" sz="1300" b="1" dirty="0">
                  <a:solidFill>
                    <a:srgbClr val="FF0000"/>
                  </a:solidFill>
                  <a:effectLst>
                    <a:glow rad="63500">
                      <a:prstClr val="white"/>
                    </a:glow>
                  </a:effectLst>
                </a:rPr>
                <a:t>2:19 </a:t>
              </a:r>
              <a:r>
                <a:rPr lang="zh-CN" altLang="en-US" sz="1300" b="1" dirty="0">
                  <a:solidFill>
                    <a:srgbClr val="FF0000"/>
                  </a:solidFill>
                  <a:effectLst>
                    <a:glow rad="63500">
                      <a:prstClr val="white"/>
                    </a:glow>
                  </a:effectLst>
                </a:rPr>
                <a:t>这样，你们不再作外人和客旅，是与圣徒同国，是神家里的人了；</a:t>
              </a:r>
              <a:r>
                <a:rPr lang="en-US" altLang="zh-CN" sz="1300" b="1" dirty="0">
                  <a:solidFill>
                    <a:srgbClr val="FF0000"/>
                  </a:solidFill>
                  <a:effectLst>
                    <a:glow rad="63500">
                      <a:prstClr val="white"/>
                    </a:glow>
                  </a:effectLst>
                </a:rPr>
                <a:t>2:20 </a:t>
              </a:r>
              <a:r>
                <a:rPr lang="zh-CN" altLang="en-US" sz="1300" b="1" dirty="0">
                  <a:solidFill>
                    <a:srgbClr val="FF0000"/>
                  </a:solidFill>
                  <a:effectLst>
                    <a:glow rad="63500">
                      <a:prstClr val="white"/>
                    </a:glow>
                  </a:effectLst>
                </a:rPr>
                <a:t>并且被建造在使徒和先知的根基上，有基督耶稣自己为房角石，</a:t>
              </a:r>
              <a:r>
                <a:rPr lang="en-US" altLang="zh-CN" sz="1300" b="1" dirty="0">
                  <a:solidFill>
                    <a:srgbClr val="FF0000"/>
                  </a:solidFill>
                  <a:effectLst>
                    <a:glow rad="63500">
                      <a:prstClr val="white"/>
                    </a:glow>
                  </a:effectLst>
                </a:rPr>
                <a:t>2:21 </a:t>
              </a:r>
              <a:r>
                <a:rPr lang="zh-CN" altLang="en-US" sz="1300" b="1" dirty="0">
                  <a:solidFill>
                    <a:srgbClr val="FF0000"/>
                  </a:solidFill>
                  <a:effectLst>
                    <a:glow rad="63500">
                      <a:prstClr val="white"/>
                    </a:glow>
                  </a:effectLst>
                </a:rPr>
                <a:t>各（或作：全）房靠他联络得合式，渐渐成为主的圣殿。</a:t>
              </a:r>
              <a:r>
                <a:rPr lang="en-US" altLang="zh-CN" sz="1300" b="1" dirty="0">
                  <a:solidFill>
                    <a:srgbClr val="FF0000"/>
                  </a:solidFill>
                  <a:effectLst>
                    <a:glow rad="63500">
                      <a:prstClr val="white"/>
                    </a:glow>
                  </a:effectLst>
                </a:rPr>
                <a:t>2:22 </a:t>
              </a:r>
              <a:r>
                <a:rPr lang="zh-CN" altLang="en-US" sz="1300" b="1" dirty="0">
                  <a:solidFill>
                    <a:srgbClr val="FF0000"/>
                  </a:solidFill>
                  <a:effectLst>
                    <a:glow rad="63500">
                      <a:prstClr val="white"/>
                    </a:glow>
                  </a:effectLst>
                </a:rPr>
                <a:t>你们也靠他同被建造，成为神藉着圣灵居住的所在。</a:t>
              </a:r>
            </a:p>
          </p:txBody>
        </p:sp>
      </p:grpSp>
    </p:spTree>
    <p:extLst>
      <p:ext uri="{BB962C8B-B14F-4D97-AF65-F5344CB8AC3E}">
        <p14:creationId xmlns:p14="http://schemas.microsoft.com/office/powerpoint/2010/main" val="146835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pSp>
        <p:nvGrpSpPr>
          <p:cNvPr id="6" name="Group 5"/>
          <p:cNvGrpSpPr/>
          <p:nvPr/>
        </p:nvGrpSpPr>
        <p:grpSpPr>
          <a:xfrm>
            <a:off x="2438399" y="1638300"/>
            <a:ext cx="990601" cy="3276600"/>
            <a:chOff x="2438399" y="1158240"/>
            <a:chExt cx="990601" cy="3276600"/>
          </a:xfrm>
        </p:grpSpPr>
        <p:pic>
          <p:nvPicPr>
            <p:cNvPr id="14" name="Picture 2" descr="http://www.richardhellergallery.com/dynamic/images/detail/Corey_Arnold_The_North_Sea_2011_1927_412.jpg"/>
            <p:cNvPicPr>
              <a:picLocks noChangeAspect="1" noChangeArrowheads="1"/>
            </p:cNvPicPr>
            <p:nvPr/>
          </p:nvPicPr>
          <p:blipFill rotWithShape="1">
            <a:blip r:embed="rId2" cstate="print"/>
            <a:srcRect l="25342" r="41511"/>
            <a:stretch/>
          </p:blipFill>
          <p:spPr bwMode="auto">
            <a:xfrm>
              <a:off x="2438399" y="1158240"/>
              <a:ext cx="990601" cy="3276600"/>
            </a:xfrm>
            <a:prstGeom prst="rect">
              <a:avLst/>
            </a:prstGeom>
            <a:noFill/>
          </p:spPr>
        </p:pic>
        <p:sp>
          <p:nvSpPr>
            <p:cNvPr id="3" name="TextBox 2"/>
            <p:cNvSpPr txBox="1"/>
            <p:nvPr/>
          </p:nvSpPr>
          <p:spPr>
            <a:xfrm>
              <a:off x="2622994" y="1485900"/>
              <a:ext cx="646331" cy="1200329"/>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红</a:t>
              </a:r>
              <a:endParaRPr kumimoji="0" lang="en-US" altLang="zh-CN"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海</a:t>
              </a:r>
              <a:endParaRPr kumimoji="0" 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grpSp>
      <p:grpSp>
        <p:nvGrpSpPr>
          <p:cNvPr id="29" name="Group 28"/>
          <p:cNvGrpSpPr/>
          <p:nvPr/>
        </p:nvGrpSpPr>
        <p:grpSpPr>
          <a:xfrm>
            <a:off x="5714999" y="1638300"/>
            <a:ext cx="1066801" cy="3276600"/>
            <a:chOff x="5714999" y="1158240"/>
            <a:chExt cx="1066801" cy="3276600"/>
          </a:xfrm>
        </p:grpSpPr>
        <p:pic>
          <p:nvPicPr>
            <p:cNvPr id="15" name="Picture 4" descr="http://www.wcgazette.com/wp-content/uploads/2012/04/a-raging-river_0187.jpg"/>
            <p:cNvPicPr>
              <a:picLocks noChangeAspect="1" noChangeArrowheads="1"/>
            </p:cNvPicPr>
            <p:nvPr/>
          </p:nvPicPr>
          <p:blipFill rotWithShape="1">
            <a:blip r:embed="rId3" cstate="print"/>
            <a:srcRect l="44058" r="17082"/>
            <a:stretch/>
          </p:blipFill>
          <p:spPr bwMode="auto">
            <a:xfrm>
              <a:off x="5714999" y="1158240"/>
              <a:ext cx="1066801" cy="3276600"/>
            </a:xfrm>
            <a:prstGeom prst="rect">
              <a:avLst/>
            </a:prstGeom>
            <a:noFill/>
          </p:spPr>
        </p:pic>
        <p:sp>
          <p:nvSpPr>
            <p:cNvPr id="16" name="TextBox 15"/>
            <p:cNvSpPr txBox="1"/>
            <p:nvPr/>
          </p:nvSpPr>
          <p:spPr>
            <a:xfrm>
              <a:off x="5902374" y="1409700"/>
              <a:ext cx="646331"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约</a:t>
              </a:r>
              <a:endParaRPr kumimoji="0" lang="en-US" altLang="zh-CN"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旦</a:t>
              </a:r>
              <a:endParaRPr kumimoji="0" lang="en-US" altLang="zh-CN"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rPr>
                <a:t>河</a:t>
              </a:r>
              <a:endParaRPr kumimoji="0" lang="en-US" sz="3600" b="1" i="0" u="none" strike="noStrike" kern="1200" cap="none" spc="0" normalizeH="0" baseline="0" noProof="0" dirty="0">
                <a:ln>
                  <a:solidFill>
                    <a:prstClr val="white"/>
                  </a:solidFill>
                </a:ln>
                <a:solidFill>
                  <a:srgbClr val="FF0000"/>
                </a:solidFill>
                <a:effectLst/>
                <a:uLnTx/>
                <a:uFillTx/>
                <a:latin typeface="Microsoft YaHei" panose="020B0503020204020204" pitchFamily="34" charset="-122"/>
                <a:ea typeface="Microsoft YaHei" panose="020B0503020204020204" pitchFamily="34" charset="-122"/>
                <a:cs typeface="+mn-cs"/>
              </a:endParaRPr>
            </a:p>
          </p:txBody>
        </p:sp>
      </p:grpSp>
      <p:sp>
        <p:nvSpPr>
          <p:cNvPr id="13" name="TextBox 12"/>
          <p:cNvSpPr txBox="1"/>
          <p:nvPr/>
        </p:nvSpPr>
        <p:spPr>
          <a:xfrm>
            <a:off x="6781800" y="1158240"/>
            <a:ext cx="2209800" cy="419100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24" name="Group 1023"/>
          <p:cNvGrpSpPr/>
          <p:nvPr/>
        </p:nvGrpSpPr>
        <p:grpSpPr>
          <a:xfrm>
            <a:off x="7239000" y="1258074"/>
            <a:ext cx="1538486" cy="3945096"/>
            <a:chOff x="7239000" y="1258074"/>
            <a:chExt cx="1538486" cy="3945096"/>
          </a:xfrm>
        </p:grpSpPr>
        <p:sp>
          <p:nvSpPr>
            <p:cNvPr id="20" name="TextBox 19"/>
            <p:cNvSpPr txBox="1"/>
            <p:nvPr/>
          </p:nvSpPr>
          <p:spPr>
            <a:xfrm>
              <a:off x="7344502" y="1258074"/>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迦南</a:t>
              </a:r>
              <a:endParaRPr kumimoji="0" 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pic>
          <p:nvPicPr>
            <p:cNvPr id="30"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7615" r="15597"/>
            <a:stretch/>
          </p:blipFill>
          <p:spPr bwMode="auto">
            <a:xfrm>
              <a:off x="7239000" y="3353594"/>
              <a:ext cx="1538486" cy="1849576"/>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p:cNvSpPr txBox="1"/>
          <p:nvPr/>
        </p:nvSpPr>
        <p:spPr>
          <a:xfrm>
            <a:off x="228600" y="1181100"/>
            <a:ext cx="2209800" cy="419100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4" name="Group 23"/>
          <p:cNvGrpSpPr/>
          <p:nvPr/>
        </p:nvGrpSpPr>
        <p:grpSpPr>
          <a:xfrm>
            <a:off x="253931" y="1258074"/>
            <a:ext cx="2108269" cy="3885426"/>
            <a:chOff x="253931" y="1258074"/>
            <a:chExt cx="2108269" cy="3885426"/>
          </a:xfrm>
        </p:grpSpPr>
        <p:pic>
          <p:nvPicPr>
            <p:cNvPr id="1026" name="Picture 2" descr="Image result for 埃及为奴"/>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8787" y="3415068"/>
              <a:ext cx="1749425" cy="17284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6882" y="1258074"/>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埃及</a:t>
              </a:r>
              <a:endParaRPr kumimoji="0" 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21" name="TextBox 20"/>
            <p:cNvSpPr txBox="1"/>
            <p:nvPr/>
          </p:nvSpPr>
          <p:spPr>
            <a:xfrm>
              <a:off x="253931" y="1992724"/>
              <a:ext cx="210826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（在世界）</a:t>
              </a:r>
              <a:endParaRPr kumimoji="0" lang="en-US" sz="30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p:txBody>
        </p:sp>
        <p:sp>
          <p:nvSpPr>
            <p:cNvPr id="26" name="TextBox 25"/>
            <p:cNvSpPr txBox="1"/>
            <p:nvPr/>
          </p:nvSpPr>
          <p:spPr>
            <a:xfrm>
              <a:off x="253931" y="2673159"/>
              <a:ext cx="210826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（未信主）</a:t>
              </a:r>
              <a:endParaRPr kumimoji="0" 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endParaRPr>
            </a:p>
          </p:txBody>
        </p:sp>
      </p:grpSp>
      <p:sp>
        <p:nvSpPr>
          <p:cNvPr id="12" name="TextBox 11"/>
          <p:cNvSpPr txBox="1"/>
          <p:nvPr/>
        </p:nvSpPr>
        <p:spPr>
          <a:xfrm>
            <a:off x="3459480" y="1181100"/>
            <a:ext cx="2209800" cy="419100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1" name="Group 30"/>
          <p:cNvGrpSpPr/>
          <p:nvPr/>
        </p:nvGrpSpPr>
        <p:grpSpPr>
          <a:xfrm>
            <a:off x="3917762" y="1258074"/>
            <a:ext cx="1331312" cy="3956592"/>
            <a:chOff x="3917762" y="1258074"/>
            <a:chExt cx="1331312" cy="3956592"/>
          </a:xfrm>
        </p:grpSpPr>
        <p:pic>
          <p:nvPicPr>
            <p:cNvPr id="17" name="Picture 4" descr="http://amuseum.cdstm.cn/AMuseum/innerriver/picture/gbt-3.jpg"/>
            <p:cNvPicPr>
              <a:picLocks noChangeAspect="1" noChangeArrowheads="1"/>
            </p:cNvPicPr>
            <p:nvPr/>
          </p:nvPicPr>
          <p:blipFill>
            <a:blip r:embed="rId6" cstate="print"/>
            <a:srcRect l="41513" r="18018"/>
            <a:stretch>
              <a:fillRect/>
            </a:stretch>
          </p:blipFill>
          <p:spPr bwMode="auto">
            <a:xfrm>
              <a:off x="4011305" y="3489960"/>
              <a:ext cx="1237769" cy="1724706"/>
            </a:xfrm>
            <a:prstGeom prst="rect">
              <a:avLst/>
            </a:prstGeom>
            <a:noFill/>
          </p:spPr>
        </p:pic>
        <p:sp>
          <p:nvSpPr>
            <p:cNvPr id="19" name="TextBox 18"/>
            <p:cNvSpPr txBox="1"/>
            <p:nvPr/>
          </p:nvSpPr>
          <p:spPr>
            <a:xfrm>
              <a:off x="3917762" y="1258074"/>
              <a:ext cx="121058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旷野</a:t>
              </a:r>
              <a:endParaRPr kumimoji="0" lang="en-US" sz="40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grpSp>
      <p:sp>
        <p:nvSpPr>
          <p:cNvPr id="27" name="TextBox 26"/>
          <p:cNvSpPr txBox="1"/>
          <p:nvPr/>
        </p:nvSpPr>
        <p:spPr>
          <a:xfrm>
            <a:off x="3544806" y="2673159"/>
            <a:ext cx="210826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（属肉体）</a:t>
            </a:r>
            <a:endParaRPr kumimoji="0" 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endParaRPr>
          </a:p>
        </p:txBody>
      </p:sp>
      <p:sp>
        <p:nvSpPr>
          <p:cNvPr id="25" name="TextBox 24"/>
          <p:cNvSpPr txBox="1"/>
          <p:nvPr/>
        </p:nvSpPr>
        <p:spPr>
          <a:xfrm>
            <a:off x="6653314" y="1992724"/>
            <a:ext cx="249299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rPr>
              <a:t>（在基督里）</a:t>
            </a:r>
            <a:endParaRPr kumimoji="0" lang="en-US" sz="3000" b="1" i="0" u="none" strike="noStrike" kern="1200" cap="none" spc="0" normalizeH="0" baseline="0" noProof="0" dirty="0">
              <a:ln>
                <a:noFill/>
              </a:ln>
              <a:solidFill>
                <a:srgbClr val="0070C0"/>
              </a:solidFill>
              <a:effectLst/>
              <a:uLnTx/>
              <a:uFillTx/>
              <a:latin typeface="Microsoft YaHei" panose="020B0503020204020204" pitchFamily="34" charset="-122"/>
              <a:ea typeface="Microsoft YaHei" panose="020B0503020204020204" pitchFamily="34" charset="-122"/>
              <a:cs typeface="+mn-cs"/>
            </a:endParaRPr>
          </a:p>
        </p:txBody>
      </p:sp>
      <p:sp>
        <p:nvSpPr>
          <p:cNvPr id="28" name="TextBox 27"/>
          <p:cNvSpPr txBox="1"/>
          <p:nvPr/>
        </p:nvSpPr>
        <p:spPr>
          <a:xfrm>
            <a:off x="7115651" y="2673159"/>
            <a:ext cx="1723549"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rPr>
              <a:t>（属灵）</a:t>
            </a:r>
            <a:endParaRPr kumimoji="0" lang="en-US" sz="3000" b="1" i="0" u="none" strike="noStrike" kern="1200" cap="none" spc="0" normalizeH="0" baseline="0" noProof="0" dirty="0">
              <a:ln>
                <a:noFill/>
              </a:ln>
              <a:solidFill>
                <a:srgbClr val="00B050"/>
              </a:solidFill>
              <a:effectLst/>
              <a:uLnTx/>
              <a:uFillTx/>
              <a:latin typeface="Microsoft YaHei" panose="020B0503020204020204" pitchFamily="34" charset="-122"/>
              <a:ea typeface="Microsoft YaHei" panose="020B0503020204020204" pitchFamily="34" charset="-122"/>
              <a:cs typeface="+mn-cs"/>
            </a:endParaRPr>
          </a:p>
        </p:txBody>
      </p:sp>
      <p:sp>
        <p:nvSpPr>
          <p:cNvPr id="1027" name="Rectangle 1026"/>
          <p:cNvSpPr/>
          <p:nvPr/>
        </p:nvSpPr>
        <p:spPr>
          <a:xfrm>
            <a:off x="1988325" y="117991"/>
            <a:ext cx="4903907" cy="80021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4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基督徒的人生经历</a:t>
            </a:r>
            <a:endParaRPr kumimoji="0" lang="en-US" sz="4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Tree>
    <p:extLst>
      <p:ext uri="{BB962C8B-B14F-4D97-AF65-F5344CB8AC3E}">
        <p14:creationId xmlns:p14="http://schemas.microsoft.com/office/powerpoint/2010/main" val="3994855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2246769"/>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4:17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所以我说，且在主里确实的说，你们行事不要再象外邦人存虚妄的心 </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(nous)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行事。</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4:18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他们心地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(dianoia)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昏昧，与神所赐的生命隔绝了，都因自己无知，心里刚硬；</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4:19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良心既然丧尽，就放纵私慾，贪行种种的污秽。</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4:20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你们学了基督，却不是这样。</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4:21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如果你们听过他的道，领了他的教，学了他的真理，</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4:22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就要脱去你们从前行为上的旧人，这旧人是因私慾的迷惑渐渐变坏的；</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sp>
        <p:nvSpPr>
          <p:cNvPr id="11" name="TextBox 10">
            <a:extLst>
              <a:ext uri="{FF2B5EF4-FFF2-40B4-BE49-F238E27FC236}">
                <a16:creationId xmlns:a16="http://schemas.microsoft.com/office/drawing/2014/main" id="{455324EF-DFE0-42B6-A6EE-3C97C97FD9E5}"/>
              </a:ext>
            </a:extLst>
          </p:cNvPr>
          <p:cNvSpPr txBox="1"/>
          <p:nvPr/>
        </p:nvSpPr>
        <p:spPr>
          <a:xfrm>
            <a:off x="5434410" y="645352"/>
            <a:ext cx="355719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基督人应该有的属灵眼光</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4" name="Rectangle 13">
            <a:extLst>
              <a:ext uri="{FF2B5EF4-FFF2-40B4-BE49-F238E27FC236}">
                <a16:creationId xmlns:a16="http://schemas.microsoft.com/office/drawing/2014/main" id="{8776E852-7B00-4D7A-93B9-CB200731052D}"/>
              </a:ext>
            </a:extLst>
          </p:cNvPr>
          <p:cNvSpPr/>
          <p:nvPr/>
        </p:nvSpPr>
        <p:spPr>
          <a:xfrm>
            <a:off x="83756" y="2892266"/>
            <a:ext cx="5097844" cy="2708434"/>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4:17 This I say, therefore, and testify in the Lord, that you should no longer walk as the rest of the Gentiles walk, in the futility of their mind,4:18 having their understanding darkened, being alienated from the life of God, because of the ignorance that is in them, because of the blindness (or hardness) of their heart;4:19 who, being past feeling, have given themselves over to lewdness, to work all uncleanness with greediness.4:20 But you have not so learned Christ,4:21 if indeed you have heard Him and have been taught by Him, as the truth is in Jesus:4:22 that you put off, concerning your former conduct, the old man which grows corrupt according to the deceitful lusts,</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0" name="Rectangle 9">
            <a:extLst>
              <a:ext uri="{FF2B5EF4-FFF2-40B4-BE49-F238E27FC236}">
                <a16:creationId xmlns:a16="http://schemas.microsoft.com/office/drawing/2014/main" id="{A11D6B2A-4D49-4D26-B8DE-460BC7D2760B}"/>
              </a:ext>
            </a:extLst>
          </p:cNvPr>
          <p:cNvSpPr/>
          <p:nvPr/>
        </p:nvSpPr>
        <p:spPr>
          <a:xfrm>
            <a:off x="5521462" y="1075240"/>
            <a:ext cx="3461623" cy="4583546"/>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Oval 14">
            <a:extLst>
              <a:ext uri="{FF2B5EF4-FFF2-40B4-BE49-F238E27FC236}">
                <a16:creationId xmlns:a16="http://schemas.microsoft.com/office/drawing/2014/main" id="{900E1F09-2242-480A-BBBE-F561261AB148}"/>
              </a:ext>
            </a:extLst>
          </p:cNvPr>
          <p:cNvSpPr/>
          <p:nvPr/>
        </p:nvSpPr>
        <p:spPr>
          <a:xfrm>
            <a:off x="5589144" y="3861475"/>
            <a:ext cx="3361319" cy="1772349"/>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TextBox 16">
            <a:extLst>
              <a:ext uri="{FF2B5EF4-FFF2-40B4-BE49-F238E27FC236}">
                <a16:creationId xmlns:a16="http://schemas.microsoft.com/office/drawing/2014/main" id="{4A865B86-E3EE-4C6D-AF3E-E7AF578258CB}"/>
              </a:ext>
            </a:extLst>
          </p:cNvPr>
          <p:cNvSpPr txBox="1"/>
          <p:nvPr/>
        </p:nvSpPr>
        <p:spPr>
          <a:xfrm>
            <a:off x="6177196" y="4711365"/>
            <a:ext cx="2185214"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撒但的谎言：</a:t>
            </a:r>
            <a:endParaRPr kumimoji="0" lang="en-US" altLang="zh-CN" sz="26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rPr>
              <a:t>你没有，你不行</a:t>
            </a:r>
            <a:endParaRPr kumimoji="0" lang="en-US" sz="2200" b="1" i="0" u="none" strike="noStrike" kern="1200" cap="none" spc="0" normalizeH="0" baseline="0" noProof="0" dirty="0">
              <a:ln>
                <a:noFill/>
              </a:ln>
              <a:solidFill>
                <a:prstClr val="black"/>
              </a:solidFill>
              <a:effectLst/>
              <a:uLnTx/>
              <a:uFillTx/>
              <a:latin typeface="Microsoft YaHei" panose="020B0503020204020204" pitchFamily="34" charset="-122"/>
              <a:ea typeface="Microsoft YaHei" panose="020B0503020204020204" pitchFamily="34" charset="-122"/>
              <a:cs typeface="+mn-cs"/>
            </a:endParaRPr>
          </a:p>
        </p:txBody>
      </p:sp>
      <p:sp>
        <p:nvSpPr>
          <p:cNvPr id="18" name="Freeform 109">
            <a:extLst>
              <a:ext uri="{FF2B5EF4-FFF2-40B4-BE49-F238E27FC236}">
                <a16:creationId xmlns:a16="http://schemas.microsoft.com/office/drawing/2014/main" id="{1782DC6A-98B4-49BD-9A3B-3309753C8715}"/>
              </a:ext>
            </a:extLst>
          </p:cNvPr>
          <p:cNvSpPr/>
          <p:nvPr/>
        </p:nvSpPr>
        <p:spPr>
          <a:xfrm rot="17911580" flipH="1">
            <a:off x="7638432" y="1698281"/>
            <a:ext cx="286660" cy="57058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110">
            <a:extLst>
              <a:ext uri="{FF2B5EF4-FFF2-40B4-BE49-F238E27FC236}">
                <a16:creationId xmlns:a16="http://schemas.microsoft.com/office/drawing/2014/main" id="{3DD4517E-C2D5-4E38-AF0D-4CA8B5A492DC}"/>
              </a:ext>
            </a:extLst>
          </p:cNvPr>
          <p:cNvSpPr/>
          <p:nvPr/>
        </p:nvSpPr>
        <p:spPr>
          <a:xfrm rot="4189336">
            <a:off x="8073897" y="1433207"/>
            <a:ext cx="537597" cy="50673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0" name="Freeform 111">
            <a:extLst>
              <a:ext uri="{FF2B5EF4-FFF2-40B4-BE49-F238E27FC236}">
                <a16:creationId xmlns:a16="http://schemas.microsoft.com/office/drawing/2014/main" id="{AB1B4E7F-C0E4-4A30-BCF3-C8684FB96C2F}"/>
              </a:ext>
            </a:extLst>
          </p:cNvPr>
          <p:cNvSpPr/>
          <p:nvPr/>
        </p:nvSpPr>
        <p:spPr>
          <a:xfrm rot="10564281">
            <a:off x="5961759" y="2366205"/>
            <a:ext cx="518232" cy="491754"/>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0070C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Freeform 112">
            <a:extLst>
              <a:ext uri="{FF2B5EF4-FFF2-40B4-BE49-F238E27FC236}">
                <a16:creationId xmlns:a16="http://schemas.microsoft.com/office/drawing/2014/main" id="{68B50A01-A25F-4F4C-9A81-224D09FBCD74}"/>
              </a:ext>
            </a:extLst>
          </p:cNvPr>
          <p:cNvSpPr/>
          <p:nvPr/>
        </p:nvSpPr>
        <p:spPr>
          <a:xfrm rot="7776592">
            <a:off x="8129015" y="2257741"/>
            <a:ext cx="553567" cy="499046"/>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FFFF0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2" name="Group 21">
            <a:extLst>
              <a:ext uri="{FF2B5EF4-FFF2-40B4-BE49-F238E27FC236}">
                <a16:creationId xmlns:a16="http://schemas.microsoft.com/office/drawing/2014/main" id="{65FF3FA4-3CCE-4113-9073-026D253B62C0}"/>
              </a:ext>
            </a:extLst>
          </p:cNvPr>
          <p:cNvGrpSpPr/>
          <p:nvPr/>
        </p:nvGrpSpPr>
        <p:grpSpPr>
          <a:xfrm>
            <a:off x="6370074" y="1795031"/>
            <a:ext cx="1972621" cy="2943671"/>
            <a:chOff x="6467829" y="2062363"/>
            <a:chExt cx="1972621" cy="2943671"/>
          </a:xfrm>
        </p:grpSpPr>
        <p:sp>
          <p:nvSpPr>
            <p:cNvPr id="23" name="Freeform 114">
              <a:extLst>
                <a:ext uri="{FF2B5EF4-FFF2-40B4-BE49-F238E27FC236}">
                  <a16:creationId xmlns:a16="http://schemas.microsoft.com/office/drawing/2014/main" id="{9910EBA0-F8FF-4570-85CE-CF2556032857}"/>
                </a:ext>
              </a:extLst>
            </p:cNvPr>
            <p:cNvSpPr/>
            <p:nvPr/>
          </p:nvSpPr>
          <p:spPr>
            <a:xfrm>
              <a:off x="6467829" y="4395860"/>
              <a:ext cx="798897" cy="299509"/>
            </a:xfrm>
            <a:custGeom>
              <a:avLst/>
              <a:gdLst>
                <a:gd name="connsiteX0" fmla="*/ 798897 w 798897"/>
                <a:gd name="connsiteY0" fmla="*/ 20376 h 299509"/>
                <a:gd name="connsiteX1" fmla="*/ 529390 w 798897"/>
                <a:gd name="connsiteY1" fmla="*/ 20376 h 299509"/>
                <a:gd name="connsiteX2" fmla="*/ 346510 w 798897"/>
                <a:gd name="connsiteY2" fmla="*/ 232132 h 299509"/>
                <a:gd name="connsiteX3" fmla="*/ 0 w 798897"/>
                <a:gd name="connsiteY3" fmla="*/ 299509 h 299509"/>
              </a:gdLst>
              <a:ahLst/>
              <a:cxnLst>
                <a:cxn ang="0">
                  <a:pos x="connsiteX0" y="connsiteY0"/>
                </a:cxn>
                <a:cxn ang="0">
                  <a:pos x="connsiteX1" y="connsiteY1"/>
                </a:cxn>
                <a:cxn ang="0">
                  <a:pos x="connsiteX2" y="connsiteY2"/>
                </a:cxn>
                <a:cxn ang="0">
                  <a:pos x="connsiteX3" y="connsiteY3"/>
                </a:cxn>
              </a:cxnLst>
              <a:rect l="l" t="t" r="r" b="b"/>
              <a:pathLst>
                <a:path w="798897" h="299509">
                  <a:moveTo>
                    <a:pt x="798897" y="20376"/>
                  </a:moveTo>
                  <a:cubicBezTo>
                    <a:pt x="701842" y="2729"/>
                    <a:pt x="604788" y="-14917"/>
                    <a:pt x="529390" y="20376"/>
                  </a:cubicBezTo>
                  <a:cubicBezTo>
                    <a:pt x="453992" y="55669"/>
                    <a:pt x="434742" y="185610"/>
                    <a:pt x="346510" y="232132"/>
                  </a:cubicBezTo>
                  <a:cubicBezTo>
                    <a:pt x="258278" y="278654"/>
                    <a:pt x="129139" y="289081"/>
                    <a:pt x="0" y="299509"/>
                  </a:cubicBezTo>
                </a:path>
              </a:pathLst>
            </a:cu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4" name="Group 23">
              <a:extLst>
                <a:ext uri="{FF2B5EF4-FFF2-40B4-BE49-F238E27FC236}">
                  <a16:creationId xmlns:a16="http://schemas.microsoft.com/office/drawing/2014/main" id="{8B8F2EC7-1AE8-4AE9-940E-6599740A8E30}"/>
                </a:ext>
              </a:extLst>
            </p:cNvPr>
            <p:cNvGrpSpPr/>
            <p:nvPr/>
          </p:nvGrpSpPr>
          <p:grpSpPr>
            <a:xfrm>
              <a:off x="6637419" y="2062363"/>
              <a:ext cx="954107" cy="2317133"/>
              <a:chOff x="6637419" y="2062363"/>
              <a:chExt cx="954107" cy="2317133"/>
            </a:xfrm>
          </p:grpSpPr>
          <p:sp>
            <p:nvSpPr>
              <p:cNvPr id="27" name="Freeform 118">
                <a:extLst>
                  <a:ext uri="{FF2B5EF4-FFF2-40B4-BE49-F238E27FC236}">
                    <a16:creationId xmlns:a16="http://schemas.microsoft.com/office/drawing/2014/main" id="{3238FC6B-8472-43F6-BE25-DBA9D12BDA86}"/>
                  </a:ext>
                </a:extLst>
              </p:cNvPr>
              <p:cNvSpPr/>
              <p:nvPr/>
            </p:nvSpPr>
            <p:spPr>
              <a:xfrm>
                <a:off x="6934200" y="2298606"/>
                <a:ext cx="504029" cy="2080890"/>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254000" cap="rnd">
                <a:solidFill>
                  <a:schemeClr val="tx1">
                    <a:lumMod val="50000"/>
                  </a:schemeClr>
                </a:solidFill>
                <a:round/>
              </a:ln>
              <a:scene3d>
                <a:camera prst="orthographicFront"/>
                <a:lightRig rig="threePt" dir="t"/>
              </a:scene3d>
              <a:sp3d>
                <a:bevelT w="127000" h="1270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TextBox 27">
                <a:extLst>
                  <a:ext uri="{FF2B5EF4-FFF2-40B4-BE49-F238E27FC236}">
                    <a16:creationId xmlns:a16="http://schemas.microsoft.com/office/drawing/2014/main" id="{B2A5EEE3-0308-4F3E-B06A-38831A886FAB}"/>
                  </a:ext>
                </a:extLst>
              </p:cNvPr>
              <p:cNvSpPr txBox="1"/>
              <p:nvPr/>
            </p:nvSpPr>
            <p:spPr>
              <a:xfrm>
                <a:off x="6637419" y="2062363"/>
                <a:ext cx="954107"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rPr>
                  <a:t>肉体</a:t>
                </a:r>
                <a:endParaRPr kumimoji="0" lang="en-US" sz="3000" b="1" i="0" u="none" strike="noStrike" kern="1200" cap="none" spc="0" normalizeH="0" baseline="0" noProof="0" dirty="0">
                  <a:ln>
                    <a:noFill/>
                  </a:ln>
                  <a:solidFill>
                    <a:prstClr val="white"/>
                  </a:solidFill>
                  <a:effectLst>
                    <a:glow rad="228600">
                      <a:srgbClr val="F79646">
                        <a:satMod val="175000"/>
                        <a:alpha val="40000"/>
                      </a:srgbClr>
                    </a:glow>
                  </a:effectLst>
                  <a:uLnTx/>
                  <a:uFillTx/>
                  <a:latin typeface="Microsoft YaHei" panose="020B0503020204020204" pitchFamily="34" charset="-122"/>
                  <a:ea typeface="Microsoft YaHei" panose="020B0503020204020204" pitchFamily="34" charset="-122"/>
                  <a:cs typeface="+mn-cs"/>
                </a:endParaRPr>
              </a:p>
            </p:txBody>
          </p:sp>
        </p:grpSp>
        <p:sp>
          <p:nvSpPr>
            <p:cNvPr id="25" name="Freeform 116">
              <a:extLst>
                <a:ext uri="{FF2B5EF4-FFF2-40B4-BE49-F238E27FC236}">
                  <a16:creationId xmlns:a16="http://schemas.microsoft.com/office/drawing/2014/main" id="{3FF98BBD-E727-4607-B390-0D919A476C18}"/>
                </a:ext>
              </a:extLst>
            </p:cNvPr>
            <p:cNvSpPr/>
            <p:nvPr/>
          </p:nvSpPr>
          <p:spPr>
            <a:xfrm>
              <a:off x="7458673" y="4442235"/>
              <a:ext cx="981777" cy="279133"/>
            </a:xfrm>
            <a:custGeom>
              <a:avLst/>
              <a:gdLst>
                <a:gd name="connsiteX0" fmla="*/ 0 w 981777"/>
                <a:gd name="connsiteY0" fmla="*/ 0 h 279133"/>
                <a:gd name="connsiteX1" fmla="*/ 288758 w 981777"/>
                <a:gd name="connsiteY1" fmla="*/ 144379 h 279133"/>
                <a:gd name="connsiteX2" fmla="*/ 856649 w 981777"/>
                <a:gd name="connsiteY2" fmla="*/ 192506 h 279133"/>
                <a:gd name="connsiteX3" fmla="*/ 981777 w 981777"/>
                <a:gd name="connsiteY3" fmla="*/ 279133 h 279133"/>
              </a:gdLst>
              <a:ahLst/>
              <a:cxnLst>
                <a:cxn ang="0">
                  <a:pos x="connsiteX0" y="connsiteY0"/>
                </a:cxn>
                <a:cxn ang="0">
                  <a:pos x="connsiteX1" y="connsiteY1"/>
                </a:cxn>
                <a:cxn ang="0">
                  <a:pos x="connsiteX2" y="connsiteY2"/>
                </a:cxn>
                <a:cxn ang="0">
                  <a:pos x="connsiteX3" y="connsiteY3"/>
                </a:cxn>
              </a:cxnLst>
              <a:rect l="l" t="t" r="r" b="b"/>
              <a:pathLst>
                <a:path w="981777" h="279133">
                  <a:moveTo>
                    <a:pt x="0" y="0"/>
                  </a:moveTo>
                  <a:cubicBezTo>
                    <a:pt x="72991" y="56147"/>
                    <a:pt x="145983" y="112295"/>
                    <a:pt x="288758" y="144379"/>
                  </a:cubicBezTo>
                  <a:cubicBezTo>
                    <a:pt x="431533" y="176463"/>
                    <a:pt x="741146" y="170047"/>
                    <a:pt x="856649" y="192506"/>
                  </a:cubicBezTo>
                  <a:cubicBezTo>
                    <a:pt x="972152" y="214965"/>
                    <a:pt x="976964" y="247049"/>
                    <a:pt x="981777" y="279133"/>
                  </a:cubicBezTo>
                </a:path>
              </a:pathLst>
            </a:cu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Freeform 117">
              <a:extLst>
                <a:ext uri="{FF2B5EF4-FFF2-40B4-BE49-F238E27FC236}">
                  <a16:creationId xmlns:a16="http://schemas.microsoft.com/office/drawing/2014/main" id="{4E96FD34-2EA7-41B2-B709-10D0E897EA86}"/>
                </a:ext>
              </a:extLst>
            </p:cNvPr>
            <p:cNvSpPr/>
            <p:nvPr/>
          </p:nvSpPr>
          <p:spPr>
            <a:xfrm>
              <a:off x="6871381" y="4476644"/>
              <a:ext cx="516028" cy="529390"/>
            </a:xfrm>
            <a:custGeom>
              <a:avLst/>
              <a:gdLst>
                <a:gd name="connsiteX0" fmla="*/ 500513 w 516028"/>
                <a:gd name="connsiteY0" fmla="*/ 0 h 529390"/>
                <a:gd name="connsiteX1" fmla="*/ 471638 w 516028"/>
                <a:gd name="connsiteY1" fmla="*/ 288758 h 529390"/>
                <a:gd name="connsiteX2" fmla="*/ 125128 w 516028"/>
                <a:gd name="connsiteY2" fmla="*/ 394636 h 529390"/>
                <a:gd name="connsiteX3" fmla="*/ 0 w 516028"/>
                <a:gd name="connsiteY3" fmla="*/ 529390 h 529390"/>
              </a:gdLst>
              <a:ahLst/>
              <a:cxnLst>
                <a:cxn ang="0">
                  <a:pos x="connsiteX0" y="connsiteY0"/>
                </a:cxn>
                <a:cxn ang="0">
                  <a:pos x="connsiteX1" y="connsiteY1"/>
                </a:cxn>
                <a:cxn ang="0">
                  <a:pos x="connsiteX2" y="connsiteY2"/>
                </a:cxn>
                <a:cxn ang="0">
                  <a:pos x="connsiteX3" y="connsiteY3"/>
                </a:cxn>
              </a:cxnLst>
              <a:rect l="l" t="t" r="r" b="b"/>
              <a:pathLst>
                <a:path w="516028" h="529390">
                  <a:moveTo>
                    <a:pt x="500513" y="0"/>
                  </a:moveTo>
                  <a:cubicBezTo>
                    <a:pt x="517357" y="111492"/>
                    <a:pt x="534202" y="222985"/>
                    <a:pt x="471638" y="288758"/>
                  </a:cubicBezTo>
                  <a:cubicBezTo>
                    <a:pt x="409074" y="354531"/>
                    <a:pt x="203734" y="354531"/>
                    <a:pt x="125128" y="394636"/>
                  </a:cubicBezTo>
                  <a:cubicBezTo>
                    <a:pt x="46522" y="434741"/>
                    <a:pt x="23261" y="482065"/>
                    <a:pt x="0" y="529390"/>
                  </a:cubicBezTo>
                </a:path>
              </a:pathLst>
            </a:custGeom>
            <a:noFill/>
            <a:ln w="635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9" name="Freeform 120">
            <a:extLst>
              <a:ext uri="{FF2B5EF4-FFF2-40B4-BE49-F238E27FC236}">
                <a16:creationId xmlns:a16="http://schemas.microsoft.com/office/drawing/2014/main" id="{76305CBD-498A-48FA-B964-0029446020CA}"/>
              </a:ext>
            </a:extLst>
          </p:cNvPr>
          <p:cNvSpPr/>
          <p:nvPr/>
        </p:nvSpPr>
        <p:spPr>
          <a:xfrm rot="10550135" flipH="1">
            <a:off x="7432877" y="1687896"/>
            <a:ext cx="671532"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FFFF0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BB7F4F9B-4C54-451A-8A12-722853179314}"/>
              </a:ext>
            </a:extLst>
          </p:cNvPr>
          <p:cNvSpPr txBox="1"/>
          <p:nvPr/>
        </p:nvSpPr>
        <p:spPr>
          <a:xfrm>
            <a:off x="7538965" y="4199184"/>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1" name="TextBox 30">
            <a:extLst>
              <a:ext uri="{FF2B5EF4-FFF2-40B4-BE49-F238E27FC236}">
                <a16:creationId xmlns:a16="http://schemas.microsoft.com/office/drawing/2014/main" id="{5C5DC733-7EB2-4134-A002-A670125EF479}"/>
              </a:ext>
            </a:extLst>
          </p:cNvPr>
          <p:cNvSpPr txBox="1"/>
          <p:nvPr/>
        </p:nvSpPr>
        <p:spPr>
          <a:xfrm rot="19567995">
            <a:off x="7272746" y="1975369"/>
            <a:ext cx="1620957"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（学业、成就）</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3" name="Freeform 123">
            <a:extLst>
              <a:ext uri="{FF2B5EF4-FFF2-40B4-BE49-F238E27FC236}">
                <a16:creationId xmlns:a16="http://schemas.microsoft.com/office/drawing/2014/main" id="{35C32397-90B0-4F24-9FFA-42B09C7FAB98}"/>
              </a:ext>
            </a:extLst>
          </p:cNvPr>
          <p:cNvSpPr/>
          <p:nvPr/>
        </p:nvSpPr>
        <p:spPr>
          <a:xfrm rot="16200000" flipH="1" flipV="1">
            <a:off x="7740769" y="2828487"/>
            <a:ext cx="357740" cy="85173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27000" cap="rnd">
            <a:solidFill>
              <a:srgbClr val="7030A0"/>
            </a:solidFill>
            <a:round/>
          </a:ln>
          <a:scene3d>
            <a:camera prst="orthographicFront"/>
            <a:lightRig rig="threePt" dir="t"/>
          </a:scene3d>
          <a:sp3d>
            <a:bevelT w="63500" h="6350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C149B85F-E559-4FCC-94BA-64263EF11A82}"/>
              </a:ext>
            </a:extLst>
          </p:cNvPr>
          <p:cNvSpPr txBox="1"/>
          <p:nvPr/>
        </p:nvSpPr>
        <p:spPr>
          <a:xfrm>
            <a:off x="6735235" y="435944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5" name="Freeform 125">
            <a:extLst>
              <a:ext uri="{FF2B5EF4-FFF2-40B4-BE49-F238E27FC236}">
                <a16:creationId xmlns:a16="http://schemas.microsoft.com/office/drawing/2014/main" id="{FA33C8A9-8CC0-45A1-8152-AF6F6415CFBD}"/>
              </a:ext>
            </a:extLst>
          </p:cNvPr>
          <p:cNvSpPr/>
          <p:nvPr/>
        </p:nvSpPr>
        <p:spPr>
          <a:xfrm rot="17911580" flipH="1">
            <a:off x="6647252" y="2363840"/>
            <a:ext cx="345516"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rgbClr val="0070C0"/>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a:extLst>
              <a:ext uri="{FF2B5EF4-FFF2-40B4-BE49-F238E27FC236}">
                <a16:creationId xmlns:a16="http://schemas.microsoft.com/office/drawing/2014/main" id="{3EBEB455-321D-409B-8262-DB05ECD46F46}"/>
              </a:ext>
            </a:extLst>
          </p:cNvPr>
          <p:cNvSpPr txBox="1"/>
          <p:nvPr/>
        </p:nvSpPr>
        <p:spPr>
          <a:xfrm>
            <a:off x="6352922" y="4068411"/>
            <a:ext cx="78899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缺乏</a:t>
            </a:r>
            <a:r>
              <a:rPr kumimoji="0" lang="en-US" altLang="zh-CN"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endParaRPr kumimoji="0" lang="en-US" sz="18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37" name="TextBox 36">
            <a:extLst>
              <a:ext uri="{FF2B5EF4-FFF2-40B4-BE49-F238E27FC236}">
                <a16:creationId xmlns:a16="http://schemas.microsoft.com/office/drawing/2014/main" id="{C426CE82-1D21-4B09-BC39-6636DD54F0A2}"/>
              </a:ext>
            </a:extLst>
          </p:cNvPr>
          <p:cNvSpPr txBox="1"/>
          <p:nvPr/>
        </p:nvSpPr>
        <p:spPr>
          <a:xfrm rot="1445963">
            <a:off x="5813545" y="2919617"/>
            <a:ext cx="113204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（钱财）</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38" name="Picture 10" descr="Image result for crow no background">
            <a:extLst>
              <a:ext uri="{FF2B5EF4-FFF2-40B4-BE49-F238E27FC236}">
                <a16:creationId xmlns:a16="http://schemas.microsoft.com/office/drawing/2014/main" id="{8320964B-2A5B-4581-8E8A-A882DF5355A3}"/>
              </a:ext>
            </a:extLst>
          </p:cNvPr>
          <p:cNvPicPr>
            <a:picLocks noChangeAspect="1" noChangeArrowheads="1"/>
          </p:cNvPicPr>
          <p:nvPr/>
        </p:nvPicPr>
        <p:blipFill>
          <a:blip r:embed="rId3" cstate="print">
            <a:duotone>
              <a:prstClr val="black"/>
              <a:srgbClr val="FFFF00">
                <a:tint val="45000"/>
                <a:satMod val="400000"/>
              </a:srgbClr>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912058" y="1121748"/>
            <a:ext cx="1193122" cy="79209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Image result for crow no background">
            <a:extLst>
              <a:ext uri="{FF2B5EF4-FFF2-40B4-BE49-F238E27FC236}">
                <a16:creationId xmlns:a16="http://schemas.microsoft.com/office/drawing/2014/main" id="{C971798F-DC3D-4F7F-8A4E-A4338E3B4A82}"/>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97663" y="1960588"/>
            <a:ext cx="960446" cy="937636"/>
          </a:xfrm>
          <a:prstGeom prst="rect">
            <a:avLst/>
          </a:prstGeom>
          <a:noFill/>
          <a:extLst>
            <a:ext uri="{909E8E84-426E-40DD-AFC4-6F175D3DCCD1}">
              <a14:hiddenFill xmlns:a14="http://schemas.microsoft.com/office/drawing/2010/main">
                <a:solidFill>
                  <a:srgbClr val="FFFFFF"/>
                </a:solidFill>
              </a14:hiddenFill>
            </a:ext>
          </a:extLst>
        </p:spPr>
      </p:pic>
      <p:sp>
        <p:nvSpPr>
          <p:cNvPr id="40" name="Freeform 130">
            <a:extLst>
              <a:ext uri="{FF2B5EF4-FFF2-40B4-BE49-F238E27FC236}">
                <a16:creationId xmlns:a16="http://schemas.microsoft.com/office/drawing/2014/main" id="{77A56D69-48BF-4764-9C1D-EC794CFD7587}"/>
              </a:ext>
            </a:extLst>
          </p:cNvPr>
          <p:cNvSpPr/>
          <p:nvPr/>
        </p:nvSpPr>
        <p:spPr>
          <a:xfrm rot="17052056">
            <a:off x="6466430" y="3325676"/>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41" name="Picture 10" descr="Image result for crow no background">
            <a:extLst>
              <a:ext uri="{FF2B5EF4-FFF2-40B4-BE49-F238E27FC236}">
                <a16:creationId xmlns:a16="http://schemas.microsoft.com/office/drawing/2014/main" id="{1352FF37-F6B3-4AFC-A0D1-AE35995A320F}"/>
              </a:ext>
            </a:extLst>
          </p:cNvPr>
          <p:cNvPicPr>
            <a:picLocks noChangeAspect="1" noChangeArrowheads="1"/>
          </p:cNvPicPr>
          <p:nvPr/>
        </p:nvPicPr>
        <p:blipFill>
          <a:blip r:embed="rId6" cstate="print">
            <a:duotone>
              <a:prstClr val="black"/>
              <a:srgbClr val="FFFF00">
                <a:tint val="45000"/>
                <a:satMod val="40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7315498" y="1251827"/>
            <a:ext cx="721601" cy="479059"/>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28A70BE-7ADA-439E-9514-9140E9E24FC4}"/>
              </a:ext>
            </a:extLst>
          </p:cNvPr>
          <p:cNvSpPr txBox="1"/>
          <p:nvPr/>
        </p:nvSpPr>
        <p:spPr>
          <a:xfrm rot="21294553">
            <a:off x="7408985" y="291067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解决方法</a:t>
            </a:r>
            <a:r>
              <a:rPr kumimoji="0" lang="en-US" altLang="zh-CN"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（男女关系）</a:t>
            </a:r>
            <a:endParaRPr kumimoji="0" 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3" name="Freeform 133">
            <a:extLst>
              <a:ext uri="{FF2B5EF4-FFF2-40B4-BE49-F238E27FC236}">
                <a16:creationId xmlns:a16="http://schemas.microsoft.com/office/drawing/2014/main" id="{6E883DA7-48B4-4DBC-857D-FEBA58BAB608}"/>
              </a:ext>
            </a:extLst>
          </p:cNvPr>
          <p:cNvSpPr/>
          <p:nvPr/>
        </p:nvSpPr>
        <p:spPr>
          <a:xfrm rot="17052056">
            <a:off x="7828367" y="3314083"/>
            <a:ext cx="282830" cy="964977"/>
          </a:xfrm>
          <a:custGeom>
            <a:avLst/>
            <a:gdLst>
              <a:gd name="connsiteX0" fmla="*/ 231006 w 277033"/>
              <a:gd name="connsiteY0" fmla="*/ 1299411 h 1299411"/>
              <a:gd name="connsiteX1" fmla="*/ 259882 w 277033"/>
              <a:gd name="connsiteY1" fmla="*/ 375385 h 1299411"/>
              <a:gd name="connsiteX2" fmla="*/ 0 w 277033"/>
              <a:gd name="connsiteY2" fmla="*/ 0 h 1299411"/>
            </a:gdLst>
            <a:ahLst/>
            <a:cxnLst>
              <a:cxn ang="0">
                <a:pos x="connsiteX0" y="connsiteY0"/>
              </a:cxn>
              <a:cxn ang="0">
                <a:pos x="connsiteX1" y="connsiteY1"/>
              </a:cxn>
              <a:cxn ang="0">
                <a:pos x="connsiteX2" y="connsiteY2"/>
              </a:cxn>
            </a:cxnLst>
            <a:rect l="l" t="t" r="r" b="b"/>
            <a:pathLst>
              <a:path w="277033" h="1299411">
                <a:moveTo>
                  <a:pt x="231006" y="1299411"/>
                </a:moveTo>
                <a:cubicBezTo>
                  <a:pt x="264694" y="945682"/>
                  <a:pt x="298383" y="591953"/>
                  <a:pt x="259882" y="375385"/>
                </a:cubicBezTo>
                <a:cubicBezTo>
                  <a:pt x="221381" y="158817"/>
                  <a:pt x="110690" y="79408"/>
                  <a:pt x="0" y="0"/>
                </a:cubicBezTo>
              </a:path>
            </a:pathLst>
          </a:custGeom>
          <a:ln w="190500" cap="rnd">
            <a:solidFill>
              <a:schemeClr val="bg1">
                <a:lumMod val="65000"/>
                <a:lumOff val="35000"/>
              </a:schemeClr>
            </a:solidFill>
            <a:round/>
          </a:ln>
          <a:scene3d>
            <a:camera prst="orthographicFront"/>
            <a:lightRig rig="threePt" dir="t"/>
          </a:scene3d>
          <a:sp3d>
            <a:bevelT w="95250" h="95250"/>
          </a:sp3d>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a:extLst>
              <a:ext uri="{FF2B5EF4-FFF2-40B4-BE49-F238E27FC236}">
                <a16:creationId xmlns:a16="http://schemas.microsoft.com/office/drawing/2014/main" id="{7AAB9346-9CDD-4095-AF04-FAE7FE0DA35D}"/>
              </a:ext>
            </a:extLst>
          </p:cNvPr>
          <p:cNvSpPr txBox="1"/>
          <p:nvPr/>
        </p:nvSpPr>
        <p:spPr>
          <a:xfrm>
            <a:off x="7092283" y="2448434"/>
            <a:ext cx="352291"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自我</a:t>
            </a:r>
            <a:endParaRPr kumimoji="0" lang="en-US" altLang="zh-CN"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依靠</a:t>
            </a:r>
            <a:endParaRPr kumimoji="0" lang="en-US" sz="2600" b="1" i="0" u="none" strike="noStrike" kern="1200" cap="none" spc="0" normalizeH="0" baseline="0" noProof="0" dirty="0">
              <a:ln>
                <a:noFill/>
              </a:ln>
              <a:solidFill>
                <a:prstClr val="white"/>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pic>
        <p:nvPicPr>
          <p:cNvPr id="45" name="Picture 16" descr="Image result for crow no background">
            <a:extLst>
              <a:ext uri="{FF2B5EF4-FFF2-40B4-BE49-F238E27FC236}">
                <a16:creationId xmlns:a16="http://schemas.microsoft.com/office/drawing/2014/main" id="{599CC838-0DDA-4379-B421-44B1AAEDF0DA}"/>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6531053" y="3294819"/>
            <a:ext cx="555099" cy="541916"/>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804D5555-23F6-4319-B9EB-8F47FF91CC16}"/>
              </a:ext>
            </a:extLst>
          </p:cNvPr>
          <p:cNvSpPr txBox="1"/>
          <p:nvPr/>
        </p:nvSpPr>
        <p:spPr>
          <a:xfrm>
            <a:off x="5533285" y="3564339"/>
            <a:ext cx="1620957"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希望别人</a:t>
            </a:r>
            <a:r>
              <a:rPr kumimoji="0" lang="zh-CN" altLang="en-US" sz="1600" b="1" i="0" u="none" strike="noStrike" kern="1200" cap="none" spc="0" normalizeH="0" baseline="0" noProof="0" dirty="0">
                <a:ln>
                  <a:noFill/>
                </a:ln>
                <a:solidFill>
                  <a:srgbClr val="FF0000"/>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也</a:t>
            </a:r>
            <a:r>
              <a:rPr kumimoji="0" lang="zh-CN" alt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rPr>
              <a:t>不好</a:t>
            </a:r>
            <a:endParaRPr kumimoji="0" lang="en-US" sz="1600" b="1" i="0" u="none" strike="noStrike" kern="1200" cap="none" spc="0" normalizeH="0" baseline="0" noProof="0" dirty="0">
              <a:ln>
                <a:noFill/>
              </a:ln>
              <a:solidFill>
                <a:srgbClr val="9BBB59">
                  <a:lumMod val="75000"/>
                </a:srgbClr>
              </a:solidFill>
              <a:effectLst>
                <a:glow rad="228600">
                  <a:prstClr val="black">
                    <a:alpha val="40000"/>
                  </a:prstClr>
                </a:glow>
              </a:effectLst>
              <a:uLnTx/>
              <a:uFillTx/>
              <a:latin typeface="Microsoft YaHei" panose="020B0503020204020204" pitchFamily="34" charset="-122"/>
              <a:ea typeface="Microsoft YaHei" panose="020B0503020204020204" pitchFamily="34" charset="-122"/>
              <a:cs typeface="+mn-cs"/>
            </a:endParaRPr>
          </a:p>
        </p:txBody>
      </p:sp>
      <p:sp>
        <p:nvSpPr>
          <p:cNvPr id="47" name="Rectangle 46">
            <a:extLst>
              <a:ext uri="{FF2B5EF4-FFF2-40B4-BE49-F238E27FC236}">
                <a16:creationId xmlns:a16="http://schemas.microsoft.com/office/drawing/2014/main" id="{5D9CFFFC-6DDC-496D-9598-BD5A05DB29D7}"/>
              </a:ext>
            </a:extLst>
          </p:cNvPr>
          <p:cNvSpPr/>
          <p:nvPr/>
        </p:nvSpPr>
        <p:spPr>
          <a:xfrm>
            <a:off x="7036368" y="2486932"/>
            <a:ext cx="495534" cy="1669964"/>
          </a:xfrm>
          <a:prstGeom prst="rect">
            <a:avLst/>
          </a:prstGeom>
          <a:noFill/>
          <a:ln w="73025">
            <a:solidFill>
              <a:schemeClr val="tx1"/>
            </a:solidFill>
          </a:ln>
          <a:effectLst>
            <a:glow rad="127000">
              <a:schemeClr val="bg2">
                <a:lumMod val="90000"/>
                <a:alpha val="7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8" name="Rectangle 47">
            <a:extLst>
              <a:ext uri="{FF2B5EF4-FFF2-40B4-BE49-F238E27FC236}">
                <a16:creationId xmlns:a16="http://schemas.microsoft.com/office/drawing/2014/main" id="{A7933ABC-E30D-4F27-B299-BD33761EEEBB}"/>
              </a:ext>
            </a:extLst>
          </p:cNvPr>
          <p:cNvSpPr/>
          <p:nvPr/>
        </p:nvSpPr>
        <p:spPr>
          <a:xfrm>
            <a:off x="5532085" y="1114061"/>
            <a:ext cx="3504099" cy="78483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创</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3:4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蛇对女人说：你们不一定死；</a:t>
            </a:r>
            <a:r>
              <a:rPr kumimoji="0" lang="en-US" altLang="zh-CN"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3:5 </a:t>
            </a:r>
            <a:r>
              <a:rPr kumimoji="0" lang="zh-CN" altLang="en-US" sz="1500" b="1" i="0" u="none" strike="noStrike" kern="1200" cap="none" spc="0" normalizeH="0" baseline="0" noProof="0" dirty="0">
                <a:ln>
                  <a:noFill/>
                </a:ln>
                <a:solidFill>
                  <a:prstClr val="white"/>
                </a:solidFill>
                <a:effectLst>
                  <a:glow rad="63500">
                    <a:prstClr val="black"/>
                  </a:glow>
                </a:effectLst>
                <a:uLnTx/>
                <a:uFillTx/>
                <a:latin typeface="Arial" panose="020B0604020202020204" pitchFamily="34" charset="0"/>
                <a:ea typeface="微软雅黑" panose="020B0503020204020204" pitchFamily="34" charset="-122"/>
                <a:cs typeface="Arial" panose="020B0604020202020204" pitchFamily="34" charset="0"/>
              </a:rPr>
              <a:t>因为　神知道，你们吃的日子眼睛就明亮了，你们便如神能知道善恶。</a:t>
            </a:r>
          </a:p>
        </p:txBody>
      </p:sp>
    </p:spTree>
    <p:extLst>
      <p:ext uri="{BB962C8B-B14F-4D97-AF65-F5344CB8AC3E}">
        <p14:creationId xmlns:p14="http://schemas.microsoft.com/office/powerpoint/2010/main" val="206686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6"/>
                                        </p:tgtEl>
                                        <p:attrNameLst>
                                          <p:attrName>style.visibility</p:attrName>
                                        </p:attrNameLst>
                                      </p:cBhvr>
                                      <p:to>
                                        <p:strVal val="visible"/>
                                      </p:to>
                                    </p:set>
                                  </p:childTnLst>
                                </p:cTn>
                              </p:par>
                              <p:par>
                                <p:cTn id="59" presetID="26" presetClass="emph" presetSubtype="0" repeatCount="indefinite" fill="hold" nodeType="withEffect">
                                  <p:stCondLst>
                                    <p:cond delay="0"/>
                                  </p:stCondLst>
                                  <p:childTnLst>
                                    <p:animEffect transition="out" filter="fade">
                                      <p:cBhvr>
                                        <p:cTn id="60" dur="1000" tmFilter="0, 0; .2, .5; .8, .5; 1, 0"/>
                                        <p:tgtEl>
                                          <p:spTgt spid="17">
                                            <p:txEl>
                                              <p:pRg st="0" end="0"/>
                                            </p:txEl>
                                          </p:spTgt>
                                        </p:tgtEl>
                                      </p:cBhvr>
                                    </p:animEffect>
                                    <p:animScale>
                                      <p:cBhvr>
                                        <p:cTn id="61" dur="500" autoRev="1" fill="hold"/>
                                        <p:tgtEl>
                                          <p:spTgt spid="17">
                                            <p:txEl>
                                              <p:pRg st="0" end="0"/>
                                            </p:txEl>
                                          </p:spTgt>
                                        </p:tgtEl>
                                      </p:cBhvr>
                                      <p:by x="105000" y="105000"/>
                                    </p:animScale>
                                  </p:childTnLst>
                                </p:cTn>
                              </p:par>
                              <p:par>
                                <p:cTn id="62" presetID="26" presetClass="emph" presetSubtype="0" repeatCount="indefinite" fill="hold" nodeType="withEffect">
                                  <p:stCondLst>
                                    <p:cond delay="0"/>
                                  </p:stCondLst>
                                  <p:childTnLst>
                                    <p:animEffect transition="out" filter="fade">
                                      <p:cBhvr>
                                        <p:cTn id="63" dur="1000" tmFilter="0, 0; .2, .5; .8, .5; 1, 0"/>
                                        <p:tgtEl>
                                          <p:spTgt spid="17">
                                            <p:txEl>
                                              <p:pRg st="1" end="1"/>
                                            </p:txEl>
                                          </p:spTgt>
                                        </p:tgtEl>
                                      </p:cBhvr>
                                    </p:animEffect>
                                    <p:animScale>
                                      <p:cBhvr>
                                        <p:cTn id="64" dur="500" autoRev="1" fill="hold"/>
                                        <p:tgtEl>
                                          <p:spTgt spid="17">
                                            <p:txEl>
                                              <p:pRg st="1" end="1"/>
                                            </p:txEl>
                                          </p:spTgt>
                                        </p:tgtEl>
                                      </p:cBhvr>
                                      <p:by x="105000" y="105000"/>
                                    </p:animScale>
                                  </p:childTnLst>
                                </p:cTn>
                              </p:par>
                              <p:par>
                                <p:cTn id="65" presetID="1" presetClass="entr" presetSubtype="0"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par>
                                <p:cTn id="69" presetID="26" presetClass="emph" presetSubtype="0" repeatCount="indefinite" fill="hold" nodeType="withEffect">
                                  <p:stCondLst>
                                    <p:cond delay="0"/>
                                  </p:stCondLst>
                                  <p:childTnLst>
                                    <p:animEffect transition="out" filter="fade">
                                      <p:cBhvr>
                                        <p:cTn id="70" dur="1000" tmFilter="0, 0; .2, .5; .8, .5; 1, 0"/>
                                        <p:tgtEl>
                                          <p:spTgt spid="44">
                                            <p:txEl>
                                              <p:pRg st="0" end="0"/>
                                            </p:txEl>
                                          </p:spTgt>
                                        </p:tgtEl>
                                      </p:cBhvr>
                                    </p:animEffect>
                                    <p:animScale>
                                      <p:cBhvr>
                                        <p:cTn id="71" dur="500" autoRev="1" fill="hold"/>
                                        <p:tgtEl>
                                          <p:spTgt spid="44">
                                            <p:txEl>
                                              <p:pRg st="0" end="0"/>
                                            </p:txEl>
                                          </p:spTgt>
                                        </p:tgtEl>
                                      </p:cBhvr>
                                      <p:by x="105000" y="105000"/>
                                    </p:animScale>
                                  </p:childTnLst>
                                </p:cTn>
                              </p:par>
                              <p:par>
                                <p:cTn id="72" presetID="26" presetClass="emph" presetSubtype="0" repeatCount="indefinite" fill="hold" grpId="0" nodeType="withEffect">
                                  <p:stCondLst>
                                    <p:cond delay="0"/>
                                  </p:stCondLst>
                                  <p:childTnLst>
                                    <p:animEffect transition="out" filter="fade">
                                      <p:cBhvr>
                                        <p:cTn id="73" dur="1000" tmFilter="0, 0; .2, .5; .8, .5; 1, 0"/>
                                        <p:tgtEl>
                                          <p:spTgt spid="47"/>
                                        </p:tgtEl>
                                      </p:cBhvr>
                                    </p:animEffect>
                                    <p:animScale>
                                      <p:cBhvr>
                                        <p:cTn id="74" dur="500" autoRev="1" fill="hold"/>
                                        <p:tgtEl>
                                          <p:spTgt spid="4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7" grpId="0" uiExpand="1" build="allAtOnce"/>
      <p:bldP spid="18" grpId="0" animBg="1"/>
      <p:bldP spid="19" grpId="0" animBg="1"/>
      <p:bldP spid="20" grpId="0" animBg="1"/>
      <p:bldP spid="21" grpId="0" animBg="1"/>
      <p:bldP spid="29" grpId="0" animBg="1"/>
      <p:bldP spid="30" grpId="0"/>
      <p:bldP spid="31" grpId="0"/>
      <p:bldP spid="33" grpId="0" animBg="1"/>
      <p:bldP spid="34" grpId="0"/>
      <p:bldP spid="35" grpId="0" animBg="1"/>
      <p:bldP spid="36" grpId="0"/>
      <p:bldP spid="37" grpId="0"/>
      <p:bldP spid="40" grpId="0" animBg="1"/>
      <p:bldP spid="42" grpId="0"/>
      <p:bldP spid="43" grpId="0" animBg="1"/>
      <p:bldP spid="44" grpId="0" uiExpand="1" build="allAtOnce"/>
      <p:bldP spid="46" grpId="0"/>
      <p:bldP spid="47" grpId="0" animBg="1"/>
      <p:bldP spid="47" grpId="1" animBg="1"/>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6" name="Straight Connector 15"/>
          <p:cNvCxnSpPr/>
          <p:nvPr/>
        </p:nvCxnSpPr>
        <p:spPr>
          <a:xfrm>
            <a:off x="100410" y="596424"/>
            <a:ext cx="9036205" cy="0"/>
          </a:xfrm>
          <a:prstGeom prst="line">
            <a:avLst/>
          </a:prstGeom>
          <a:ln>
            <a:solidFill>
              <a:schemeClr val="accent1"/>
            </a:solidFill>
          </a:ln>
        </p:spPr>
        <p:style>
          <a:lnRef idx="3">
            <a:schemeClr val="dk1"/>
          </a:lnRef>
          <a:fillRef idx="0">
            <a:schemeClr val="dk1"/>
          </a:fillRef>
          <a:effectRef idx="2">
            <a:schemeClr val="dk1"/>
          </a:effectRef>
          <a:fontRef idx="minor">
            <a:schemeClr val="tx1"/>
          </a:fontRef>
        </p:style>
      </p:cxnSp>
      <p:sp>
        <p:nvSpPr>
          <p:cNvPr id="32" name="Rectangle 31"/>
          <p:cNvSpPr/>
          <p:nvPr/>
        </p:nvSpPr>
        <p:spPr>
          <a:xfrm>
            <a:off x="76199" y="647700"/>
            <a:ext cx="5181601" cy="1977464"/>
          </a:xfrm>
          <a:prstGeom prst="rect">
            <a:avLst/>
          </a:prstGeom>
        </p:spPr>
        <p:txBody>
          <a:bodyPr wrap="square">
            <a:spAutoFit/>
          </a:bodyPr>
          <a:lstStyle/>
          <a:p>
            <a:pPr lvl="0">
              <a:spcAft>
                <a:spcPts val="600"/>
              </a:spcAft>
              <a:defRPr/>
            </a:pP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弗</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4:23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又要将你们的心志 </a:t>
            </a:r>
            <a:r>
              <a:rPr lang="en-US" altLang="zh-CN"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(nous) </a:t>
            </a:r>
            <a:r>
              <a:rPr lang="zh-CN" altLang="en-US" sz="1750" b="1" dirty="0">
                <a:solidFill>
                  <a:srgbClr val="0070C0"/>
                </a:solidFill>
                <a:effectLst>
                  <a:glow rad="63500">
                    <a:schemeClr val="bg1"/>
                  </a:glow>
                </a:effectLst>
                <a:latin typeface="Arial" panose="020B0604020202020204" pitchFamily="34" charset="0"/>
                <a:ea typeface="微软雅黑" panose="020B0503020204020204" pitchFamily="34" charset="-122"/>
                <a:cs typeface="Arial" panose="020B0604020202020204" pitchFamily="34" charset="0"/>
              </a:rPr>
              <a:t>改换一新，</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4:24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并且穿上新人；这新人是照着神的形象造的，有真理的仁义和圣洁。</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4:25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所以你们要弃绝谎言，各人与邻舍说实话，因为我们是互相为肢体。</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4:26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生气却不要犯罪；不可含怒到日落，</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4:27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也不可给魔鬼留地步。</a:t>
            </a:r>
            <a:r>
              <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4:28 </a:t>
            </a:r>
            <a:r>
              <a:rPr lang="zh-CN" altLang="en-US" sz="1750" b="1" dirty="0">
                <a:solidFill>
                  <a:prstClr val="black"/>
                </a:solidFill>
                <a:latin typeface="Arial" panose="020B0604020202020204" pitchFamily="34" charset="0"/>
                <a:ea typeface="微软雅黑" panose="020B0503020204020204" pitchFamily="34" charset="-122"/>
                <a:cs typeface="Arial" panose="020B0604020202020204" pitchFamily="34" charset="0"/>
              </a:rPr>
              <a:t>从前偷窃的，不要再偷；总要劳力，亲手做正经事，就可有余分给那缺少的人。</a:t>
            </a:r>
            <a:endParaRPr lang="en-US" altLang="zh-CN" sz="1750" b="1" dirty="0">
              <a:solidFill>
                <a:prstClr val="black"/>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TextBox 11"/>
          <p:cNvSpPr txBox="1"/>
          <p:nvPr/>
        </p:nvSpPr>
        <p:spPr>
          <a:xfrm>
            <a:off x="2514600" y="0"/>
            <a:ext cx="40386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0070C0"/>
                </a:solidFill>
                <a:effectLst/>
                <a:uLnTx/>
                <a:uFillTx/>
                <a:latin typeface="Arial" panose="020B0604020202020204" pitchFamily="34" charset="0"/>
                <a:ea typeface="微软雅黑" panose="020B0503020204020204" pitchFamily="34" charset="-122"/>
                <a:cs typeface="Arial" panose="020B0604020202020204" pitchFamily="34" charset="0"/>
              </a:rPr>
              <a:t>住在基督里的生活</a:t>
            </a:r>
          </a:p>
        </p:txBody>
      </p:sp>
      <p:pic>
        <p:nvPicPr>
          <p:cNvPr id="58" name="Picture 57">
            <a:extLst>
              <a:ext uri="{FF2B5EF4-FFF2-40B4-BE49-F238E27FC236}">
                <a16:creationId xmlns:a16="http://schemas.microsoft.com/office/drawing/2014/main" id="{9276C753-DADB-4862-9951-A2CE97EED1E3}"/>
              </a:ext>
            </a:extLst>
          </p:cNvPr>
          <p:cNvPicPr>
            <a:picLocks noChangeAspect="1"/>
          </p:cNvPicPr>
          <p:nvPr/>
        </p:nvPicPr>
        <p:blipFill>
          <a:blip r:embed="rId3"/>
          <a:stretch>
            <a:fillRect/>
          </a:stretch>
        </p:blipFill>
        <p:spPr>
          <a:xfrm>
            <a:off x="5562332" y="3842158"/>
            <a:ext cx="3527591" cy="1910942"/>
          </a:xfrm>
          <a:prstGeom prst="rect">
            <a:avLst/>
          </a:prstGeom>
        </p:spPr>
      </p:pic>
      <p:sp>
        <p:nvSpPr>
          <p:cNvPr id="14" name="Rectangle 13">
            <a:extLst>
              <a:ext uri="{FF2B5EF4-FFF2-40B4-BE49-F238E27FC236}">
                <a16:creationId xmlns:a16="http://schemas.microsoft.com/office/drawing/2014/main" id="{8776E852-7B00-4D7A-93B9-CB200731052D}"/>
              </a:ext>
            </a:extLst>
          </p:cNvPr>
          <p:cNvSpPr/>
          <p:nvPr/>
        </p:nvSpPr>
        <p:spPr>
          <a:xfrm>
            <a:off x="83756" y="2552700"/>
            <a:ext cx="5097844" cy="2272417"/>
          </a:xfrm>
          <a:prstGeom prst="rect">
            <a:avLst/>
          </a:prstGeom>
        </p:spPr>
        <p:txBody>
          <a:bodyPr wrap="square">
            <a:spAutoFit/>
          </a:bodyPr>
          <a:lstStyle/>
          <a:p>
            <a:pPr lvl="0">
              <a:lnSpc>
                <a:spcPts val="1700"/>
              </a:lnSpc>
              <a:defRPr/>
            </a:pP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Eph 4:23 and </a:t>
            </a:r>
            <a:r>
              <a:rPr lang="en-US" altLang="zh-CN" sz="1550" b="1" dirty="0">
                <a:solidFill>
                  <a:srgbClr val="0070C0"/>
                </a:solidFill>
                <a:effectLst>
                  <a:glow rad="63500">
                    <a:schemeClr val="bg1"/>
                  </a:glow>
                </a:effectLst>
                <a:latin typeface="Calibri" panose="020F0502020204030204" pitchFamily="34" charset="0"/>
                <a:ea typeface="微软雅黑" panose="020B0503020204020204" pitchFamily="34" charset="-122"/>
                <a:cs typeface="Calibri" panose="020F0502020204030204" pitchFamily="34" charset="0"/>
              </a:rPr>
              <a:t>be renewed in the spirit of your mind</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,4:24 and that you put on the new man which was created according to God, in true righteousness and holiness.4:25 Therefore, putting away lying,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Let each one of you </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speak truth with his neighbor,” for we are members of one another.4:26 “Be angry, and do not sin”: do not let the sun go down on your wrath,4:27 nor give place to the devil.4:28 Let him who stole steal no longer, but rather let him labor, working with </a:t>
            </a:r>
            <a:r>
              <a:rPr lang="en-US" altLang="zh-CN" sz="1550" b="1" i="1" dirty="0">
                <a:solidFill>
                  <a:prstClr val="black"/>
                </a:solidFill>
                <a:latin typeface="Calibri" panose="020F0502020204030204" pitchFamily="34" charset="0"/>
                <a:ea typeface="微软雅黑" panose="020B0503020204020204" pitchFamily="34" charset="-122"/>
                <a:cs typeface="Calibri" panose="020F0502020204030204" pitchFamily="34" charset="0"/>
              </a:rPr>
              <a:t>his</a:t>
            </a:r>
            <a:r>
              <a:rPr lang="en-US" altLang="zh-CN" sz="1550" b="1" dirty="0">
                <a:solidFill>
                  <a:prstClr val="black"/>
                </a:solidFill>
                <a:latin typeface="Calibri" panose="020F0502020204030204" pitchFamily="34" charset="0"/>
                <a:ea typeface="微软雅黑" panose="020B0503020204020204" pitchFamily="34" charset="-122"/>
                <a:cs typeface="Calibri" panose="020F0502020204030204" pitchFamily="34" charset="0"/>
              </a:rPr>
              <a:t> hands what is good, that he may have something to give him who has need.</a:t>
            </a:r>
            <a:endParaRPr kumimoji="0" lang="en-US" altLang="zh-CN" sz="1550" b="1" i="0" u="none" strike="noStrike" kern="1200" cap="none" spc="0" normalizeH="0" baseline="0" noProof="0" dirty="0">
              <a:ln>
                <a:noFill/>
              </a:ln>
              <a:solidFill>
                <a:prstClr val="black"/>
              </a:solidFill>
              <a:effectLst>
                <a:glow rad="63500">
                  <a:prstClr val="white"/>
                </a:glow>
              </a:effectLst>
              <a:uLnTx/>
              <a:uFillTx/>
              <a:latin typeface="Calibri" panose="020F0502020204030204" pitchFamily="34" charset="0"/>
              <a:ea typeface="微软雅黑" panose="020B0503020204020204" pitchFamily="34" charset="-122"/>
              <a:cs typeface="Calibri" panose="020F0502020204030204" pitchFamily="34" charset="0"/>
            </a:endParaRPr>
          </a:p>
        </p:txBody>
      </p:sp>
      <p:sp>
        <p:nvSpPr>
          <p:cNvPr id="15" name="TextBox 14">
            <a:extLst>
              <a:ext uri="{FF2B5EF4-FFF2-40B4-BE49-F238E27FC236}">
                <a16:creationId xmlns:a16="http://schemas.microsoft.com/office/drawing/2014/main" id="{5EDD689A-50D9-41DE-82B2-48181AD27A56}"/>
              </a:ext>
            </a:extLst>
          </p:cNvPr>
          <p:cNvSpPr txBox="1"/>
          <p:nvPr/>
        </p:nvSpPr>
        <p:spPr>
          <a:xfrm>
            <a:off x="5181600" y="1120014"/>
            <a:ext cx="3908324" cy="263149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a:defRPr/>
            </a:pP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太</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6:19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不要为自己积攒财宝在地上；地上有虫子咬，能锈坏，也有贼挖窟窿来偷。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6:20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只要积攒财宝在天上；天上没有虫子咬，不能锈坏，也没有贼挖窟窿来偷。</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6:21 </a:t>
            </a:r>
            <a:r>
              <a:rPr lang="zh-CN" altLang="en-US" sz="1500" b="1" dirty="0">
                <a:solidFill>
                  <a:srgbClr val="FFC000"/>
                </a:solidFill>
                <a:latin typeface="Arial" panose="020B0604020202020204" pitchFamily="34" charset="0"/>
                <a:ea typeface="微软雅黑" panose="020B0503020204020204" pitchFamily="34" charset="-122"/>
                <a:cs typeface="Arial" panose="020B0604020202020204" pitchFamily="34" charset="0"/>
              </a:rPr>
              <a:t>因为你的财宝在那里，你的心也在那里。</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6:22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眼睛就是身上的灯。你的眼睛若瞭亮，全身就光明；</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6:23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你的眼睛若昏花，全身就黑暗。你里头的光若黑暗了，那黑暗是何等大呢！</a:t>
            </a:r>
            <a:r>
              <a:rPr lang="en-US" altLang="zh-CN"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6:24 </a:t>
            </a:r>
            <a:r>
              <a:rPr lang="zh-CN" altLang="en-US" sz="1500" b="1" dirty="0">
                <a:solidFill>
                  <a:prstClr val="white"/>
                </a:solidFill>
                <a:latin typeface="Arial" panose="020B0604020202020204" pitchFamily="34" charset="0"/>
                <a:ea typeface="微软雅黑" panose="020B0503020204020204" pitchFamily="34" charset="-122"/>
                <a:cs typeface="Arial" panose="020B0604020202020204" pitchFamily="34" charset="0"/>
              </a:rPr>
              <a:t>一个人不能事奉两个主；不是恶这个，爱那个，就是重这个，轻那个。你们不能又事奉神，又事奉玛门（玛门：财利的意思）。</a:t>
            </a:r>
            <a:endParaRPr lang="en-US" altLang="zh-CN" sz="1500" b="1"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TextBox 16">
            <a:extLst>
              <a:ext uri="{FF2B5EF4-FFF2-40B4-BE49-F238E27FC236}">
                <a16:creationId xmlns:a16="http://schemas.microsoft.com/office/drawing/2014/main" id="{FAFD806E-3E99-454F-84BA-D30756BDC338}"/>
              </a:ext>
            </a:extLst>
          </p:cNvPr>
          <p:cNvSpPr txBox="1"/>
          <p:nvPr/>
        </p:nvSpPr>
        <p:spPr>
          <a:xfrm>
            <a:off x="5791200" y="645352"/>
            <a:ext cx="2590800" cy="461665"/>
          </a:xfrm>
          <a:prstGeom prst="rect">
            <a:avLst/>
          </a:prstGeom>
          <a:noFill/>
        </p:spPr>
        <p:txBody>
          <a:bodyPr wrap="square" rtlCol="0">
            <a:spAutoFit/>
          </a:bodyPr>
          <a:lstStyle/>
          <a:p>
            <a:pPr lvl="0">
              <a:defRPr/>
            </a:pPr>
            <a:r>
              <a:rPr lang="zh-CN" altLang="en-US" sz="2400" b="1" dirty="0">
                <a:solidFill>
                  <a:srgbClr val="FF0000"/>
                </a:solidFill>
                <a:effectLst>
                  <a:glow rad="63500">
                    <a:prstClr val="white"/>
                  </a:glow>
                </a:effectLst>
                <a:latin typeface="Century Gothic" panose="020B0502020202020204"/>
              </a:rPr>
              <a:t>心意更新的关键？</a:t>
            </a:r>
            <a:endParaRPr kumimoji="0" lang="en-US" altLang="zh-CN" sz="2400" b="1" i="0" u="none" strike="noStrike" kern="1200" cap="none" spc="0" normalizeH="0" baseline="0" noProof="0" dirty="0">
              <a:ln>
                <a:noFill/>
              </a:ln>
              <a:solidFill>
                <a:srgbClr val="FF0000"/>
              </a:solidFill>
              <a:effectLst>
                <a:glow rad="63500">
                  <a:prstClr val="white"/>
                </a:glow>
              </a:effectLst>
              <a:uLnTx/>
              <a:uFillTx/>
              <a:latin typeface="Century Gothic" panose="020B0502020202020204"/>
            </a:endParaRPr>
          </a:p>
        </p:txBody>
      </p:sp>
      <p:sp>
        <p:nvSpPr>
          <p:cNvPr id="10" name="TextBox 9">
            <a:extLst>
              <a:ext uri="{FF2B5EF4-FFF2-40B4-BE49-F238E27FC236}">
                <a16:creationId xmlns:a16="http://schemas.microsoft.com/office/drawing/2014/main" id="{863CE439-893A-4EFA-AAC1-2E9EC6DBBC5F}"/>
              </a:ext>
            </a:extLst>
          </p:cNvPr>
          <p:cNvSpPr txBox="1"/>
          <p:nvPr/>
        </p:nvSpPr>
        <p:spPr>
          <a:xfrm>
            <a:off x="83756" y="4699337"/>
            <a:ext cx="5326444" cy="1015663"/>
          </a:xfrm>
          <a:prstGeom prst="rect">
            <a:avLst/>
          </a:prstGeom>
          <a:noFill/>
        </p:spPr>
        <p:txBody>
          <a:bodyPr wrap="square" rtlCol="0">
            <a:spAutoFit/>
          </a:bodyPr>
          <a:lstStyle/>
          <a:p>
            <a:pPr lvl="0">
              <a:defRPr/>
            </a:pPr>
            <a:r>
              <a:rPr lang="zh-CN" altLang="en-US" sz="1500" b="1" dirty="0">
                <a:solidFill>
                  <a:srgbClr val="0070C0"/>
                </a:solidFill>
                <a:effectLst>
                  <a:glow rad="63500">
                    <a:prstClr val="white"/>
                  </a:glow>
                </a:effectLst>
              </a:rPr>
              <a:t>罗</a:t>
            </a:r>
            <a:r>
              <a:rPr lang="en-US" altLang="zh-CN" sz="1500" b="1" dirty="0">
                <a:solidFill>
                  <a:srgbClr val="0070C0"/>
                </a:solidFill>
                <a:effectLst>
                  <a:glow rad="63500">
                    <a:prstClr val="white"/>
                  </a:glow>
                </a:effectLst>
              </a:rPr>
              <a:t>12:2 </a:t>
            </a:r>
            <a:r>
              <a:rPr lang="zh-CN" altLang="en-US" sz="1500" b="1" dirty="0">
                <a:solidFill>
                  <a:srgbClr val="0070C0"/>
                </a:solidFill>
                <a:effectLst>
                  <a:glow rad="63500">
                    <a:prstClr val="white"/>
                  </a:glow>
                </a:effectLst>
              </a:rPr>
              <a:t>不要效法这个世界，只要心意</a:t>
            </a:r>
            <a:r>
              <a:rPr lang="en-US" altLang="zh-CN" sz="1500" b="1" dirty="0">
                <a:solidFill>
                  <a:srgbClr val="0070C0"/>
                </a:solidFill>
                <a:effectLst>
                  <a:glow rad="63500">
                    <a:prstClr val="white"/>
                  </a:glow>
                </a:effectLst>
              </a:rPr>
              <a:t>(nous) </a:t>
            </a:r>
            <a:r>
              <a:rPr lang="zh-CN" altLang="en-US" sz="1500" b="1" dirty="0">
                <a:solidFill>
                  <a:srgbClr val="0070C0"/>
                </a:solidFill>
                <a:effectLst>
                  <a:glow rad="63500">
                    <a:prstClr val="white"/>
                  </a:glow>
                </a:effectLst>
              </a:rPr>
              <a:t>更新而变化（</a:t>
            </a:r>
            <a:r>
              <a:rPr lang="en-US" altLang="zh-CN" sz="1500" b="1" dirty="0">
                <a:solidFill>
                  <a:srgbClr val="0070C0"/>
                </a:solidFill>
                <a:effectLst>
                  <a:glow rad="63500">
                    <a:prstClr val="white"/>
                  </a:glow>
                </a:effectLst>
              </a:rPr>
              <a:t>do not be conformed to this world, but be transformed by the renewing of your mind</a:t>
            </a:r>
            <a:r>
              <a:rPr lang="zh-CN" altLang="en-US" sz="1500" b="1" dirty="0">
                <a:solidFill>
                  <a:srgbClr val="0070C0"/>
                </a:solidFill>
                <a:effectLst>
                  <a:glow rad="63500">
                    <a:prstClr val="white"/>
                  </a:glow>
                </a:effectLst>
              </a:rPr>
              <a:t>），叫你们察验何为神的善良、纯全、可喜悦的旨意。</a:t>
            </a:r>
            <a:endParaRPr kumimoji="0" lang="en-US" altLang="zh-CN" sz="1500" b="1" i="0" u="none" strike="noStrike" kern="1200" cap="none" spc="0" normalizeH="0" baseline="0" noProof="0" dirty="0">
              <a:ln>
                <a:noFill/>
              </a:ln>
              <a:solidFill>
                <a:srgbClr val="0070C0"/>
              </a:solidFill>
              <a:effectLst>
                <a:glow rad="63500">
                  <a:prstClr val="white"/>
                </a:glow>
              </a:effectLst>
              <a:uLnTx/>
              <a:uFillTx/>
              <a:latin typeface="Century Gothic" panose="020B0502020202020204"/>
            </a:endParaRPr>
          </a:p>
        </p:txBody>
      </p:sp>
    </p:spTree>
    <p:extLst>
      <p:ext uri="{BB962C8B-B14F-4D97-AF65-F5344CB8AC3E}">
        <p14:creationId xmlns:p14="http://schemas.microsoft.com/office/powerpoint/2010/main" val="310451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80">
                                          <p:stCondLst>
                                            <p:cond delay="0"/>
                                          </p:stCondLst>
                                        </p:cTn>
                                        <p:tgtEl>
                                          <p:spTgt spid="15"/>
                                        </p:tgtEl>
                                      </p:cBhvr>
                                    </p:animEffect>
                                    <p:anim calcmode="lin" valueType="num">
                                      <p:cBhvr>
                                        <p:cTn id="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1" dur="26">
                                          <p:stCondLst>
                                            <p:cond delay="650"/>
                                          </p:stCondLst>
                                        </p:cTn>
                                        <p:tgtEl>
                                          <p:spTgt spid="15"/>
                                        </p:tgtEl>
                                      </p:cBhvr>
                                      <p:to x="100000" y="60000"/>
                                    </p:animScale>
                                    <p:animScale>
                                      <p:cBhvr>
                                        <p:cTn id="22" dur="166" decel="50000">
                                          <p:stCondLst>
                                            <p:cond delay="676"/>
                                          </p:stCondLst>
                                        </p:cTn>
                                        <p:tgtEl>
                                          <p:spTgt spid="15"/>
                                        </p:tgtEl>
                                      </p:cBhvr>
                                      <p:to x="100000" y="100000"/>
                                    </p:animScale>
                                    <p:animScale>
                                      <p:cBhvr>
                                        <p:cTn id="23" dur="26">
                                          <p:stCondLst>
                                            <p:cond delay="1312"/>
                                          </p:stCondLst>
                                        </p:cTn>
                                        <p:tgtEl>
                                          <p:spTgt spid="15"/>
                                        </p:tgtEl>
                                      </p:cBhvr>
                                      <p:to x="100000" y="80000"/>
                                    </p:animScale>
                                    <p:animScale>
                                      <p:cBhvr>
                                        <p:cTn id="24" dur="166" decel="50000">
                                          <p:stCondLst>
                                            <p:cond delay="1338"/>
                                          </p:stCondLst>
                                        </p:cTn>
                                        <p:tgtEl>
                                          <p:spTgt spid="15"/>
                                        </p:tgtEl>
                                      </p:cBhvr>
                                      <p:to x="100000" y="100000"/>
                                    </p:animScale>
                                    <p:animScale>
                                      <p:cBhvr>
                                        <p:cTn id="25" dur="26">
                                          <p:stCondLst>
                                            <p:cond delay="1642"/>
                                          </p:stCondLst>
                                        </p:cTn>
                                        <p:tgtEl>
                                          <p:spTgt spid="15"/>
                                        </p:tgtEl>
                                      </p:cBhvr>
                                      <p:to x="100000" y="90000"/>
                                    </p:animScale>
                                    <p:animScale>
                                      <p:cBhvr>
                                        <p:cTn id="26" dur="166" decel="50000">
                                          <p:stCondLst>
                                            <p:cond delay="1668"/>
                                          </p:stCondLst>
                                        </p:cTn>
                                        <p:tgtEl>
                                          <p:spTgt spid="15"/>
                                        </p:tgtEl>
                                      </p:cBhvr>
                                      <p:to x="100000" y="100000"/>
                                    </p:animScale>
                                    <p:animScale>
                                      <p:cBhvr>
                                        <p:cTn id="27" dur="26">
                                          <p:stCondLst>
                                            <p:cond delay="1808"/>
                                          </p:stCondLst>
                                        </p:cTn>
                                        <p:tgtEl>
                                          <p:spTgt spid="15"/>
                                        </p:tgtEl>
                                      </p:cBhvr>
                                      <p:to x="100000" y="95000"/>
                                    </p:animScale>
                                    <p:animScale>
                                      <p:cBhvr>
                                        <p:cTn id="28"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0"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650CF762AE7594886EEB61DBC512435" ma:contentTypeVersion="0" ma:contentTypeDescription="Create a new document." ma:contentTypeScope="" ma:versionID="ac8759a319ee6a20e23f251f52b29d78">
  <xsd:schema xmlns:xsd="http://www.w3.org/2001/XMLSchema" xmlns:xs="http://www.w3.org/2001/XMLSchema" xmlns:p="http://schemas.microsoft.com/office/2006/metadata/properties" targetNamespace="http://schemas.microsoft.com/office/2006/metadata/properties" ma:root="true" ma:fieldsID="3a58bf80af4c871034140dbab71aa97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81EEF0-C477-4DE5-A8BD-E3E11713BD23}">
  <ds:schemaRefs>
    <ds:schemaRef ds:uri="http://schemas.microsoft.com/sharepoint/v3/contenttype/forms"/>
  </ds:schemaRefs>
</ds:datastoreItem>
</file>

<file path=customXml/itemProps2.xml><?xml version="1.0" encoding="utf-8"?>
<ds:datastoreItem xmlns:ds="http://schemas.openxmlformats.org/officeDocument/2006/customXml" ds:itemID="{F365D0BD-88B8-4028-8150-DE6518ADD3B6}">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3192CEE-5900-482E-BE20-28652FF1739B}">
  <ds:schemaRefs>
    <ds:schemaRef ds:uri="http://schemas.microsoft.com/office/2006/documentManagement/types"/>
    <ds:schemaRef ds:uri="http://purl.org/dc/dcmitype/"/>
    <ds:schemaRef ds:uri="http://schemas.microsoft.com/office/2006/metadata/properties"/>
    <ds:schemaRef ds:uri="http://purl.org/dc/terms/"/>
    <ds:schemaRef ds:uri="http://schemas.microsoft.com/office/infopath/2007/PartnerControls"/>
    <ds:schemaRef ds:uri="http://purl.org/dc/elements/1.1/"/>
    <ds:schemaRef ds:uri="http://www.w3.org/XML/1998/namespac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TM02892315[[fn=Wisp]]</Template>
  <TotalTime>31768</TotalTime>
  <Words>3727</Words>
  <Application>Microsoft Office PowerPoint</Application>
  <PresentationFormat>On-screen Show (16:10)</PresentationFormat>
  <Paragraphs>100</Paragraphs>
  <Slides>11</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微软雅黑</vt:lpstr>
      <vt:lpstr>微软雅黑</vt:lpstr>
      <vt:lpstr>幼圆</vt:lpstr>
      <vt:lpstr>Arial</vt:lpstr>
      <vt:lpstr>Arial</vt:lpstr>
      <vt:lpstr>Calibri</vt:lpstr>
      <vt:lpstr>Century Gothic</vt:lpstr>
      <vt:lpstr>Lao UI</vt:lpstr>
      <vt:lpstr>Wingdings 3</vt:lpstr>
      <vt:lpstr>Wisp</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YZ</dc:creator>
  <cp:lastModifiedBy>Zhao, Yan [CHEM]</cp:lastModifiedBy>
  <cp:revision>1938</cp:revision>
  <dcterms:created xsi:type="dcterms:W3CDTF">2011-09-04T18:01:24Z</dcterms:created>
  <dcterms:modified xsi:type="dcterms:W3CDTF">2021-02-14T14:36:50Z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0x0101009650CF762AE7594886EEB61DBC512435</vt:lpwstr>
  </property>
</Properties>
</file>