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4"/>
  </p:sldMasterIdLst>
  <p:notesMasterIdLst>
    <p:notesMasterId r:id="rId22"/>
  </p:notesMasterIdLst>
  <p:sldIdLst>
    <p:sldId id="256" r:id="rId5"/>
    <p:sldId id="748" r:id="rId6"/>
    <p:sldId id="825" r:id="rId7"/>
    <p:sldId id="834" r:id="rId8"/>
    <p:sldId id="821" r:id="rId9"/>
    <p:sldId id="835" r:id="rId10"/>
    <p:sldId id="849" r:id="rId11"/>
    <p:sldId id="836" r:id="rId12"/>
    <p:sldId id="852" r:id="rId13"/>
    <p:sldId id="832" r:id="rId14"/>
    <p:sldId id="844" r:id="rId15"/>
    <p:sldId id="851" r:id="rId16"/>
    <p:sldId id="850" r:id="rId17"/>
    <p:sldId id="845" r:id="rId18"/>
    <p:sldId id="846" r:id="rId19"/>
    <p:sldId id="853" r:id="rId20"/>
    <p:sldId id="847" r:id="rId2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9861"/>
    <a:srgbClr val="573B25"/>
    <a:srgbClr val="0000FF"/>
    <a:srgbClr val="66FF99"/>
    <a:srgbClr val="F9CFC3"/>
    <a:srgbClr val="00FFFF"/>
    <a:srgbClr val="090909"/>
    <a:srgbClr val="010101"/>
    <a:srgbClr val="FF9966"/>
    <a:srgbClr val="031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9" autoAdjust="0"/>
    <p:restoredTop sz="94471" autoAdjust="0"/>
  </p:normalViewPr>
  <p:slideViewPr>
    <p:cSldViewPr>
      <p:cViewPr varScale="1">
        <p:scale>
          <a:sx n="134" d="100"/>
          <a:sy n="134" d="100"/>
        </p:scale>
        <p:origin x="246" y="120"/>
      </p:cViewPr>
      <p:guideLst>
        <p:guide orient="horz" pos="180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2/7/2021</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dirty="0"/>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832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27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6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182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14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18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55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8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28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504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22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03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83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24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36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095500"/>
            <a:ext cx="6686549" cy="188565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981150"/>
            <a:ext cx="6686549" cy="938569"/>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603176"/>
            <a:ext cx="1308489" cy="64882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774617"/>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0476579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508000"/>
            <a:ext cx="6686549" cy="2597533"/>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6743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921000"/>
            <a:ext cx="5652416" cy="3175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
        <p:nvSpPr>
          <p:cNvPr id="14" name="TextBox 13"/>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6915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032001"/>
            <a:ext cx="6686550" cy="227070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87431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
        <p:nvSpPr>
          <p:cNvPr id="17" name="TextBox 16"/>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62501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522839"/>
            <a:ext cx="6686549" cy="2400017"/>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964241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03575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522838"/>
            <a:ext cx="1655701" cy="440318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522838"/>
            <a:ext cx="4857750" cy="44031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59648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520092"/>
            <a:ext cx="6683765" cy="106740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778000"/>
            <a:ext cx="6686550" cy="31480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51659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715625"/>
            <a:ext cx="6686549" cy="12240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941774"/>
            <a:ext cx="6686549" cy="7170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62384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778000"/>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771852"/>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656485"/>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7104297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643919"/>
            <a:ext cx="2994549"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2124138"/>
            <a:ext cx="3257170"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641229"/>
            <a:ext cx="2999251"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2121448"/>
            <a:ext cx="3254006"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656485"/>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3590420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47317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093692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71740"/>
            <a:ext cx="2628899" cy="813593"/>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71741"/>
            <a:ext cx="3886200" cy="4512469"/>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332178"/>
            <a:ext cx="2628899" cy="355203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2071311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000500"/>
            <a:ext cx="6686550"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529138"/>
            <a:ext cx="6686550" cy="3212475"/>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472782"/>
            <a:ext cx="6686550" cy="41142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5931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190500"/>
            <a:ext cx="2138637" cy="553219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655"/>
            <a:ext cx="1767506" cy="571169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520092"/>
            <a:ext cx="6683765" cy="106740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778000"/>
            <a:ext cx="6686550" cy="32385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5108698"/>
            <a:ext cx="859712" cy="308663"/>
          </a:xfrm>
          <a:prstGeom prst="rect">
            <a:avLst/>
          </a:prstGeom>
        </p:spPr>
        <p:txBody>
          <a:bodyPr vert="horz" lIns="91440" tIns="45720" rIns="91440" bIns="45720" rtlCol="0" anchor="ctr"/>
          <a:lstStyle>
            <a:lvl1pPr algn="r">
              <a:defRPr sz="675">
                <a:solidFill>
                  <a:schemeClr val="tx1">
                    <a:tint val="75000"/>
                  </a:schemeClr>
                </a:solidFill>
              </a:defRPr>
            </a:lvl1pPr>
          </a:lstStyle>
          <a:p>
            <a:fld id="{DDEA564F-B806-4D89-BA12-F9F17827150A}" type="datetimeFigureOut">
              <a:rPr lang="en-US" smtClean="0"/>
              <a:pPr/>
              <a:t>2/7/2021</a:t>
            </a:fld>
            <a:endParaRPr lang="en-US" dirty="0"/>
          </a:p>
        </p:txBody>
      </p:sp>
      <p:sp>
        <p:nvSpPr>
          <p:cNvPr id="5" name="Footer Placeholder 4"/>
          <p:cNvSpPr>
            <a:spLocks noGrp="1"/>
          </p:cNvSpPr>
          <p:nvPr>
            <p:ph type="ftr" sz="quarter" idx="3"/>
          </p:nvPr>
        </p:nvSpPr>
        <p:spPr>
          <a:xfrm>
            <a:off x="1941910" y="5113174"/>
            <a:ext cx="5714999" cy="30427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98860" y="656485"/>
            <a:ext cx="584825" cy="304271"/>
          </a:xfrm>
          <a:prstGeom prst="rect">
            <a:avLst/>
          </a:prstGeom>
        </p:spPr>
        <p:txBody>
          <a:bodyPr vert="horz" lIns="91440" tIns="45720" rIns="91440" bIns="45720" rtlCol="0" anchor="ctr"/>
          <a:lstStyle>
            <a:lvl1pPr algn="r">
              <a:defRPr sz="1500">
                <a:solidFill>
                  <a:srgbClr val="FEFFFF"/>
                </a:solidFill>
              </a:defRPr>
            </a:lvl1p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06444417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result for promise 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181100"/>
            <a:ext cx="6477000" cy="3046988"/>
          </a:xfrm>
          <a:prstGeom prst="rect">
            <a:avLst/>
          </a:prstGeom>
          <a:scene3d>
            <a:camera prst="orthographicFront"/>
            <a:lightRig rig="threePt" dir="t"/>
          </a:scene3d>
          <a:sp3d>
            <a:bevelT/>
          </a:sp3d>
        </p:spPr>
        <p:txBody>
          <a:bodyPr wrap="square">
            <a:spAutoFit/>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住在基督里</a:t>
            </a:r>
            <a:endParaRPr kumimoji="0" lang="en-US" altLang="zh-CN"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a:t>
            </a:r>
            <a:r>
              <a:rPr kumimoji="0" lang="en-US" altLang="zh-CN"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41</a:t>
            </a:r>
            <a:r>
              <a:rPr kumimoji="0" lang="zh-CN" alt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a:t>
            </a:r>
            <a:endParaRPr kumimoji="0" 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endParaRPr>
          </a:p>
        </p:txBody>
      </p:sp>
    </p:spTree>
    <p:extLst>
      <p:ext uri="{BB962C8B-B14F-4D97-AF65-F5344CB8AC3E}">
        <p14:creationId xmlns:p14="http://schemas.microsoft.com/office/powerpoint/2010/main" val="212051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peace.4:4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410200" y="645352"/>
            <a:ext cx="3657600" cy="461665"/>
          </a:xfrm>
          <a:prstGeom prst="rect">
            <a:avLst/>
          </a:prstGeom>
          <a:noFill/>
        </p:spPr>
        <p:txBody>
          <a:bodyPr wrap="square" rtlCol="0">
            <a:spAutoFit/>
          </a:bodyPr>
          <a:lstStyle/>
          <a:p>
            <a:pPr lvl="0">
              <a:defRPr/>
            </a:pPr>
            <a:r>
              <a:rPr lang="zh-CN" altLang="en-US" sz="2400" b="1" dirty="0">
                <a:solidFill>
                  <a:srgbClr val="00B050"/>
                </a:solidFill>
                <a:effectLst>
                  <a:glow rad="63500">
                    <a:prstClr val="white"/>
                  </a:glow>
                </a:effectLst>
              </a:rPr>
              <a:t>生活</a:t>
            </a:r>
            <a:r>
              <a:rPr lang="zh-CN" altLang="en-US" sz="2400" b="1" dirty="0">
                <a:solidFill>
                  <a:srgbClr val="00B050"/>
                </a:solidFill>
                <a:effectLst>
                  <a:glow rad="63500">
                    <a:prstClr val="white"/>
                  </a:glow>
                </a:effectLst>
                <a:latin typeface="Century Gothic" panose="020B0502020202020204"/>
              </a:rPr>
              <a:t>如何与这一恩召相配？</a:t>
            </a:r>
            <a:endPar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cs typeface="+mn-cs"/>
            </a:endParaRPr>
          </a:p>
        </p:txBody>
      </p:sp>
      <p:sp>
        <p:nvSpPr>
          <p:cNvPr id="56" name="TextBox 55">
            <a:extLst>
              <a:ext uri="{FF2B5EF4-FFF2-40B4-BE49-F238E27FC236}">
                <a16:creationId xmlns:a16="http://schemas.microsoft.com/office/drawing/2014/main" id="{086B6DBD-552D-4445-8218-96CC3E46E93F}"/>
              </a:ext>
            </a:extLst>
          </p:cNvPr>
          <p:cNvSpPr txBox="1"/>
          <p:nvPr/>
        </p:nvSpPr>
        <p:spPr>
          <a:xfrm>
            <a:off x="5257800" y="1866900"/>
            <a:ext cx="3716420" cy="170816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林后</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10:4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我们争战的兵器本不是属血气的，乃是在神面前有能力，可以攻破坚固的营垒，</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10:5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将各样的计谋，各样拦阻人认识神的那些自高之事，一概攻破了，又将人所有的心意夺回，使他都顺服基督。</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10:6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并且我已经预备好了，等你们十分顺服的时候，要责罚那一切不顺服的人。</a:t>
            </a:r>
            <a:endParaRPr lang="en-US" altLang="zh-CN" sz="1500" b="1"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8" name="TextBox 7">
            <a:extLst>
              <a:ext uri="{FF2B5EF4-FFF2-40B4-BE49-F238E27FC236}">
                <a16:creationId xmlns:a16="http://schemas.microsoft.com/office/drawing/2014/main" id="{8AF5CA0A-B1A5-4E12-84B6-D067A39D7CEA}"/>
              </a:ext>
            </a:extLst>
          </p:cNvPr>
          <p:cNvSpPr txBox="1"/>
          <p:nvPr/>
        </p:nvSpPr>
        <p:spPr>
          <a:xfrm>
            <a:off x="5424054" y="1110481"/>
            <a:ext cx="3872345" cy="707886"/>
          </a:xfrm>
          <a:prstGeom prst="rect">
            <a:avLst/>
          </a:prstGeom>
          <a:noFill/>
        </p:spPr>
        <p:txBody>
          <a:bodyPr wrap="square" rtlCol="0">
            <a:spAutoFit/>
          </a:bodyPr>
          <a:lstStyle/>
          <a:p>
            <a:pPr marL="182880" lvl="0" indent="-182880">
              <a:buFont typeface="Arial" panose="020B0604020202020204" pitchFamily="34" charset="0"/>
              <a:buChar char="•"/>
              <a:defRPr/>
            </a:pPr>
            <a:r>
              <a:rPr lang="zh-CN" altLang="en-US" sz="2000" b="1" dirty="0">
                <a:solidFill>
                  <a:srgbClr val="00B050"/>
                </a:solidFill>
                <a:effectLst>
                  <a:glow rad="63500">
                    <a:prstClr val="white"/>
                  </a:glow>
                </a:effectLst>
              </a:rPr>
              <a:t>谦卑、</a:t>
            </a:r>
            <a:r>
              <a:rPr lang="zh-CN" altLang="en-US" sz="2000" b="1" dirty="0">
                <a:solidFill>
                  <a:srgbClr val="0070C0"/>
                </a:solidFill>
                <a:effectLst>
                  <a:glow rad="63500">
                    <a:prstClr val="white"/>
                  </a:glow>
                </a:effectLst>
              </a:rPr>
              <a:t>温柔、忍耐、爱</a:t>
            </a:r>
            <a:endParaRPr lang="en-US" altLang="zh-CN" sz="2000" b="1" dirty="0">
              <a:solidFill>
                <a:srgbClr val="0070C0"/>
              </a:solidFill>
              <a:effectLst>
                <a:glow rad="63500">
                  <a:prstClr val="white"/>
                </a:glow>
              </a:effectLst>
            </a:endParaRPr>
          </a:p>
          <a:p>
            <a:pPr marL="182880" lvl="0" indent="-182880">
              <a:buFont typeface="Arial" panose="020B0604020202020204" pitchFamily="34" charset="0"/>
              <a:buChar char="•"/>
              <a:defRPr/>
            </a:pPr>
            <a:r>
              <a:rPr kumimoji="0" lang="zh-CN" altLang="en-US" sz="20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rPr>
              <a:t>以和平的联结保持属灵的合一</a:t>
            </a:r>
            <a:endParaRPr kumimoji="0" lang="en-US" altLang="zh-CN" sz="20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ndParaRPr>
          </a:p>
        </p:txBody>
      </p:sp>
      <p:pic>
        <p:nvPicPr>
          <p:cNvPr id="9" name="Picture 8">
            <a:extLst>
              <a:ext uri="{FF2B5EF4-FFF2-40B4-BE49-F238E27FC236}">
                <a16:creationId xmlns:a16="http://schemas.microsoft.com/office/drawing/2014/main" id="{37675A9D-A45F-4A8A-B8B9-B0DFD52DE5D7}"/>
              </a:ext>
            </a:extLst>
          </p:cNvPr>
          <p:cNvPicPr>
            <a:picLocks noChangeAspect="1"/>
          </p:cNvPicPr>
          <p:nvPr/>
        </p:nvPicPr>
        <p:blipFill>
          <a:blip r:embed="rId4"/>
          <a:stretch>
            <a:fillRect/>
          </a:stretch>
        </p:blipFill>
        <p:spPr>
          <a:xfrm>
            <a:off x="4516120" y="4260112"/>
            <a:ext cx="1048664" cy="1499423"/>
          </a:xfrm>
          <a:prstGeom prst="rect">
            <a:avLst/>
          </a:prstGeom>
        </p:spPr>
      </p:pic>
    </p:spTree>
    <p:extLst>
      <p:ext uri="{BB962C8B-B14F-4D97-AF65-F5344CB8AC3E}">
        <p14:creationId xmlns:p14="http://schemas.microsoft.com/office/powerpoint/2010/main" val="142598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peace.4:4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410200" y="645352"/>
            <a:ext cx="365760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rPr>
              <a:t>关键是需要有属灵的眼光</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sp>
        <p:nvSpPr>
          <p:cNvPr id="56" name="TextBox 55">
            <a:extLst>
              <a:ext uri="{FF2B5EF4-FFF2-40B4-BE49-F238E27FC236}">
                <a16:creationId xmlns:a16="http://schemas.microsoft.com/office/drawing/2014/main" id="{086B6DBD-552D-4445-8218-96CC3E46E93F}"/>
              </a:ext>
            </a:extLst>
          </p:cNvPr>
          <p:cNvSpPr txBox="1"/>
          <p:nvPr/>
        </p:nvSpPr>
        <p:spPr>
          <a:xfrm>
            <a:off x="5257800" y="1866900"/>
            <a:ext cx="3716420" cy="170816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林后</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10:4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我们争战的兵器本不是属血气的，乃是在神面前有能力，可以攻破坚固的营垒，</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10:5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将各样的计谋，各样拦阻人认识神的那些自高之事，一概攻破了，又将人所有的心意夺回，使他都顺服基督。</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10:6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并且我已经预备好了，等你们十分顺服的时候，要责罚那一切不顺服的人。</a:t>
            </a:r>
            <a:endParaRPr lang="en-US" altLang="zh-CN" sz="1500" b="1"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8" name="TextBox 7">
            <a:extLst>
              <a:ext uri="{FF2B5EF4-FFF2-40B4-BE49-F238E27FC236}">
                <a16:creationId xmlns:a16="http://schemas.microsoft.com/office/drawing/2014/main" id="{8AF5CA0A-B1A5-4E12-84B6-D067A39D7CEA}"/>
              </a:ext>
            </a:extLst>
          </p:cNvPr>
          <p:cNvSpPr txBox="1"/>
          <p:nvPr/>
        </p:nvSpPr>
        <p:spPr>
          <a:xfrm>
            <a:off x="5424054" y="1110481"/>
            <a:ext cx="3872345" cy="707886"/>
          </a:xfrm>
          <a:prstGeom prst="rect">
            <a:avLst/>
          </a:prstGeom>
          <a:noFill/>
        </p:spPr>
        <p:txBody>
          <a:bodyPr wrap="square" rtlCol="0">
            <a:spAutoFit/>
          </a:bodyPr>
          <a:lstStyle/>
          <a:p>
            <a:pPr marL="182880" lvl="0" indent="-182880">
              <a:buFont typeface="Arial" panose="020B0604020202020204" pitchFamily="34" charset="0"/>
              <a:buChar char="•"/>
              <a:defRPr/>
            </a:pPr>
            <a:r>
              <a:rPr lang="zh-CN" altLang="en-US" sz="2000" b="1" dirty="0">
                <a:solidFill>
                  <a:srgbClr val="00B050"/>
                </a:solidFill>
                <a:effectLst>
                  <a:glow rad="63500">
                    <a:prstClr val="white"/>
                  </a:glow>
                </a:effectLst>
              </a:rPr>
              <a:t>谦卑、</a:t>
            </a:r>
            <a:r>
              <a:rPr lang="zh-CN" altLang="en-US" sz="2000" b="1" dirty="0">
                <a:solidFill>
                  <a:srgbClr val="0070C0"/>
                </a:solidFill>
                <a:effectLst>
                  <a:glow rad="63500">
                    <a:prstClr val="white"/>
                  </a:glow>
                </a:effectLst>
              </a:rPr>
              <a:t>温柔、忍耐、爱</a:t>
            </a:r>
            <a:endParaRPr lang="en-US" altLang="zh-CN" sz="2000" b="1" dirty="0">
              <a:solidFill>
                <a:srgbClr val="0070C0"/>
              </a:solidFill>
              <a:effectLst>
                <a:glow rad="63500">
                  <a:prstClr val="white"/>
                </a:glow>
              </a:effectLst>
            </a:endParaRPr>
          </a:p>
          <a:p>
            <a:pPr marL="182880" lvl="0" indent="-182880">
              <a:buFont typeface="Arial" panose="020B0604020202020204" pitchFamily="34" charset="0"/>
              <a:buChar char="•"/>
              <a:defRPr/>
            </a:pPr>
            <a:r>
              <a:rPr kumimoji="0" lang="zh-CN" altLang="en-US" sz="20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rPr>
              <a:t>以和平的联结保持属灵的合一</a:t>
            </a:r>
            <a:endParaRPr kumimoji="0" lang="en-US" altLang="zh-CN" sz="20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ndParaRPr>
          </a:p>
        </p:txBody>
      </p:sp>
      <p:pic>
        <p:nvPicPr>
          <p:cNvPr id="9" name="Picture 8">
            <a:extLst>
              <a:ext uri="{FF2B5EF4-FFF2-40B4-BE49-F238E27FC236}">
                <a16:creationId xmlns:a16="http://schemas.microsoft.com/office/drawing/2014/main" id="{37675A9D-A45F-4A8A-B8B9-B0DFD52DE5D7}"/>
              </a:ext>
            </a:extLst>
          </p:cNvPr>
          <p:cNvPicPr>
            <a:picLocks noChangeAspect="1"/>
          </p:cNvPicPr>
          <p:nvPr/>
        </p:nvPicPr>
        <p:blipFill>
          <a:blip r:embed="rId4"/>
          <a:stretch>
            <a:fillRect/>
          </a:stretch>
        </p:blipFill>
        <p:spPr>
          <a:xfrm>
            <a:off x="4516120" y="4260112"/>
            <a:ext cx="1048664" cy="1499423"/>
          </a:xfrm>
          <a:prstGeom prst="rect">
            <a:avLst/>
          </a:prstGeom>
        </p:spPr>
      </p:pic>
    </p:spTree>
    <p:extLst>
      <p:ext uri="{BB962C8B-B14F-4D97-AF65-F5344CB8AC3E}">
        <p14:creationId xmlns:p14="http://schemas.microsoft.com/office/powerpoint/2010/main" val="3835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4:4 </a:t>
            </a:r>
            <a:r>
              <a:rPr lang="en-US" altLang="zh-CN" sz="1750" b="1" i="1" dirty="0">
                <a:solidFill>
                  <a:srgbClr val="0070C0"/>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srgbClr val="0070C0"/>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lang="en-US" altLang="zh-CN" sz="17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410200" y="645352"/>
            <a:ext cx="365760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rPr>
              <a:t>关键是需要有属灵的眼光</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pic>
        <p:nvPicPr>
          <p:cNvPr id="9" name="Picture 8">
            <a:extLst>
              <a:ext uri="{FF2B5EF4-FFF2-40B4-BE49-F238E27FC236}">
                <a16:creationId xmlns:a16="http://schemas.microsoft.com/office/drawing/2014/main" id="{37675A9D-A45F-4A8A-B8B9-B0DFD52DE5D7}"/>
              </a:ext>
            </a:extLst>
          </p:cNvPr>
          <p:cNvPicPr>
            <a:picLocks noChangeAspect="1"/>
          </p:cNvPicPr>
          <p:nvPr/>
        </p:nvPicPr>
        <p:blipFill>
          <a:blip r:embed="rId4"/>
          <a:stretch>
            <a:fillRect/>
          </a:stretch>
        </p:blipFill>
        <p:spPr>
          <a:xfrm>
            <a:off x="4516120" y="4260112"/>
            <a:ext cx="1048664" cy="1499423"/>
          </a:xfrm>
          <a:prstGeom prst="rect">
            <a:avLst/>
          </a:prstGeom>
        </p:spPr>
      </p:pic>
      <p:sp>
        <p:nvSpPr>
          <p:cNvPr id="10" name="TextBox 9">
            <a:extLst>
              <a:ext uri="{FF2B5EF4-FFF2-40B4-BE49-F238E27FC236}">
                <a16:creationId xmlns:a16="http://schemas.microsoft.com/office/drawing/2014/main" id="{46D1439E-BAAB-449C-B0C4-CA9D69418FAB}"/>
              </a:ext>
            </a:extLst>
          </p:cNvPr>
          <p:cNvSpPr txBox="1"/>
          <p:nvPr/>
        </p:nvSpPr>
        <p:spPr>
          <a:xfrm>
            <a:off x="5351380" y="1155944"/>
            <a:ext cx="3716420" cy="2677656"/>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defRPr/>
            </a:pP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约</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17:20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我不但为这些人祈求，也为那些因他们的话信我的人祈求，</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17:21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使他们都合而为一。正如你父在我里面，我在你里面，使他们也在我们里面，叫世人可以信你差了我来。</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17:22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你所赐给我的荣耀，我已赐给他们，使他们合而为一，象我们合而为一。</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17:23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我在他们里面，你在我里面，使他们完完全全的合而为一，叫世人知道你差了我来，也知道你爱他们如同爱我一样。</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17:24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父阿，我在那里，愿你所赐给我的人也同我在那里，叫他们看见你所赐给我的荣耀；因为创立世界以前，你已经爱我了。</a:t>
            </a:r>
            <a:endPar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5682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4:4 </a:t>
            </a:r>
            <a:r>
              <a:rPr lang="en-US" altLang="zh-CN" sz="1750" b="1" i="1" dirty="0">
                <a:solidFill>
                  <a:srgbClr val="0070C0"/>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srgbClr val="0070C0"/>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lang="en-US" altLang="zh-CN" sz="17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410200" y="645352"/>
            <a:ext cx="365760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rPr>
              <a:t>关键是需要有属灵的眼光</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pic>
        <p:nvPicPr>
          <p:cNvPr id="9" name="Picture 8">
            <a:extLst>
              <a:ext uri="{FF2B5EF4-FFF2-40B4-BE49-F238E27FC236}">
                <a16:creationId xmlns:a16="http://schemas.microsoft.com/office/drawing/2014/main" id="{37675A9D-A45F-4A8A-B8B9-B0DFD52DE5D7}"/>
              </a:ext>
            </a:extLst>
          </p:cNvPr>
          <p:cNvPicPr>
            <a:picLocks noChangeAspect="1"/>
          </p:cNvPicPr>
          <p:nvPr/>
        </p:nvPicPr>
        <p:blipFill>
          <a:blip r:embed="rId4"/>
          <a:stretch>
            <a:fillRect/>
          </a:stretch>
        </p:blipFill>
        <p:spPr>
          <a:xfrm>
            <a:off x="4516120" y="4260112"/>
            <a:ext cx="1048664" cy="1499423"/>
          </a:xfrm>
          <a:prstGeom prst="rect">
            <a:avLst/>
          </a:prstGeom>
        </p:spPr>
      </p:pic>
      <p:sp>
        <p:nvSpPr>
          <p:cNvPr id="10" name="TextBox 9">
            <a:extLst>
              <a:ext uri="{FF2B5EF4-FFF2-40B4-BE49-F238E27FC236}">
                <a16:creationId xmlns:a16="http://schemas.microsoft.com/office/drawing/2014/main" id="{46D1439E-BAAB-449C-B0C4-CA9D69418FAB}"/>
              </a:ext>
            </a:extLst>
          </p:cNvPr>
          <p:cNvSpPr txBox="1"/>
          <p:nvPr/>
        </p:nvSpPr>
        <p:spPr>
          <a:xfrm>
            <a:off x="5351380" y="1155944"/>
            <a:ext cx="3716420" cy="263149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1:15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因此，我既听见</a:t>
            </a:r>
            <a:r>
              <a:rPr kumimoji="0" lang="zh-CN" altLang="en-US" sz="15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你们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信从主耶稣，亲爱众圣徒，</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1:16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就为</a:t>
            </a:r>
            <a:r>
              <a:rPr kumimoji="0" lang="zh-CN" altLang="en-US" sz="15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你们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不住的感谢神。祷告的时候，常题到</a:t>
            </a:r>
            <a:r>
              <a:rPr kumimoji="0" lang="zh-CN" altLang="en-US" sz="15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你们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1:17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求</a:t>
            </a:r>
            <a:r>
              <a:rPr kumimoji="0" lang="zh-CN" altLang="en-US"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我们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主耶稣基督的神，荣耀的父，将那赐人智慧和启示的灵赏给</a:t>
            </a:r>
            <a:r>
              <a:rPr kumimoji="0" lang="zh-CN" altLang="en-US" sz="15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你们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，使你们真知道他，</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1:18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并且照明</a:t>
            </a:r>
            <a:r>
              <a:rPr kumimoji="0" lang="zh-CN" altLang="en-US" sz="15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你们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心中的眼睛，使</a:t>
            </a:r>
            <a:r>
              <a:rPr kumimoji="0" lang="zh-CN" altLang="en-US" sz="15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你们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知道他的恩召有何等指望，他在圣徒中得的基业有何等丰盛的荣耀；</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1:19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并知道他向</a:t>
            </a:r>
            <a:r>
              <a:rPr kumimoji="0" lang="zh-CN" altLang="en-US"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我们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这信的人所显的能力是何等浩大，</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1:20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就是照他在基督身上所运行的大能大力（</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which He worked in Christ</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15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75102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4:4 </a:t>
            </a:r>
            <a:r>
              <a:rPr lang="en-US" altLang="zh-CN" sz="1750" b="1" i="1" dirty="0">
                <a:solidFill>
                  <a:srgbClr val="0070C0"/>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srgbClr val="0070C0"/>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410200" y="645352"/>
            <a:ext cx="365760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rPr>
              <a:t>关键是需要有属灵的眼光</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sp>
        <p:nvSpPr>
          <p:cNvPr id="10" name="Rectangle 9">
            <a:extLst>
              <a:ext uri="{FF2B5EF4-FFF2-40B4-BE49-F238E27FC236}">
                <a16:creationId xmlns:a16="http://schemas.microsoft.com/office/drawing/2014/main" id="{98A2AD98-B489-4B79-843D-2D37FA0B0AA7}"/>
              </a:ext>
            </a:extLst>
          </p:cNvPr>
          <p:cNvSpPr/>
          <p:nvPr/>
        </p:nvSpPr>
        <p:spPr>
          <a:xfrm>
            <a:off x="5521462" y="1075240"/>
            <a:ext cx="3461623" cy="45835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1DAED844-3258-4F8A-872F-0B90FA3BE6A1}"/>
              </a:ext>
            </a:extLst>
          </p:cNvPr>
          <p:cNvSpPr/>
          <p:nvPr/>
        </p:nvSpPr>
        <p:spPr>
          <a:xfrm>
            <a:off x="5589144" y="3861475"/>
            <a:ext cx="3361319" cy="177234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A5887143-6E7F-4AF8-B6E6-6B22A14DA782}"/>
              </a:ext>
            </a:extLst>
          </p:cNvPr>
          <p:cNvSpPr txBox="1"/>
          <p:nvPr/>
        </p:nvSpPr>
        <p:spPr>
          <a:xfrm>
            <a:off x="6177196" y="4711365"/>
            <a:ext cx="218521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撒但的谎言：</a:t>
            </a:r>
            <a:endPar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你没有，你不行</a:t>
            </a:r>
            <a:endParaRPr kumimoji="0" 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4" name="Freeform 109">
            <a:extLst>
              <a:ext uri="{FF2B5EF4-FFF2-40B4-BE49-F238E27FC236}">
                <a16:creationId xmlns:a16="http://schemas.microsoft.com/office/drawing/2014/main" id="{B83DA914-20E2-496B-A91F-5D2E8875C232}"/>
              </a:ext>
            </a:extLst>
          </p:cNvPr>
          <p:cNvSpPr/>
          <p:nvPr/>
        </p:nvSpPr>
        <p:spPr>
          <a:xfrm rot="17911580" flipH="1">
            <a:off x="7638432" y="1698281"/>
            <a:ext cx="286660" cy="57058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110">
            <a:extLst>
              <a:ext uri="{FF2B5EF4-FFF2-40B4-BE49-F238E27FC236}">
                <a16:creationId xmlns:a16="http://schemas.microsoft.com/office/drawing/2014/main" id="{CE7484C0-85C2-40F6-89B0-270617A6200E}"/>
              </a:ext>
            </a:extLst>
          </p:cNvPr>
          <p:cNvSpPr/>
          <p:nvPr/>
        </p:nvSpPr>
        <p:spPr>
          <a:xfrm rot="4189336">
            <a:off x="8073897" y="1433207"/>
            <a:ext cx="537597" cy="50673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111">
            <a:extLst>
              <a:ext uri="{FF2B5EF4-FFF2-40B4-BE49-F238E27FC236}">
                <a16:creationId xmlns:a16="http://schemas.microsoft.com/office/drawing/2014/main" id="{0FB80858-E937-40DF-9B55-220D945CC6B1}"/>
              </a:ext>
            </a:extLst>
          </p:cNvPr>
          <p:cNvSpPr/>
          <p:nvPr/>
        </p:nvSpPr>
        <p:spPr>
          <a:xfrm rot="10564281">
            <a:off x="5961759" y="2366205"/>
            <a:ext cx="518232" cy="491754"/>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0070C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112">
            <a:extLst>
              <a:ext uri="{FF2B5EF4-FFF2-40B4-BE49-F238E27FC236}">
                <a16:creationId xmlns:a16="http://schemas.microsoft.com/office/drawing/2014/main" id="{A68E1362-0624-48B1-B210-0D3F89738523}"/>
              </a:ext>
            </a:extLst>
          </p:cNvPr>
          <p:cNvSpPr/>
          <p:nvPr/>
        </p:nvSpPr>
        <p:spPr>
          <a:xfrm rot="7776592">
            <a:off x="8129015" y="2257741"/>
            <a:ext cx="553567" cy="499046"/>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1B56FCC7-07CD-4C95-9752-20A1607DFE96}"/>
              </a:ext>
            </a:extLst>
          </p:cNvPr>
          <p:cNvGrpSpPr/>
          <p:nvPr/>
        </p:nvGrpSpPr>
        <p:grpSpPr>
          <a:xfrm>
            <a:off x="6370074" y="1795031"/>
            <a:ext cx="1972621" cy="2943671"/>
            <a:chOff x="6467829" y="2062363"/>
            <a:chExt cx="1972621" cy="2943671"/>
          </a:xfrm>
        </p:grpSpPr>
        <p:sp>
          <p:nvSpPr>
            <p:cNvPr id="20" name="Freeform 114">
              <a:extLst>
                <a:ext uri="{FF2B5EF4-FFF2-40B4-BE49-F238E27FC236}">
                  <a16:creationId xmlns:a16="http://schemas.microsoft.com/office/drawing/2014/main" id="{02FC3FF4-D127-4816-B025-25D90A1D2AF8}"/>
                </a:ext>
              </a:extLst>
            </p:cNvPr>
            <p:cNvSpPr/>
            <p:nvPr/>
          </p:nvSpPr>
          <p:spPr>
            <a:xfrm>
              <a:off x="6467829" y="4395860"/>
              <a:ext cx="798897" cy="299509"/>
            </a:xfrm>
            <a:custGeom>
              <a:avLst/>
              <a:gdLst>
                <a:gd name="connsiteX0" fmla="*/ 798897 w 798897"/>
                <a:gd name="connsiteY0" fmla="*/ 20376 h 299509"/>
                <a:gd name="connsiteX1" fmla="*/ 529390 w 798897"/>
                <a:gd name="connsiteY1" fmla="*/ 20376 h 299509"/>
                <a:gd name="connsiteX2" fmla="*/ 346510 w 798897"/>
                <a:gd name="connsiteY2" fmla="*/ 232132 h 299509"/>
                <a:gd name="connsiteX3" fmla="*/ 0 w 798897"/>
                <a:gd name="connsiteY3" fmla="*/ 299509 h 299509"/>
              </a:gdLst>
              <a:ahLst/>
              <a:cxnLst>
                <a:cxn ang="0">
                  <a:pos x="connsiteX0" y="connsiteY0"/>
                </a:cxn>
                <a:cxn ang="0">
                  <a:pos x="connsiteX1" y="connsiteY1"/>
                </a:cxn>
                <a:cxn ang="0">
                  <a:pos x="connsiteX2" y="connsiteY2"/>
                </a:cxn>
                <a:cxn ang="0">
                  <a:pos x="connsiteX3" y="connsiteY3"/>
                </a:cxn>
              </a:cxnLst>
              <a:rect l="l" t="t" r="r" b="b"/>
              <a:pathLst>
                <a:path w="798897" h="299509">
                  <a:moveTo>
                    <a:pt x="798897" y="20376"/>
                  </a:moveTo>
                  <a:cubicBezTo>
                    <a:pt x="701842" y="2729"/>
                    <a:pt x="604788" y="-14917"/>
                    <a:pt x="529390" y="20376"/>
                  </a:cubicBezTo>
                  <a:cubicBezTo>
                    <a:pt x="453992" y="55669"/>
                    <a:pt x="434742" y="185610"/>
                    <a:pt x="346510" y="232132"/>
                  </a:cubicBezTo>
                  <a:cubicBezTo>
                    <a:pt x="258278" y="278654"/>
                    <a:pt x="129139" y="289081"/>
                    <a:pt x="0" y="299509"/>
                  </a:cubicBezTo>
                </a:path>
              </a:pathLst>
            </a:cu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E735F3CE-7E26-4897-8012-0216213CCC66}"/>
                </a:ext>
              </a:extLst>
            </p:cNvPr>
            <p:cNvGrpSpPr/>
            <p:nvPr/>
          </p:nvGrpSpPr>
          <p:grpSpPr>
            <a:xfrm>
              <a:off x="6637419" y="2062363"/>
              <a:ext cx="954107" cy="2317133"/>
              <a:chOff x="6637419" y="2062363"/>
              <a:chExt cx="954107" cy="2317133"/>
            </a:xfrm>
          </p:grpSpPr>
          <p:sp>
            <p:nvSpPr>
              <p:cNvPr id="24" name="Freeform 118">
                <a:extLst>
                  <a:ext uri="{FF2B5EF4-FFF2-40B4-BE49-F238E27FC236}">
                    <a16:creationId xmlns:a16="http://schemas.microsoft.com/office/drawing/2014/main" id="{E6339D25-4919-45F6-AD45-648865987D36}"/>
                  </a:ext>
                </a:extLst>
              </p:cNvPr>
              <p:cNvSpPr/>
              <p:nvPr/>
            </p:nvSpPr>
            <p:spPr>
              <a:xfrm>
                <a:off x="6934200" y="2298606"/>
                <a:ext cx="504029" cy="208089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254000" cap="rnd">
                <a:solidFill>
                  <a:schemeClr val="tx1">
                    <a:lumMod val="50000"/>
                  </a:schemeClr>
                </a:solidFill>
                <a:round/>
              </a:ln>
              <a:scene3d>
                <a:camera prst="orthographicFront"/>
                <a:lightRig rig="threePt" dir="t"/>
              </a:scene3d>
              <a:sp3d>
                <a:bevelT w="127000" h="1270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628E0990-5318-47D9-98F8-1EEB8EF04B2B}"/>
                  </a:ext>
                </a:extLst>
              </p:cNvPr>
              <p:cNvSpPr txBox="1"/>
              <p:nvPr/>
            </p:nvSpPr>
            <p:spPr>
              <a:xfrm>
                <a:off x="6637419" y="2062363"/>
                <a:ext cx="95410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rPr>
                  <a:t>肉体</a:t>
                </a:r>
                <a:endParaRPr kumimoji="0" 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endParaRPr>
              </a:p>
            </p:txBody>
          </p:sp>
        </p:grpSp>
        <p:sp>
          <p:nvSpPr>
            <p:cNvPr id="22" name="Freeform 116">
              <a:extLst>
                <a:ext uri="{FF2B5EF4-FFF2-40B4-BE49-F238E27FC236}">
                  <a16:creationId xmlns:a16="http://schemas.microsoft.com/office/drawing/2014/main" id="{4CD2A2BE-6C46-495C-9DEB-7CB3FD7DFC71}"/>
                </a:ext>
              </a:extLst>
            </p:cNvPr>
            <p:cNvSpPr/>
            <p:nvPr/>
          </p:nvSpPr>
          <p:spPr>
            <a:xfrm>
              <a:off x="7458673" y="4442235"/>
              <a:ext cx="981777" cy="279133"/>
            </a:xfrm>
            <a:custGeom>
              <a:avLst/>
              <a:gdLst>
                <a:gd name="connsiteX0" fmla="*/ 0 w 981777"/>
                <a:gd name="connsiteY0" fmla="*/ 0 h 279133"/>
                <a:gd name="connsiteX1" fmla="*/ 288758 w 981777"/>
                <a:gd name="connsiteY1" fmla="*/ 144379 h 279133"/>
                <a:gd name="connsiteX2" fmla="*/ 856649 w 981777"/>
                <a:gd name="connsiteY2" fmla="*/ 192506 h 279133"/>
                <a:gd name="connsiteX3" fmla="*/ 981777 w 981777"/>
                <a:gd name="connsiteY3" fmla="*/ 279133 h 279133"/>
              </a:gdLst>
              <a:ahLst/>
              <a:cxnLst>
                <a:cxn ang="0">
                  <a:pos x="connsiteX0" y="connsiteY0"/>
                </a:cxn>
                <a:cxn ang="0">
                  <a:pos x="connsiteX1" y="connsiteY1"/>
                </a:cxn>
                <a:cxn ang="0">
                  <a:pos x="connsiteX2" y="connsiteY2"/>
                </a:cxn>
                <a:cxn ang="0">
                  <a:pos x="connsiteX3" y="connsiteY3"/>
                </a:cxn>
              </a:cxnLst>
              <a:rect l="l" t="t" r="r" b="b"/>
              <a:pathLst>
                <a:path w="981777" h="279133">
                  <a:moveTo>
                    <a:pt x="0" y="0"/>
                  </a:moveTo>
                  <a:cubicBezTo>
                    <a:pt x="72991" y="56147"/>
                    <a:pt x="145983" y="112295"/>
                    <a:pt x="288758" y="144379"/>
                  </a:cubicBezTo>
                  <a:cubicBezTo>
                    <a:pt x="431533" y="176463"/>
                    <a:pt x="741146" y="170047"/>
                    <a:pt x="856649" y="192506"/>
                  </a:cubicBezTo>
                  <a:cubicBezTo>
                    <a:pt x="972152" y="214965"/>
                    <a:pt x="976964" y="247049"/>
                    <a:pt x="981777" y="279133"/>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Freeform 117">
              <a:extLst>
                <a:ext uri="{FF2B5EF4-FFF2-40B4-BE49-F238E27FC236}">
                  <a16:creationId xmlns:a16="http://schemas.microsoft.com/office/drawing/2014/main" id="{6C666953-F2B8-4705-9C05-4F396DCFDFFC}"/>
                </a:ext>
              </a:extLst>
            </p:cNvPr>
            <p:cNvSpPr/>
            <p:nvPr/>
          </p:nvSpPr>
          <p:spPr>
            <a:xfrm>
              <a:off x="6871381" y="4476644"/>
              <a:ext cx="516028" cy="529390"/>
            </a:xfrm>
            <a:custGeom>
              <a:avLst/>
              <a:gdLst>
                <a:gd name="connsiteX0" fmla="*/ 500513 w 516028"/>
                <a:gd name="connsiteY0" fmla="*/ 0 h 529390"/>
                <a:gd name="connsiteX1" fmla="*/ 471638 w 516028"/>
                <a:gd name="connsiteY1" fmla="*/ 288758 h 529390"/>
                <a:gd name="connsiteX2" fmla="*/ 125128 w 516028"/>
                <a:gd name="connsiteY2" fmla="*/ 394636 h 529390"/>
                <a:gd name="connsiteX3" fmla="*/ 0 w 516028"/>
                <a:gd name="connsiteY3" fmla="*/ 529390 h 529390"/>
              </a:gdLst>
              <a:ahLst/>
              <a:cxnLst>
                <a:cxn ang="0">
                  <a:pos x="connsiteX0" y="connsiteY0"/>
                </a:cxn>
                <a:cxn ang="0">
                  <a:pos x="connsiteX1" y="connsiteY1"/>
                </a:cxn>
                <a:cxn ang="0">
                  <a:pos x="connsiteX2" y="connsiteY2"/>
                </a:cxn>
                <a:cxn ang="0">
                  <a:pos x="connsiteX3" y="connsiteY3"/>
                </a:cxn>
              </a:cxnLst>
              <a:rect l="l" t="t" r="r" b="b"/>
              <a:pathLst>
                <a:path w="516028" h="529390">
                  <a:moveTo>
                    <a:pt x="500513" y="0"/>
                  </a:moveTo>
                  <a:cubicBezTo>
                    <a:pt x="517357" y="111492"/>
                    <a:pt x="534202" y="222985"/>
                    <a:pt x="471638" y="288758"/>
                  </a:cubicBezTo>
                  <a:cubicBezTo>
                    <a:pt x="409074" y="354531"/>
                    <a:pt x="203734" y="354531"/>
                    <a:pt x="125128" y="394636"/>
                  </a:cubicBezTo>
                  <a:cubicBezTo>
                    <a:pt x="46522" y="434741"/>
                    <a:pt x="23261" y="482065"/>
                    <a:pt x="0" y="52939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6" name="Freeform 120">
            <a:extLst>
              <a:ext uri="{FF2B5EF4-FFF2-40B4-BE49-F238E27FC236}">
                <a16:creationId xmlns:a16="http://schemas.microsoft.com/office/drawing/2014/main" id="{01370743-19A7-4DDC-81FB-D26845200408}"/>
              </a:ext>
            </a:extLst>
          </p:cNvPr>
          <p:cNvSpPr/>
          <p:nvPr/>
        </p:nvSpPr>
        <p:spPr>
          <a:xfrm rot="10550135" flipH="1">
            <a:off x="7432877" y="1687896"/>
            <a:ext cx="671532"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FFFF0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BD3FD879-EB01-40E5-8C01-D25640728386}"/>
              </a:ext>
            </a:extLst>
          </p:cNvPr>
          <p:cNvSpPr txBox="1"/>
          <p:nvPr/>
        </p:nvSpPr>
        <p:spPr>
          <a:xfrm>
            <a:off x="7538965" y="4199184"/>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28" name="TextBox 27">
            <a:extLst>
              <a:ext uri="{FF2B5EF4-FFF2-40B4-BE49-F238E27FC236}">
                <a16:creationId xmlns:a16="http://schemas.microsoft.com/office/drawing/2014/main" id="{DC829D1C-DFC3-44F1-A03C-91987533A8B7}"/>
              </a:ext>
            </a:extLst>
          </p:cNvPr>
          <p:cNvSpPr txBox="1"/>
          <p:nvPr/>
        </p:nvSpPr>
        <p:spPr>
          <a:xfrm rot="19567995">
            <a:off x="7272746" y="1975369"/>
            <a:ext cx="162095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（学业、成就）</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29" name="Freeform 123">
            <a:extLst>
              <a:ext uri="{FF2B5EF4-FFF2-40B4-BE49-F238E27FC236}">
                <a16:creationId xmlns:a16="http://schemas.microsoft.com/office/drawing/2014/main" id="{25D9763F-23B9-41A4-9FC5-4E7F9DAB4120}"/>
              </a:ext>
            </a:extLst>
          </p:cNvPr>
          <p:cNvSpPr/>
          <p:nvPr/>
        </p:nvSpPr>
        <p:spPr>
          <a:xfrm rot="16200000" flipH="1" flipV="1">
            <a:off x="7740769" y="2828487"/>
            <a:ext cx="357740" cy="85173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7030A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3A344BE9-73F4-4BE8-9413-21BE357C5E48}"/>
              </a:ext>
            </a:extLst>
          </p:cNvPr>
          <p:cNvSpPr txBox="1"/>
          <p:nvPr/>
        </p:nvSpPr>
        <p:spPr>
          <a:xfrm>
            <a:off x="6735235" y="435944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31" name="Freeform 125">
            <a:extLst>
              <a:ext uri="{FF2B5EF4-FFF2-40B4-BE49-F238E27FC236}">
                <a16:creationId xmlns:a16="http://schemas.microsoft.com/office/drawing/2014/main" id="{6A227B14-1838-4F3F-96A6-933D01461296}"/>
              </a:ext>
            </a:extLst>
          </p:cNvPr>
          <p:cNvSpPr/>
          <p:nvPr/>
        </p:nvSpPr>
        <p:spPr>
          <a:xfrm rot="17911580" flipH="1">
            <a:off x="6647252" y="2363840"/>
            <a:ext cx="345516"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0070C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AD1702EC-8FB0-42F3-A397-6FFA1B69C747}"/>
              </a:ext>
            </a:extLst>
          </p:cNvPr>
          <p:cNvSpPr txBox="1"/>
          <p:nvPr/>
        </p:nvSpPr>
        <p:spPr>
          <a:xfrm>
            <a:off x="6352922" y="406841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34" name="TextBox 33">
            <a:extLst>
              <a:ext uri="{FF2B5EF4-FFF2-40B4-BE49-F238E27FC236}">
                <a16:creationId xmlns:a16="http://schemas.microsoft.com/office/drawing/2014/main" id="{964DD775-2AB4-409A-A774-94A79B836F0B}"/>
              </a:ext>
            </a:extLst>
          </p:cNvPr>
          <p:cNvSpPr txBox="1"/>
          <p:nvPr/>
        </p:nvSpPr>
        <p:spPr>
          <a:xfrm rot="1445963">
            <a:off x="5813545" y="2919617"/>
            <a:ext cx="11320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（钱财）</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35" name="Picture 10" descr="Image result for crow no background">
            <a:extLst>
              <a:ext uri="{FF2B5EF4-FFF2-40B4-BE49-F238E27FC236}">
                <a16:creationId xmlns:a16="http://schemas.microsoft.com/office/drawing/2014/main" id="{CDE92079-0C4F-4B72-99EB-5DBB44BC7407}"/>
              </a:ext>
            </a:extLst>
          </p:cNvPr>
          <p:cNvPicPr>
            <a:picLocks noChangeAspect="1" noChangeArrowheads="1"/>
          </p:cNvPicPr>
          <p:nvPr/>
        </p:nvPicPr>
        <p:blipFill>
          <a:blip r:embed="rId3" cstate="print">
            <a:duotone>
              <a:prstClr val="black"/>
              <a:srgbClr val="FFFF00">
                <a:tint val="45000"/>
                <a:satMod val="400000"/>
              </a:srgb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912058" y="1121748"/>
            <a:ext cx="1193122" cy="79209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Image result for crow no background">
            <a:extLst>
              <a:ext uri="{FF2B5EF4-FFF2-40B4-BE49-F238E27FC236}">
                <a16:creationId xmlns:a16="http://schemas.microsoft.com/office/drawing/2014/main" id="{DA3939E6-EC08-431F-89F9-FAEC026999B6}"/>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7663" y="1960588"/>
            <a:ext cx="960446" cy="937636"/>
          </a:xfrm>
          <a:prstGeom prst="rect">
            <a:avLst/>
          </a:prstGeom>
          <a:noFill/>
          <a:extLst>
            <a:ext uri="{909E8E84-426E-40DD-AFC4-6F175D3DCCD1}">
              <a14:hiddenFill xmlns:a14="http://schemas.microsoft.com/office/drawing/2010/main">
                <a:solidFill>
                  <a:srgbClr val="FFFFFF"/>
                </a:solidFill>
              </a14:hiddenFill>
            </a:ext>
          </a:extLst>
        </p:spPr>
      </p:pic>
      <p:sp>
        <p:nvSpPr>
          <p:cNvPr id="37" name="Freeform 130">
            <a:extLst>
              <a:ext uri="{FF2B5EF4-FFF2-40B4-BE49-F238E27FC236}">
                <a16:creationId xmlns:a16="http://schemas.microsoft.com/office/drawing/2014/main" id="{AAEEF6EB-C13C-46B4-B1B2-0183BD5319FF}"/>
              </a:ext>
            </a:extLst>
          </p:cNvPr>
          <p:cNvSpPr/>
          <p:nvPr/>
        </p:nvSpPr>
        <p:spPr>
          <a:xfrm rot="17052056">
            <a:off x="6466430" y="3325676"/>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8" name="Picture 10" descr="Image result for crow no background">
            <a:extLst>
              <a:ext uri="{FF2B5EF4-FFF2-40B4-BE49-F238E27FC236}">
                <a16:creationId xmlns:a16="http://schemas.microsoft.com/office/drawing/2014/main" id="{FB105BA7-0E3A-4270-8111-A812E685B027}"/>
              </a:ext>
            </a:extLst>
          </p:cNvPr>
          <p:cNvPicPr>
            <a:picLocks noChangeAspect="1" noChangeArrowheads="1"/>
          </p:cNvPicPr>
          <p:nvPr/>
        </p:nvPicPr>
        <p:blipFill>
          <a:blip r:embed="rId6" cstate="print">
            <a:duotone>
              <a:prstClr val="black"/>
              <a:srgbClr val="FFFF00">
                <a:tint val="45000"/>
                <a:satMod val="400000"/>
              </a:srgbClr>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315498" y="1251827"/>
            <a:ext cx="721601" cy="47905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6278129E-99D7-415B-9ED1-02271B543EA1}"/>
              </a:ext>
            </a:extLst>
          </p:cNvPr>
          <p:cNvSpPr txBox="1"/>
          <p:nvPr/>
        </p:nvSpPr>
        <p:spPr>
          <a:xfrm rot="21294553">
            <a:off x="7408985" y="2910674"/>
            <a:ext cx="14157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（男女关系）</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40" name="Freeform 133">
            <a:extLst>
              <a:ext uri="{FF2B5EF4-FFF2-40B4-BE49-F238E27FC236}">
                <a16:creationId xmlns:a16="http://schemas.microsoft.com/office/drawing/2014/main" id="{F9B9AE38-4D75-445A-ADCF-68994B412049}"/>
              </a:ext>
            </a:extLst>
          </p:cNvPr>
          <p:cNvSpPr/>
          <p:nvPr/>
        </p:nvSpPr>
        <p:spPr>
          <a:xfrm rot="17052056">
            <a:off x="7828367" y="3314083"/>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09CD1E0B-1F83-4882-AC80-F0F327743098}"/>
              </a:ext>
            </a:extLst>
          </p:cNvPr>
          <p:cNvSpPr txBox="1"/>
          <p:nvPr/>
        </p:nvSpPr>
        <p:spPr>
          <a:xfrm>
            <a:off x="7092283" y="2448434"/>
            <a:ext cx="35229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自我</a:t>
            </a:r>
            <a:endParaRPr kumimoji="0" lang="en-US" altLang="zh-CN"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依靠</a:t>
            </a:r>
            <a:endParaRPr kumimoji="0" 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42" name="Picture 16" descr="Image result for crow no background">
            <a:extLst>
              <a:ext uri="{FF2B5EF4-FFF2-40B4-BE49-F238E27FC236}">
                <a16:creationId xmlns:a16="http://schemas.microsoft.com/office/drawing/2014/main" id="{A73012D4-3433-4938-8A82-782265F9C538}"/>
              </a:ext>
            </a:extLst>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6531053" y="3294819"/>
            <a:ext cx="555099" cy="54191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4AD79E07-2075-4691-972D-B2EB26DC64B0}"/>
              </a:ext>
            </a:extLst>
          </p:cNvPr>
          <p:cNvSpPr txBox="1"/>
          <p:nvPr/>
        </p:nvSpPr>
        <p:spPr>
          <a:xfrm>
            <a:off x="5533285" y="3564339"/>
            <a:ext cx="16209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希望别人</a:t>
            </a: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也</a:t>
            </a:r>
            <a:r>
              <a:rPr kumimoji="0" lang="zh-CN" alt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不好</a:t>
            </a:r>
            <a:endParaRPr kumimoji="0" 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44" name="Rectangle 43">
            <a:extLst>
              <a:ext uri="{FF2B5EF4-FFF2-40B4-BE49-F238E27FC236}">
                <a16:creationId xmlns:a16="http://schemas.microsoft.com/office/drawing/2014/main" id="{B355CC3B-865C-4018-BA19-6E1CDC601474}"/>
              </a:ext>
            </a:extLst>
          </p:cNvPr>
          <p:cNvSpPr/>
          <p:nvPr/>
        </p:nvSpPr>
        <p:spPr>
          <a:xfrm>
            <a:off x="7036368" y="2486932"/>
            <a:ext cx="495534" cy="1669964"/>
          </a:xfrm>
          <a:prstGeom prst="rect">
            <a:avLst/>
          </a:prstGeom>
          <a:noFill/>
          <a:ln w="73025">
            <a:solidFill>
              <a:schemeClr val="tx1"/>
            </a:solidFill>
          </a:ln>
          <a:effectLst>
            <a:glow rad="127000">
              <a:schemeClr val="bg2">
                <a:lumMod val="90000"/>
                <a:alpha val="7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CAB07621-11A4-460E-A3F9-52D3C685B49F}"/>
              </a:ext>
            </a:extLst>
          </p:cNvPr>
          <p:cNvSpPr/>
          <p:nvPr/>
        </p:nvSpPr>
        <p:spPr>
          <a:xfrm>
            <a:off x="5532085" y="1114061"/>
            <a:ext cx="3504099" cy="7848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创</a:t>
            </a:r>
            <a:r>
              <a:rPr kumimoji="0" lang="en-US" altLang="zh-CN"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3:4 </a:t>
            </a: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蛇对女人说：你们不一定死；</a:t>
            </a:r>
            <a:r>
              <a:rPr kumimoji="0" lang="en-US" altLang="zh-CN"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3:5 </a:t>
            </a: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因为　神知道，你们吃的日子眼睛就明亮了，你们便如神能知道善恶。</a:t>
            </a:r>
          </a:p>
        </p:txBody>
      </p:sp>
    </p:spTree>
    <p:extLst>
      <p:ext uri="{BB962C8B-B14F-4D97-AF65-F5344CB8AC3E}">
        <p14:creationId xmlns:p14="http://schemas.microsoft.com/office/powerpoint/2010/main" val="9934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26" presetClass="emph" presetSubtype="0" repeatCount="indefinite" fill="hold" nodeType="withEffect">
                                  <p:stCondLst>
                                    <p:cond delay="0"/>
                                  </p:stCondLst>
                                  <p:childTnLst>
                                    <p:animEffect transition="out" filter="fade">
                                      <p:cBhvr>
                                        <p:cTn id="60" dur="1000" tmFilter="0, 0; .2, .5; .8, .5; 1, 0"/>
                                        <p:tgtEl>
                                          <p:spTgt spid="13">
                                            <p:txEl>
                                              <p:pRg st="0" end="0"/>
                                            </p:txEl>
                                          </p:spTgt>
                                        </p:tgtEl>
                                      </p:cBhvr>
                                    </p:animEffect>
                                    <p:animScale>
                                      <p:cBhvr>
                                        <p:cTn id="61" dur="500" autoRev="1" fill="hold"/>
                                        <p:tgtEl>
                                          <p:spTgt spid="13">
                                            <p:txEl>
                                              <p:pRg st="0" end="0"/>
                                            </p:txEl>
                                          </p:spTgt>
                                        </p:tgtEl>
                                      </p:cBhvr>
                                      <p:by x="105000" y="105000"/>
                                    </p:animScale>
                                  </p:childTnLst>
                                </p:cTn>
                              </p:par>
                              <p:par>
                                <p:cTn id="62" presetID="26" presetClass="emph" presetSubtype="0" repeatCount="indefinite" fill="hold" nodeType="withEffect">
                                  <p:stCondLst>
                                    <p:cond delay="0"/>
                                  </p:stCondLst>
                                  <p:childTnLst>
                                    <p:animEffect transition="out" filter="fade">
                                      <p:cBhvr>
                                        <p:cTn id="63" dur="1000" tmFilter="0, 0; .2, .5; .8, .5; 1, 0"/>
                                        <p:tgtEl>
                                          <p:spTgt spid="13">
                                            <p:txEl>
                                              <p:pRg st="1" end="1"/>
                                            </p:txEl>
                                          </p:spTgt>
                                        </p:tgtEl>
                                      </p:cBhvr>
                                    </p:animEffect>
                                    <p:animScale>
                                      <p:cBhvr>
                                        <p:cTn id="64" dur="500" autoRev="1" fill="hold"/>
                                        <p:tgtEl>
                                          <p:spTgt spid="13">
                                            <p:txEl>
                                              <p:pRg st="1" end="1"/>
                                            </p:txEl>
                                          </p:spTgt>
                                        </p:tgtEl>
                                      </p:cBhvr>
                                      <p:by x="105000" y="105000"/>
                                    </p:animScale>
                                  </p:childTnLst>
                                </p:cTn>
                              </p:par>
                              <p:par>
                                <p:cTn id="65" presetID="1"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26" presetClass="emph" presetSubtype="0" repeatCount="indefinite" fill="hold" nodeType="withEffect">
                                  <p:stCondLst>
                                    <p:cond delay="0"/>
                                  </p:stCondLst>
                                  <p:childTnLst>
                                    <p:animEffect transition="out" filter="fade">
                                      <p:cBhvr>
                                        <p:cTn id="70" dur="1000" tmFilter="0, 0; .2, .5; .8, .5; 1, 0"/>
                                        <p:tgtEl>
                                          <p:spTgt spid="41">
                                            <p:txEl>
                                              <p:pRg st="0" end="0"/>
                                            </p:txEl>
                                          </p:spTgt>
                                        </p:tgtEl>
                                      </p:cBhvr>
                                    </p:animEffect>
                                    <p:animScale>
                                      <p:cBhvr>
                                        <p:cTn id="71" dur="500" autoRev="1" fill="hold"/>
                                        <p:tgtEl>
                                          <p:spTgt spid="41">
                                            <p:txEl>
                                              <p:pRg st="0" end="0"/>
                                            </p:txEl>
                                          </p:spTgt>
                                        </p:tgtEl>
                                      </p:cBhvr>
                                      <p:by x="105000" y="105000"/>
                                    </p:animScale>
                                  </p:childTnLst>
                                </p:cTn>
                              </p:par>
                              <p:par>
                                <p:cTn id="72" presetID="26" presetClass="emph" presetSubtype="0" repeatCount="indefinite" fill="hold" grpId="0" nodeType="withEffect">
                                  <p:stCondLst>
                                    <p:cond delay="0"/>
                                  </p:stCondLst>
                                  <p:childTnLst>
                                    <p:animEffect transition="out" filter="fade">
                                      <p:cBhvr>
                                        <p:cTn id="73" dur="1000" tmFilter="0, 0; .2, .5; .8, .5; 1, 0"/>
                                        <p:tgtEl>
                                          <p:spTgt spid="44"/>
                                        </p:tgtEl>
                                      </p:cBhvr>
                                    </p:animEffect>
                                    <p:animScale>
                                      <p:cBhvr>
                                        <p:cTn id="74" dur="500" autoRev="1" fill="hold"/>
                                        <p:tgtEl>
                                          <p:spTgt spid="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uiExpand="1" build="allAtOnce"/>
      <p:bldP spid="14" grpId="0" animBg="1"/>
      <p:bldP spid="15" grpId="0" animBg="1"/>
      <p:bldP spid="17" grpId="0" animBg="1"/>
      <p:bldP spid="18" grpId="0" animBg="1"/>
      <p:bldP spid="26" grpId="0" animBg="1"/>
      <p:bldP spid="27" grpId="0"/>
      <p:bldP spid="28" grpId="0"/>
      <p:bldP spid="29" grpId="0" animBg="1"/>
      <p:bldP spid="30" grpId="0"/>
      <p:bldP spid="31" grpId="0" animBg="1"/>
      <p:bldP spid="33" grpId="0"/>
      <p:bldP spid="34" grpId="0"/>
      <p:bldP spid="37" grpId="0" animBg="1"/>
      <p:bldP spid="39" grpId="0"/>
      <p:bldP spid="40" grpId="0" animBg="1"/>
      <p:bldP spid="41" grpId="0" uiExpand="1" build="allAtOnce"/>
      <p:bldP spid="43" grpId="0"/>
      <p:bldP spid="44" grpId="0" animBg="1"/>
      <p:bldP spid="44" grpId="1" animBg="1"/>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11" name="TextBox 10">
            <a:extLst>
              <a:ext uri="{FF2B5EF4-FFF2-40B4-BE49-F238E27FC236}">
                <a16:creationId xmlns:a16="http://schemas.microsoft.com/office/drawing/2014/main" id="{455324EF-DFE0-42B6-A6EE-3C97C97FD9E5}"/>
              </a:ext>
            </a:extLst>
          </p:cNvPr>
          <p:cNvSpPr txBox="1"/>
          <p:nvPr/>
        </p:nvSpPr>
        <p:spPr>
          <a:xfrm>
            <a:off x="5510610" y="645352"/>
            <a:ext cx="355719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latin typeface="Century Gothic" panose="020B0502020202020204"/>
              </a:rPr>
              <a:t>你人生到底在追求什么？</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pic>
        <p:nvPicPr>
          <p:cNvPr id="13" name="Picture 12">
            <a:extLst>
              <a:ext uri="{FF2B5EF4-FFF2-40B4-BE49-F238E27FC236}">
                <a16:creationId xmlns:a16="http://schemas.microsoft.com/office/drawing/2014/main" id="{55EB840B-B5B0-40A9-B189-58779F52BA1B}"/>
              </a:ext>
            </a:extLst>
          </p:cNvPr>
          <p:cNvPicPr>
            <a:picLocks noChangeAspect="1"/>
          </p:cNvPicPr>
          <p:nvPr/>
        </p:nvPicPr>
        <p:blipFill>
          <a:blip r:embed="rId4"/>
          <a:stretch>
            <a:fillRect/>
          </a:stretch>
        </p:blipFill>
        <p:spPr>
          <a:xfrm>
            <a:off x="4516120" y="4260112"/>
            <a:ext cx="1048664" cy="1499423"/>
          </a:xfrm>
          <a:prstGeom prst="rect">
            <a:avLst/>
          </a:prstGeom>
        </p:spPr>
      </p:pic>
      <p:grpSp>
        <p:nvGrpSpPr>
          <p:cNvPr id="3" name="Group 2">
            <a:extLst>
              <a:ext uri="{FF2B5EF4-FFF2-40B4-BE49-F238E27FC236}">
                <a16:creationId xmlns:a16="http://schemas.microsoft.com/office/drawing/2014/main" id="{EC653A42-216F-481C-808B-B67033252FE8}"/>
              </a:ext>
            </a:extLst>
          </p:cNvPr>
          <p:cNvGrpSpPr/>
          <p:nvPr/>
        </p:nvGrpSpPr>
        <p:grpSpPr>
          <a:xfrm>
            <a:off x="76199" y="647700"/>
            <a:ext cx="5181601" cy="5044934"/>
            <a:chOff x="76199" y="647700"/>
            <a:chExt cx="5181601" cy="5044934"/>
          </a:xfrm>
        </p:grpSpPr>
        <p:sp>
          <p:nvSpPr>
            <p:cNvPr id="32" name="Rectangle 31"/>
            <p:cNvSpPr/>
            <p:nvPr/>
          </p:nvSpPr>
          <p:spPr>
            <a:xfrm>
              <a:off x="76199" y="647700"/>
              <a:ext cx="5181601" cy="1977464"/>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4:7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我们各人蒙恩，都是照基督所量给各人的恩赐。</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4:8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所以经上说：他升上高天的时候，掳掠了仇敌，将各样的恩赐赏给人。</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4:9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（既说升上，岂不是先降在地下么？</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4:10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那降下的，就是远升诸天之上要充满万有的。）</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他所赐的，有使徒，有先知，有传福音的，有牧师和教师，</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为要成全圣徒，各尽其职，建立基督的身体，</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Rectangle 13">
              <a:extLst>
                <a:ext uri="{FF2B5EF4-FFF2-40B4-BE49-F238E27FC236}">
                  <a16:creationId xmlns:a16="http://schemas.microsoft.com/office/drawing/2014/main" id="{8776E852-7B00-4D7A-93B9-CB200731052D}"/>
                </a:ext>
              </a:extLst>
            </p:cNvPr>
            <p:cNvSpPr/>
            <p:nvPr/>
          </p:nvSpPr>
          <p:spPr>
            <a:xfrm>
              <a:off x="100411" y="2597941"/>
              <a:ext cx="4928790" cy="3094693"/>
            </a:xfrm>
            <a:prstGeom prst="rect">
              <a:avLst/>
            </a:prstGeom>
          </p:spPr>
          <p:txBody>
            <a:bodyPr wrap="square">
              <a:spAutoFit/>
            </a:bodyPr>
            <a:lstStyle/>
            <a:p>
              <a:pPr lvl="0">
                <a:lnSpc>
                  <a:spcPts val="1800"/>
                </a:lnSpc>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4:7 But to each one of us grace was given according to the measure of Christ’s gift.4:8 Therefore He says: “When He ascended on high, He led captivity captive, And gave gifts to men.” 4:9 (Now this, “He ascended”–what does it mean but that He also first descended into the lower parts of the earth?4:10 He who descended is also the One who ascended far above all the heavens, that He might fill all things.)4:11 And He Himself gave some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to be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apostles, some prophets, some evangelists, and some pastors and teachers,4:12 for the equipping of the saints for the work of </a:t>
              </a:r>
            </a:p>
            <a:p>
              <a:pPr lvl="0">
                <a:lnSpc>
                  <a:spcPts val="1800"/>
                </a:lnSpc>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ministry, for the edifying of the body of Christ,</a:t>
              </a: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grpSp>
      <p:sp>
        <p:nvSpPr>
          <p:cNvPr id="2" name="Rectangle 1">
            <a:extLst>
              <a:ext uri="{FF2B5EF4-FFF2-40B4-BE49-F238E27FC236}">
                <a16:creationId xmlns:a16="http://schemas.microsoft.com/office/drawing/2014/main" id="{A1FB92C6-5AC1-4495-8BA2-198A4710CBAC}"/>
              </a:ext>
            </a:extLst>
          </p:cNvPr>
          <p:cNvSpPr/>
          <p:nvPr/>
        </p:nvSpPr>
        <p:spPr>
          <a:xfrm>
            <a:off x="2895600" y="2625163"/>
            <a:ext cx="1524000" cy="2595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7D752B3-0DC8-42A4-ACE9-DE5BB07B7209}"/>
              </a:ext>
            </a:extLst>
          </p:cNvPr>
          <p:cNvGrpSpPr/>
          <p:nvPr/>
        </p:nvGrpSpPr>
        <p:grpSpPr>
          <a:xfrm>
            <a:off x="5073448" y="1107017"/>
            <a:ext cx="4038600" cy="2677843"/>
            <a:chOff x="5073448" y="1107017"/>
            <a:chExt cx="4038600" cy="2677843"/>
          </a:xfrm>
        </p:grpSpPr>
        <p:pic>
          <p:nvPicPr>
            <p:cNvPr id="19" name="Picture 2" descr="Image result for chirst corner stone">
              <a:extLst>
                <a:ext uri="{FF2B5EF4-FFF2-40B4-BE49-F238E27FC236}">
                  <a16:creationId xmlns:a16="http://schemas.microsoft.com/office/drawing/2014/main" id="{723E0122-16E2-4861-A028-F68E7499D8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09" t="6281" r="1335" b="12543"/>
            <a:stretch/>
          </p:blipFill>
          <p:spPr bwMode="auto">
            <a:xfrm>
              <a:off x="5766989" y="1107017"/>
              <a:ext cx="2590800" cy="1551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5C7D899-548A-4B96-809A-8B3AD5BD8460}"/>
                </a:ext>
              </a:extLst>
            </p:cNvPr>
            <p:cNvSpPr txBox="1"/>
            <p:nvPr/>
          </p:nvSpPr>
          <p:spPr>
            <a:xfrm>
              <a:off x="5073448" y="2692253"/>
              <a:ext cx="4038600" cy="1092607"/>
            </a:xfrm>
            <a:prstGeom prst="rect">
              <a:avLst/>
            </a:prstGeom>
            <a:noFill/>
          </p:spPr>
          <p:txBody>
            <a:bodyPr wrap="square" rtlCol="0">
              <a:spAutoFit/>
            </a:bodyPr>
            <a:lstStyle/>
            <a:p>
              <a:pPr lvl="0">
                <a:defRPr/>
              </a:pPr>
              <a:r>
                <a:rPr lang="zh-CN" altLang="en-US" sz="1300" b="1" dirty="0">
                  <a:solidFill>
                    <a:srgbClr val="FF0000"/>
                  </a:solidFill>
                  <a:effectLst>
                    <a:glow rad="63500">
                      <a:prstClr val="white"/>
                    </a:glow>
                  </a:effectLst>
                </a:rPr>
                <a:t>弗</a:t>
              </a:r>
              <a:r>
                <a:rPr lang="en-US" altLang="zh-CN" sz="1300" b="1" dirty="0">
                  <a:solidFill>
                    <a:srgbClr val="FF0000"/>
                  </a:solidFill>
                  <a:effectLst>
                    <a:glow rad="63500">
                      <a:prstClr val="white"/>
                    </a:glow>
                  </a:effectLst>
                </a:rPr>
                <a:t>2:19 </a:t>
              </a:r>
              <a:r>
                <a:rPr lang="zh-CN" altLang="en-US" sz="1300" b="1" dirty="0">
                  <a:solidFill>
                    <a:srgbClr val="FF0000"/>
                  </a:solidFill>
                  <a:effectLst>
                    <a:glow rad="63500">
                      <a:prstClr val="white"/>
                    </a:glow>
                  </a:effectLst>
                </a:rPr>
                <a:t>这样，你们不再作外人和客旅，是与圣徒同国，是神家里的人了；</a:t>
              </a:r>
              <a:r>
                <a:rPr lang="en-US" altLang="zh-CN" sz="1300" b="1" dirty="0">
                  <a:solidFill>
                    <a:srgbClr val="FF0000"/>
                  </a:solidFill>
                  <a:effectLst>
                    <a:glow rad="63500">
                      <a:prstClr val="white"/>
                    </a:glow>
                  </a:effectLst>
                </a:rPr>
                <a:t>2:20 </a:t>
              </a:r>
              <a:r>
                <a:rPr lang="zh-CN" altLang="en-US" sz="1300" b="1" dirty="0">
                  <a:solidFill>
                    <a:srgbClr val="FF0000"/>
                  </a:solidFill>
                  <a:effectLst>
                    <a:glow rad="63500">
                      <a:prstClr val="white"/>
                    </a:glow>
                  </a:effectLst>
                </a:rPr>
                <a:t>并且被建造在使徒和先知的根基上，有基督耶稣自己为房角石，</a:t>
              </a:r>
              <a:r>
                <a:rPr lang="en-US" altLang="zh-CN" sz="1300" b="1" dirty="0">
                  <a:solidFill>
                    <a:srgbClr val="FF0000"/>
                  </a:solidFill>
                  <a:effectLst>
                    <a:glow rad="63500">
                      <a:prstClr val="white"/>
                    </a:glow>
                  </a:effectLst>
                </a:rPr>
                <a:t>2:21 </a:t>
              </a:r>
              <a:r>
                <a:rPr lang="zh-CN" altLang="en-US" sz="1300" b="1" dirty="0">
                  <a:solidFill>
                    <a:srgbClr val="FF0000"/>
                  </a:solidFill>
                  <a:effectLst>
                    <a:glow rad="63500">
                      <a:prstClr val="white"/>
                    </a:glow>
                  </a:effectLst>
                </a:rPr>
                <a:t>各（或作：全）房靠他联络得合式，渐渐成为主的圣殿。</a:t>
              </a:r>
              <a:r>
                <a:rPr lang="en-US" altLang="zh-CN" sz="1300" b="1" dirty="0">
                  <a:solidFill>
                    <a:srgbClr val="FF0000"/>
                  </a:solidFill>
                  <a:effectLst>
                    <a:glow rad="63500">
                      <a:prstClr val="white"/>
                    </a:glow>
                  </a:effectLst>
                </a:rPr>
                <a:t>2:22 </a:t>
              </a:r>
              <a:r>
                <a:rPr lang="zh-CN" altLang="en-US" sz="1300" b="1" dirty="0">
                  <a:solidFill>
                    <a:srgbClr val="FF0000"/>
                  </a:solidFill>
                  <a:effectLst>
                    <a:glow rad="63500">
                      <a:prstClr val="white"/>
                    </a:glow>
                  </a:effectLst>
                </a:rPr>
                <a:t>你们也靠他同被建造，成为神藉着圣灵居住的所在。</a:t>
              </a:r>
            </a:p>
          </p:txBody>
        </p:sp>
      </p:grpSp>
    </p:spTree>
    <p:extLst>
      <p:ext uri="{BB962C8B-B14F-4D97-AF65-F5344CB8AC3E}">
        <p14:creationId xmlns:p14="http://schemas.microsoft.com/office/powerpoint/2010/main" val="100605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11" name="TextBox 10">
            <a:extLst>
              <a:ext uri="{FF2B5EF4-FFF2-40B4-BE49-F238E27FC236}">
                <a16:creationId xmlns:a16="http://schemas.microsoft.com/office/drawing/2014/main" id="{455324EF-DFE0-42B6-A6EE-3C97C97FD9E5}"/>
              </a:ext>
            </a:extLst>
          </p:cNvPr>
          <p:cNvSpPr txBox="1"/>
          <p:nvPr/>
        </p:nvSpPr>
        <p:spPr>
          <a:xfrm>
            <a:off x="5510610" y="645352"/>
            <a:ext cx="355719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latin typeface="Century Gothic" panose="020B0502020202020204"/>
              </a:rPr>
              <a:t>你人生到底在追求什么？</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pic>
        <p:nvPicPr>
          <p:cNvPr id="13" name="Picture 12">
            <a:extLst>
              <a:ext uri="{FF2B5EF4-FFF2-40B4-BE49-F238E27FC236}">
                <a16:creationId xmlns:a16="http://schemas.microsoft.com/office/drawing/2014/main" id="{55EB840B-B5B0-40A9-B189-58779F52BA1B}"/>
              </a:ext>
            </a:extLst>
          </p:cNvPr>
          <p:cNvPicPr>
            <a:picLocks noChangeAspect="1"/>
          </p:cNvPicPr>
          <p:nvPr/>
        </p:nvPicPr>
        <p:blipFill>
          <a:blip r:embed="rId4"/>
          <a:stretch>
            <a:fillRect/>
          </a:stretch>
        </p:blipFill>
        <p:spPr>
          <a:xfrm>
            <a:off x="4516120" y="4260112"/>
            <a:ext cx="1048664" cy="1499423"/>
          </a:xfrm>
          <a:prstGeom prst="rect">
            <a:avLst/>
          </a:prstGeom>
        </p:spPr>
      </p:pic>
      <p:sp>
        <p:nvSpPr>
          <p:cNvPr id="15" name="Rectangle 14">
            <a:extLst>
              <a:ext uri="{FF2B5EF4-FFF2-40B4-BE49-F238E27FC236}">
                <a16:creationId xmlns:a16="http://schemas.microsoft.com/office/drawing/2014/main" id="{48DAEFDF-FBAB-4C8C-A834-C1B31A3367D7}"/>
              </a:ext>
            </a:extLst>
          </p:cNvPr>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直等到我们众人在真道上同归于一，认识神的儿子，得以长大成人，满有基督长成的身量，</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使我们不再作小孩子，中了人的诡计和欺骗的法术，被一切异教之风摇动，飘来飘去，就随从各样的异端；</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惟用爱心说诚实话，凡事长进，连于元首基督，</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全身都靠他联络得合式，百节各按各职，照着各体的功用彼此相助，便叫身体渐渐增长，在爱中建立自己。</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Rectangle 16">
            <a:extLst>
              <a:ext uri="{FF2B5EF4-FFF2-40B4-BE49-F238E27FC236}">
                <a16:creationId xmlns:a16="http://schemas.microsoft.com/office/drawing/2014/main" id="{32534827-45A0-4836-B9B5-33ED8B43B164}"/>
              </a:ext>
            </a:extLst>
          </p:cNvPr>
          <p:cNvSpPr/>
          <p:nvPr/>
        </p:nvSpPr>
        <p:spPr>
          <a:xfrm>
            <a:off x="83756" y="2781300"/>
            <a:ext cx="5097844" cy="2926442"/>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4:13 Till we all come in the unity of the faith, and of the knowledge of the Son of God, unto a perfect man, unto the measure of the stature of the fullness of Christ: 4:14 That we henceforth be no more children, tossed back and forth, and carried about with every wind of doctrine, by the sleight of men, and cunning craftiness, whereby they lie in wait to deceive;4:15 But speaking the truth in love, may grow up into him in all things, which is the head, even Christ:4:16 From whom the whole body fitly joined together and compacted by that which every joint supplies, according to the effectual working in the measure of </a:t>
            </a:r>
          </a:p>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every part, makes increase of the body unto the </a:t>
            </a:r>
          </a:p>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edifying of itself in love.</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grpSp>
        <p:nvGrpSpPr>
          <p:cNvPr id="6" name="Group 5">
            <a:extLst>
              <a:ext uri="{FF2B5EF4-FFF2-40B4-BE49-F238E27FC236}">
                <a16:creationId xmlns:a16="http://schemas.microsoft.com/office/drawing/2014/main" id="{9296FCC8-8C74-438B-B6B1-C001BBB0D09D}"/>
              </a:ext>
            </a:extLst>
          </p:cNvPr>
          <p:cNvGrpSpPr/>
          <p:nvPr/>
        </p:nvGrpSpPr>
        <p:grpSpPr>
          <a:xfrm>
            <a:off x="5073448" y="1107017"/>
            <a:ext cx="4038600" cy="2677843"/>
            <a:chOff x="5073448" y="1107017"/>
            <a:chExt cx="4038600" cy="2677843"/>
          </a:xfrm>
        </p:grpSpPr>
        <p:pic>
          <p:nvPicPr>
            <p:cNvPr id="1026" name="Picture 2" descr="Image result for chirst corner stone">
              <a:extLst>
                <a:ext uri="{FF2B5EF4-FFF2-40B4-BE49-F238E27FC236}">
                  <a16:creationId xmlns:a16="http://schemas.microsoft.com/office/drawing/2014/main" id="{CE8D5652-550F-4C6C-9C76-225B00F036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09" t="6281" r="1335" b="12543"/>
            <a:stretch/>
          </p:blipFill>
          <p:spPr bwMode="auto">
            <a:xfrm>
              <a:off x="5766989" y="1107017"/>
              <a:ext cx="2590800" cy="1551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37EFF1F-5263-4B69-81E2-19067E82D4DB}"/>
                </a:ext>
              </a:extLst>
            </p:cNvPr>
            <p:cNvSpPr txBox="1"/>
            <p:nvPr/>
          </p:nvSpPr>
          <p:spPr>
            <a:xfrm>
              <a:off x="5073448" y="2692253"/>
              <a:ext cx="4038600" cy="1092607"/>
            </a:xfrm>
            <a:prstGeom prst="rect">
              <a:avLst/>
            </a:prstGeom>
            <a:noFill/>
          </p:spPr>
          <p:txBody>
            <a:bodyPr wrap="square" rtlCol="0">
              <a:spAutoFit/>
            </a:bodyPr>
            <a:lstStyle/>
            <a:p>
              <a:pPr lvl="0">
                <a:defRPr/>
              </a:pPr>
              <a:r>
                <a:rPr lang="zh-CN" altLang="en-US" sz="1300" b="1" dirty="0">
                  <a:solidFill>
                    <a:srgbClr val="FF0000"/>
                  </a:solidFill>
                  <a:effectLst>
                    <a:glow rad="63500">
                      <a:prstClr val="white"/>
                    </a:glow>
                  </a:effectLst>
                </a:rPr>
                <a:t>弗</a:t>
              </a:r>
              <a:r>
                <a:rPr lang="en-US" altLang="zh-CN" sz="1300" b="1" dirty="0">
                  <a:solidFill>
                    <a:srgbClr val="FF0000"/>
                  </a:solidFill>
                  <a:effectLst>
                    <a:glow rad="63500">
                      <a:prstClr val="white"/>
                    </a:glow>
                  </a:effectLst>
                </a:rPr>
                <a:t>2:19 </a:t>
              </a:r>
              <a:r>
                <a:rPr lang="zh-CN" altLang="en-US" sz="1300" b="1" dirty="0">
                  <a:solidFill>
                    <a:srgbClr val="FF0000"/>
                  </a:solidFill>
                  <a:effectLst>
                    <a:glow rad="63500">
                      <a:prstClr val="white"/>
                    </a:glow>
                  </a:effectLst>
                </a:rPr>
                <a:t>这样，你们不再作外人和客旅，是与圣徒同国，是神家里的人了；</a:t>
              </a:r>
              <a:r>
                <a:rPr lang="en-US" altLang="zh-CN" sz="1300" b="1" dirty="0">
                  <a:solidFill>
                    <a:srgbClr val="FF0000"/>
                  </a:solidFill>
                  <a:effectLst>
                    <a:glow rad="63500">
                      <a:prstClr val="white"/>
                    </a:glow>
                  </a:effectLst>
                </a:rPr>
                <a:t>2:20 </a:t>
              </a:r>
              <a:r>
                <a:rPr lang="zh-CN" altLang="en-US" sz="1300" b="1" dirty="0">
                  <a:solidFill>
                    <a:srgbClr val="FF0000"/>
                  </a:solidFill>
                  <a:effectLst>
                    <a:glow rad="63500">
                      <a:prstClr val="white"/>
                    </a:glow>
                  </a:effectLst>
                </a:rPr>
                <a:t>并且被建造在使徒和先知的根基上，有基督耶稣自己为房角石，</a:t>
              </a:r>
              <a:r>
                <a:rPr lang="en-US" altLang="zh-CN" sz="1300" b="1" dirty="0">
                  <a:solidFill>
                    <a:srgbClr val="FF0000"/>
                  </a:solidFill>
                  <a:effectLst>
                    <a:glow rad="63500">
                      <a:prstClr val="white"/>
                    </a:glow>
                  </a:effectLst>
                </a:rPr>
                <a:t>2:21 </a:t>
              </a:r>
              <a:r>
                <a:rPr lang="zh-CN" altLang="en-US" sz="1300" b="1" dirty="0">
                  <a:solidFill>
                    <a:srgbClr val="FF0000"/>
                  </a:solidFill>
                  <a:effectLst>
                    <a:glow rad="63500">
                      <a:prstClr val="white"/>
                    </a:glow>
                  </a:effectLst>
                </a:rPr>
                <a:t>各（或作：全）房靠他联络得合式，渐渐成为主的圣殿。</a:t>
              </a:r>
              <a:r>
                <a:rPr lang="en-US" altLang="zh-CN" sz="1300" b="1" dirty="0">
                  <a:solidFill>
                    <a:srgbClr val="FF0000"/>
                  </a:solidFill>
                  <a:effectLst>
                    <a:glow rad="63500">
                      <a:prstClr val="white"/>
                    </a:glow>
                  </a:effectLst>
                </a:rPr>
                <a:t>2:22 </a:t>
              </a:r>
              <a:r>
                <a:rPr lang="zh-CN" altLang="en-US" sz="1300" b="1" dirty="0">
                  <a:solidFill>
                    <a:srgbClr val="FF0000"/>
                  </a:solidFill>
                  <a:effectLst>
                    <a:glow rad="63500">
                      <a:prstClr val="white"/>
                    </a:glow>
                  </a:effectLst>
                </a:rPr>
                <a:t>你们也靠他同被建造，成为神藉着圣灵居住的所在。</a:t>
              </a:r>
            </a:p>
          </p:txBody>
        </p:sp>
      </p:grpSp>
    </p:spTree>
    <p:extLst>
      <p:ext uri="{BB962C8B-B14F-4D97-AF65-F5344CB8AC3E}">
        <p14:creationId xmlns:p14="http://schemas.microsoft.com/office/powerpoint/2010/main" val="14683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直等到我们众人在真道上同归于一，认识神的儿子，得以长大成人，满有基督长成的身量，</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使我们不再作小孩子，中了人的诡计和欺骗的法术，被一切异教之风摇动，飘来飘去，就随从各样的异端；</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惟用爱心说诚实话，凡事长进，连于元首基督，</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全身都靠他联络得合式，百节各按各职，照着各体的功用彼此相助，便叫身体渐渐增长，在爱中建立自己。</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6" name="TextBox 55">
            <a:extLst>
              <a:ext uri="{FF2B5EF4-FFF2-40B4-BE49-F238E27FC236}">
                <a16:creationId xmlns:a16="http://schemas.microsoft.com/office/drawing/2014/main" id="{086B6DBD-552D-4445-8218-96CC3E46E93F}"/>
              </a:ext>
            </a:extLst>
          </p:cNvPr>
          <p:cNvSpPr txBox="1"/>
          <p:nvPr/>
        </p:nvSpPr>
        <p:spPr>
          <a:xfrm>
            <a:off x="5181600" y="1120014"/>
            <a:ext cx="3908324" cy="263149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太</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6:19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不要为自己积攒财宝在地上；地上有虫子咬，能锈坏，也有贼挖窟窿来偷。</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6:20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只要积攒财宝在天上；天上没有虫子咬，不能锈坏，也没有贼挖窟窿来偷。</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6:21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因为你的财宝在那里，你的心也在那里。</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6:22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眼睛就是身上的灯。你的眼睛若瞭亮，全身就光明；</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6:23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你的眼睛若昏花，全身就黑暗。你里头的光若黑暗了，那黑暗是何等大呢！</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6:24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一个人不能事奉两个主；不是恶这个，爱那个，就是重这个，轻那个。你们不能又事奉神，又事奉玛门（玛门：财利的意思）。</a:t>
            </a:r>
            <a:endParaRPr lang="en-US" altLang="zh-CN" sz="1500" b="1"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11" name="TextBox 10">
            <a:extLst>
              <a:ext uri="{FF2B5EF4-FFF2-40B4-BE49-F238E27FC236}">
                <a16:creationId xmlns:a16="http://schemas.microsoft.com/office/drawing/2014/main" id="{455324EF-DFE0-42B6-A6EE-3C97C97FD9E5}"/>
              </a:ext>
            </a:extLst>
          </p:cNvPr>
          <p:cNvSpPr txBox="1"/>
          <p:nvPr/>
        </p:nvSpPr>
        <p:spPr>
          <a:xfrm>
            <a:off x="5334000" y="645352"/>
            <a:ext cx="355719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latin typeface="Century Gothic" panose="020B0502020202020204"/>
              </a:rPr>
              <a:t>得着属灵眼光最关键之处？</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pic>
        <p:nvPicPr>
          <p:cNvPr id="13" name="Picture 12">
            <a:extLst>
              <a:ext uri="{FF2B5EF4-FFF2-40B4-BE49-F238E27FC236}">
                <a16:creationId xmlns:a16="http://schemas.microsoft.com/office/drawing/2014/main" id="{55EB840B-B5B0-40A9-B189-58779F52BA1B}"/>
              </a:ext>
            </a:extLst>
          </p:cNvPr>
          <p:cNvPicPr>
            <a:picLocks noChangeAspect="1"/>
          </p:cNvPicPr>
          <p:nvPr/>
        </p:nvPicPr>
        <p:blipFill>
          <a:blip r:embed="rId4"/>
          <a:stretch>
            <a:fillRect/>
          </a:stretch>
        </p:blipFill>
        <p:spPr>
          <a:xfrm>
            <a:off x="4516120" y="4260112"/>
            <a:ext cx="1048664" cy="1499423"/>
          </a:xfrm>
          <a:prstGeom prst="rect">
            <a:avLst/>
          </a:prstGeom>
        </p:spPr>
      </p:pic>
      <p:sp>
        <p:nvSpPr>
          <p:cNvPr id="14" name="Rectangle 13">
            <a:extLst>
              <a:ext uri="{FF2B5EF4-FFF2-40B4-BE49-F238E27FC236}">
                <a16:creationId xmlns:a16="http://schemas.microsoft.com/office/drawing/2014/main" id="{8776E852-7B00-4D7A-93B9-CB200731052D}"/>
              </a:ext>
            </a:extLst>
          </p:cNvPr>
          <p:cNvSpPr/>
          <p:nvPr/>
        </p:nvSpPr>
        <p:spPr>
          <a:xfrm>
            <a:off x="83756" y="2781300"/>
            <a:ext cx="5097844" cy="2926442"/>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4:13 Till we all come in the unity of the faith, and of the knowledge of the Son of God, unto a perfect man, unto the measure of the stature of the fullness of Christ: 4:14 That we henceforth be no more children, tossed back and forth, and carried about with every wind of doctrine, by the sleight of men, and cunning craftiness, whereby they lie in wait to deceive;4:15 But speaking the truth in love, may grow up into him in all things, which is the head, even Christ:4:16 From whom the whole body fitly joined together and compacted by that which every joint supplies, according to the effectual working in the measure of </a:t>
            </a:r>
          </a:p>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every part, makes increase of the body unto the </a:t>
            </a:r>
          </a:p>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edifying of itself in love.</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42599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80">
                                          <p:stCondLst>
                                            <p:cond delay="0"/>
                                          </p:stCondLst>
                                        </p:cTn>
                                        <p:tgtEl>
                                          <p:spTgt spid="56"/>
                                        </p:tgtEl>
                                      </p:cBhvr>
                                    </p:animEffect>
                                    <p:anim calcmode="lin" valueType="num">
                                      <p:cBhvr>
                                        <p:cTn id="8"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13" dur="26">
                                          <p:stCondLst>
                                            <p:cond delay="650"/>
                                          </p:stCondLst>
                                        </p:cTn>
                                        <p:tgtEl>
                                          <p:spTgt spid="56"/>
                                        </p:tgtEl>
                                      </p:cBhvr>
                                      <p:to x="100000" y="60000"/>
                                    </p:animScale>
                                    <p:animScale>
                                      <p:cBhvr>
                                        <p:cTn id="14" dur="166" decel="50000">
                                          <p:stCondLst>
                                            <p:cond delay="676"/>
                                          </p:stCondLst>
                                        </p:cTn>
                                        <p:tgtEl>
                                          <p:spTgt spid="56"/>
                                        </p:tgtEl>
                                      </p:cBhvr>
                                      <p:to x="100000" y="100000"/>
                                    </p:animScale>
                                    <p:animScale>
                                      <p:cBhvr>
                                        <p:cTn id="15" dur="26">
                                          <p:stCondLst>
                                            <p:cond delay="1312"/>
                                          </p:stCondLst>
                                        </p:cTn>
                                        <p:tgtEl>
                                          <p:spTgt spid="56"/>
                                        </p:tgtEl>
                                      </p:cBhvr>
                                      <p:to x="100000" y="80000"/>
                                    </p:animScale>
                                    <p:animScale>
                                      <p:cBhvr>
                                        <p:cTn id="16" dur="166" decel="50000">
                                          <p:stCondLst>
                                            <p:cond delay="1338"/>
                                          </p:stCondLst>
                                        </p:cTn>
                                        <p:tgtEl>
                                          <p:spTgt spid="56"/>
                                        </p:tgtEl>
                                      </p:cBhvr>
                                      <p:to x="100000" y="100000"/>
                                    </p:animScale>
                                    <p:animScale>
                                      <p:cBhvr>
                                        <p:cTn id="17" dur="26">
                                          <p:stCondLst>
                                            <p:cond delay="1642"/>
                                          </p:stCondLst>
                                        </p:cTn>
                                        <p:tgtEl>
                                          <p:spTgt spid="56"/>
                                        </p:tgtEl>
                                      </p:cBhvr>
                                      <p:to x="100000" y="90000"/>
                                    </p:animScale>
                                    <p:animScale>
                                      <p:cBhvr>
                                        <p:cTn id="18" dur="166" decel="50000">
                                          <p:stCondLst>
                                            <p:cond delay="1668"/>
                                          </p:stCondLst>
                                        </p:cTn>
                                        <p:tgtEl>
                                          <p:spTgt spid="56"/>
                                        </p:tgtEl>
                                      </p:cBhvr>
                                      <p:to x="100000" y="100000"/>
                                    </p:animScale>
                                    <p:animScale>
                                      <p:cBhvr>
                                        <p:cTn id="19" dur="26">
                                          <p:stCondLst>
                                            <p:cond delay="1808"/>
                                          </p:stCondLst>
                                        </p:cTn>
                                        <p:tgtEl>
                                          <p:spTgt spid="56"/>
                                        </p:tgtEl>
                                      </p:cBhvr>
                                      <p:to x="100000" y="95000"/>
                                    </p:animScale>
                                    <p:animScale>
                                      <p:cBhvr>
                                        <p:cTn id="20" dur="166" decel="50000">
                                          <p:stCondLst>
                                            <p:cond delay="1834"/>
                                          </p:stCondLst>
                                        </p:cTn>
                                        <p:tgtEl>
                                          <p:spTgt spid="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peace.4:4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lang="en-US" altLang="zh-CN" sz="17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562600" y="645352"/>
            <a:ext cx="357020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2400" b="1" dirty="0">
                <a:solidFill>
                  <a:srgbClr val="00B050"/>
                </a:solidFill>
                <a:effectLst>
                  <a:glow rad="63500">
                    <a:prstClr val="white"/>
                  </a:glow>
                </a:effectLst>
                <a:latin typeface="Century Gothic" panose="020B0502020202020204"/>
              </a:rPr>
              <a:t>我们所蒙的恩召是什么？</a:t>
            </a:r>
            <a:endPar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cs typeface="+mn-cs"/>
            </a:endParaRPr>
          </a:p>
        </p:txBody>
      </p:sp>
      <p:sp>
        <p:nvSpPr>
          <p:cNvPr id="56" name="TextBox 55">
            <a:extLst>
              <a:ext uri="{FF2B5EF4-FFF2-40B4-BE49-F238E27FC236}">
                <a16:creationId xmlns:a16="http://schemas.microsoft.com/office/drawing/2014/main" id="{086B6DBD-552D-4445-8218-96CC3E46E93F}"/>
              </a:ext>
            </a:extLst>
          </p:cNvPr>
          <p:cNvSpPr txBox="1"/>
          <p:nvPr/>
        </p:nvSpPr>
        <p:spPr>
          <a:xfrm>
            <a:off x="5351380" y="1155944"/>
            <a:ext cx="3716420" cy="216982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弗</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1:3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愿颂赞归与我们主耶稣基督的父神！他在基督里曾赐给我们天上各样属灵的福气：</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1:4 </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就如（</a:t>
            </a:r>
            <a:r>
              <a:rPr lang="en-US" altLang="zh-CN"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according as</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）神从创立世界以前，在基督里拣选了我们，</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使我们在他面前成为圣洁，无有瑕疵；</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1:5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又因爱我们，就按着自己意旨所喜悦的，</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预定我们藉着耶稣基督得儿子的名分，</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1:6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使他荣耀的恩典得着称赞；这恩典是他在爱子里所赐给我们的。</a:t>
            </a:r>
            <a:endParaRPr lang="en-US" altLang="zh-CN" sz="1500" b="1"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7">
            <a:extLst>
              <a:ext uri="{FF2B5EF4-FFF2-40B4-BE49-F238E27FC236}">
                <a16:creationId xmlns:a16="http://schemas.microsoft.com/office/drawing/2014/main" id="{327B50B5-9E0C-42AD-859D-9633E655BD30}"/>
              </a:ext>
            </a:extLst>
          </p:cNvPr>
          <p:cNvPicPr>
            <a:picLocks noChangeAspect="1"/>
          </p:cNvPicPr>
          <p:nvPr/>
        </p:nvPicPr>
        <p:blipFill>
          <a:blip r:embed="rId3"/>
          <a:stretch>
            <a:fillRect/>
          </a:stretch>
        </p:blipFill>
        <p:spPr>
          <a:xfrm>
            <a:off x="5562332" y="3842158"/>
            <a:ext cx="3527591" cy="1910942"/>
          </a:xfrm>
          <a:prstGeom prst="rect">
            <a:avLst/>
          </a:prstGeom>
        </p:spPr>
      </p:pic>
    </p:spTree>
    <p:extLst>
      <p:ext uri="{BB962C8B-B14F-4D97-AF65-F5344CB8AC3E}">
        <p14:creationId xmlns:p14="http://schemas.microsoft.com/office/powerpoint/2010/main" val="276711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zh-CN" altLang="en-US"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4:1 </a:t>
            </a:r>
            <a:r>
              <a:rPr kumimoji="0" lang="zh-CN" altLang="en-US"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kumimoji="0" lang="en-US" altLang="zh-CN"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4:2 </a:t>
            </a:r>
            <a:r>
              <a:rPr kumimoji="0" lang="zh-CN" altLang="en-US"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kumimoji="0" lang="en-US" altLang="zh-CN"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4:3 </a:t>
            </a:r>
            <a:r>
              <a:rPr kumimoji="0" lang="zh-CN" altLang="en-US"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kumimoji="0" lang="en-US" altLang="zh-CN"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4:4 </a:t>
            </a:r>
            <a:r>
              <a:rPr kumimoji="0" lang="zh-CN" altLang="en-US"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kumimoji="0" lang="en-US" altLang="zh-CN"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4:5 </a:t>
            </a:r>
            <a:r>
              <a:rPr kumimoji="0" lang="zh-CN" altLang="en-US"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一主，一信，一洗，</a:t>
            </a:r>
            <a:r>
              <a:rPr kumimoji="0" lang="en-US" altLang="zh-CN"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4:6 </a:t>
            </a:r>
            <a:r>
              <a:rPr kumimoji="0" lang="zh-CN" altLang="en-US"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kumimoji="0" lang="en-US" altLang="zh-CN"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zh-CN" sz="17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peace.4:4 </a:t>
            </a:r>
            <a:r>
              <a:rPr kumimoji="0" lang="en-US" altLang="zh-CN" sz="175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There is </a:t>
            </a:r>
            <a:r>
              <a:rPr kumimoji="0" lang="en-US" altLang="zh-CN" sz="17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kumimoji="0" lang="en-US" altLang="zh-CN" sz="175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is </a:t>
            </a:r>
            <a:r>
              <a:rPr kumimoji="0" lang="en-US" altLang="zh-CN" sz="17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562600" y="645352"/>
            <a:ext cx="357020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cs typeface="+mn-cs"/>
              </a:rPr>
              <a:t>我们所蒙的恩召是什么？</a:t>
            </a:r>
            <a:endPar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cs typeface="+mn-cs"/>
            </a:endParaRPr>
          </a:p>
        </p:txBody>
      </p:sp>
      <p:sp>
        <p:nvSpPr>
          <p:cNvPr id="56" name="TextBox 55">
            <a:extLst>
              <a:ext uri="{FF2B5EF4-FFF2-40B4-BE49-F238E27FC236}">
                <a16:creationId xmlns:a16="http://schemas.microsoft.com/office/drawing/2014/main" id="{086B6DBD-552D-4445-8218-96CC3E46E93F}"/>
              </a:ext>
            </a:extLst>
          </p:cNvPr>
          <p:cNvSpPr txBox="1"/>
          <p:nvPr/>
        </p:nvSpPr>
        <p:spPr>
          <a:xfrm>
            <a:off x="5351380" y="1155944"/>
            <a:ext cx="3716420" cy="263149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1:15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因此，我既听见</a:t>
            </a:r>
            <a:r>
              <a:rPr kumimoji="0" lang="zh-CN" altLang="en-US" sz="15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你们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信从主耶稣，亲爱众圣徒，</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1:16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就为</a:t>
            </a:r>
            <a:r>
              <a:rPr kumimoji="0" lang="zh-CN" altLang="en-US" sz="15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你们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不住的感谢神。祷告的时候，常题到</a:t>
            </a:r>
            <a:r>
              <a:rPr kumimoji="0" lang="zh-CN" altLang="en-US" sz="15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你们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1:17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求</a:t>
            </a:r>
            <a:r>
              <a:rPr kumimoji="0" lang="zh-CN" altLang="en-US"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我们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主耶稣基督的神，荣耀的父，将那赐人智慧和启示的灵赏给</a:t>
            </a:r>
            <a:r>
              <a:rPr kumimoji="0" lang="zh-CN" altLang="en-US" sz="15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你们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，使你们真知道他，</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1:18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并且照明</a:t>
            </a:r>
            <a:r>
              <a:rPr kumimoji="0" lang="zh-CN" altLang="en-US" sz="15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你们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心中的眼睛，使</a:t>
            </a:r>
            <a:r>
              <a:rPr kumimoji="0" lang="zh-CN" altLang="en-US" sz="15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你们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知道他的恩召有何等指望，他在圣徒中得的基业有何等丰盛的荣耀；</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1:19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并知道他向</a:t>
            </a:r>
            <a:r>
              <a:rPr kumimoji="0" lang="zh-CN" altLang="en-US"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我们</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这信的人所显的能力是何等浩大，</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1:20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就是照他在基督身上所运行的大能大力（</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which He worked in Christ</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15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Tree>
    <p:extLst>
      <p:ext uri="{BB962C8B-B14F-4D97-AF65-F5344CB8AC3E}">
        <p14:creationId xmlns:p14="http://schemas.microsoft.com/office/powerpoint/2010/main" val="285172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peace.4:4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410200" y="645352"/>
            <a:ext cx="3657600" cy="461665"/>
          </a:xfrm>
          <a:prstGeom prst="rect">
            <a:avLst/>
          </a:prstGeom>
          <a:noFill/>
        </p:spPr>
        <p:txBody>
          <a:bodyPr wrap="square" rtlCol="0">
            <a:spAutoFit/>
          </a:bodyPr>
          <a:lstStyle/>
          <a:p>
            <a:pPr lvl="0">
              <a:defRPr/>
            </a:pPr>
            <a:r>
              <a:rPr lang="zh-CN" altLang="en-US" sz="2400" b="1" dirty="0">
                <a:solidFill>
                  <a:srgbClr val="00B050"/>
                </a:solidFill>
                <a:effectLst>
                  <a:glow rad="63500">
                    <a:prstClr val="white"/>
                  </a:glow>
                </a:effectLst>
              </a:rPr>
              <a:t>生活</a:t>
            </a:r>
            <a:r>
              <a:rPr lang="zh-CN" altLang="en-US" sz="2400" b="1" dirty="0">
                <a:solidFill>
                  <a:srgbClr val="00B050"/>
                </a:solidFill>
                <a:effectLst>
                  <a:glow rad="63500">
                    <a:prstClr val="white"/>
                  </a:glow>
                </a:effectLst>
                <a:latin typeface="Century Gothic" panose="020B0502020202020204"/>
              </a:rPr>
              <a:t>如何与这一恩召相配？</a:t>
            </a:r>
            <a:endPar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cs typeface="+mn-cs"/>
            </a:endParaRPr>
          </a:p>
        </p:txBody>
      </p:sp>
      <p:sp>
        <p:nvSpPr>
          <p:cNvPr id="8" name="TextBox 7">
            <a:extLst>
              <a:ext uri="{FF2B5EF4-FFF2-40B4-BE49-F238E27FC236}">
                <a16:creationId xmlns:a16="http://schemas.microsoft.com/office/drawing/2014/main" id="{8AF5CA0A-B1A5-4E12-84B6-D067A39D7CEA}"/>
              </a:ext>
            </a:extLst>
          </p:cNvPr>
          <p:cNvSpPr txBox="1"/>
          <p:nvPr/>
        </p:nvSpPr>
        <p:spPr>
          <a:xfrm>
            <a:off x="5424054" y="1110481"/>
            <a:ext cx="3872345" cy="707886"/>
          </a:xfrm>
          <a:prstGeom prst="rect">
            <a:avLst/>
          </a:prstGeom>
          <a:noFill/>
        </p:spPr>
        <p:txBody>
          <a:bodyPr wrap="square" rtlCol="0">
            <a:spAutoFit/>
          </a:bodyPr>
          <a:lstStyle/>
          <a:p>
            <a:pPr marL="182880" lvl="0" indent="-182880">
              <a:buFont typeface="Arial" panose="020B0604020202020204" pitchFamily="34" charset="0"/>
              <a:buChar char="•"/>
              <a:defRPr/>
            </a:pPr>
            <a:r>
              <a:rPr lang="zh-CN" altLang="en-US" sz="2000" b="1" dirty="0">
                <a:solidFill>
                  <a:srgbClr val="0070C0"/>
                </a:solidFill>
                <a:effectLst>
                  <a:glow rad="63500">
                    <a:prstClr val="white"/>
                  </a:glow>
                </a:effectLst>
              </a:rPr>
              <a:t>谦卑、</a:t>
            </a:r>
            <a:r>
              <a:rPr lang="zh-CN" altLang="en-US" sz="2000" b="1" dirty="0">
                <a:solidFill>
                  <a:srgbClr val="00B050"/>
                </a:solidFill>
                <a:effectLst>
                  <a:glow rad="63500">
                    <a:prstClr val="white"/>
                  </a:glow>
                </a:effectLst>
              </a:rPr>
              <a:t>温柔、忍耐、爱</a:t>
            </a:r>
            <a:endParaRPr lang="en-US" altLang="zh-CN" sz="2000" b="1" dirty="0">
              <a:solidFill>
                <a:srgbClr val="00B050"/>
              </a:solidFill>
              <a:effectLst>
                <a:glow rad="63500">
                  <a:prstClr val="white"/>
                </a:glow>
              </a:effectLst>
            </a:endParaRPr>
          </a:p>
          <a:p>
            <a:pPr marL="182880" lvl="0" indent="-182880">
              <a:buFont typeface="Arial" panose="020B0604020202020204" pitchFamily="34" charset="0"/>
              <a:buChar char="•"/>
              <a:defRPr/>
            </a:pPr>
            <a:r>
              <a:rPr kumimoji="0" lang="zh-CN" altLang="en-US" sz="20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rPr>
              <a:t>以和平的联结保持属灵的合一</a:t>
            </a:r>
            <a:endParaRPr kumimoji="0" lang="en-US" altLang="zh-CN" sz="20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endParaRPr>
          </a:p>
        </p:txBody>
      </p:sp>
      <p:pic>
        <p:nvPicPr>
          <p:cNvPr id="2" name="Picture 1">
            <a:extLst>
              <a:ext uri="{FF2B5EF4-FFF2-40B4-BE49-F238E27FC236}">
                <a16:creationId xmlns:a16="http://schemas.microsoft.com/office/drawing/2014/main" id="{99E69BCF-9ABA-4974-8779-92CE5F1E8F31}"/>
              </a:ext>
            </a:extLst>
          </p:cNvPr>
          <p:cNvPicPr>
            <a:picLocks noChangeAspect="1"/>
          </p:cNvPicPr>
          <p:nvPr/>
        </p:nvPicPr>
        <p:blipFill>
          <a:blip r:embed="rId3"/>
          <a:stretch>
            <a:fillRect/>
          </a:stretch>
        </p:blipFill>
        <p:spPr>
          <a:xfrm>
            <a:off x="5943600" y="1943100"/>
            <a:ext cx="2590800" cy="3660231"/>
          </a:xfrm>
          <a:prstGeom prst="rect">
            <a:avLst/>
          </a:prstGeom>
        </p:spPr>
      </p:pic>
    </p:spTree>
    <p:extLst>
      <p:ext uri="{BB962C8B-B14F-4D97-AF65-F5344CB8AC3E}">
        <p14:creationId xmlns:p14="http://schemas.microsoft.com/office/powerpoint/2010/main" val="7708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peace.4:4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lang="en-US" altLang="zh-CN" sz="17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8" name="Rectangle 7">
            <a:extLst>
              <a:ext uri="{FF2B5EF4-FFF2-40B4-BE49-F238E27FC236}">
                <a16:creationId xmlns:a16="http://schemas.microsoft.com/office/drawing/2014/main" id="{54E49ACF-762F-412F-8B22-A890EB72BA20}"/>
              </a:ext>
            </a:extLst>
          </p:cNvPr>
          <p:cNvSpPr/>
          <p:nvPr/>
        </p:nvSpPr>
        <p:spPr>
          <a:xfrm>
            <a:off x="5521462" y="1075240"/>
            <a:ext cx="3461623" cy="45835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FA7DF994-E162-4A1D-90EF-DB6512E0B63E}"/>
              </a:ext>
            </a:extLst>
          </p:cNvPr>
          <p:cNvSpPr/>
          <p:nvPr/>
        </p:nvSpPr>
        <p:spPr>
          <a:xfrm>
            <a:off x="5589144" y="3861475"/>
            <a:ext cx="3361319" cy="177234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8B90E4D-953E-4E6E-BBAC-AD910425B1AC}"/>
              </a:ext>
            </a:extLst>
          </p:cNvPr>
          <p:cNvSpPr txBox="1"/>
          <p:nvPr/>
        </p:nvSpPr>
        <p:spPr>
          <a:xfrm>
            <a:off x="6177196" y="4711365"/>
            <a:ext cx="218521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撒但的谎言：</a:t>
            </a:r>
            <a:endPar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你没有，你不行</a:t>
            </a:r>
            <a:endParaRPr kumimoji="0" 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1" name="Freeform 109">
            <a:extLst>
              <a:ext uri="{FF2B5EF4-FFF2-40B4-BE49-F238E27FC236}">
                <a16:creationId xmlns:a16="http://schemas.microsoft.com/office/drawing/2014/main" id="{07E484B9-E262-434C-B58E-4702A3CD4A61}"/>
              </a:ext>
            </a:extLst>
          </p:cNvPr>
          <p:cNvSpPr/>
          <p:nvPr/>
        </p:nvSpPr>
        <p:spPr>
          <a:xfrm rot="17911580" flipH="1">
            <a:off x="7638432" y="1698281"/>
            <a:ext cx="286660" cy="57058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110">
            <a:extLst>
              <a:ext uri="{FF2B5EF4-FFF2-40B4-BE49-F238E27FC236}">
                <a16:creationId xmlns:a16="http://schemas.microsoft.com/office/drawing/2014/main" id="{9F082E4E-823D-4B1A-9E6B-68589AFD301F}"/>
              </a:ext>
            </a:extLst>
          </p:cNvPr>
          <p:cNvSpPr/>
          <p:nvPr/>
        </p:nvSpPr>
        <p:spPr>
          <a:xfrm rot="4189336">
            <a:off x="8073897" y="1433207"/>
            <a:ext cx="537597" cy="50673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111">
            <a:extLst>
              <a:ext uri="{FF2B5EF4-FFF2-40B4-BE49-F238E27FC236}">
                <a16:creationId xmlns:a16="http://schemas.microsoft.com/office/drawing/2014/main" id="{0ABECB1A-95FC-4F8F-8D39-2A3EC2943CDA}"/>
              </a:ext>
            </a:extLst>
          </p:cNvPr>
          <p:cNvSpPr/>
          <p:nvPr/>
        </p:nvSpPr>
        <p:spPr>
          <a:xfrm rot="10564281">
            <a:off x="5961759" y="2366205"/>
            <a:ext cx="518232" cy="491754"/>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0070C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112">
            <a:extLst>
              <a:ext uri="{FF2B5EF4-FFF2-40B4-BE49-F238E27FC236}">
                <a16:creationId xmlns:a16="http://schemas.microsoft.com/office/drawing/2014/main" id="{E856277E-FDE4-4C99-8AD2-B9F063E83C3B}"/>
              </a:ext>
            </a:extLst>
          </p:cNvPr>
          <p:cNvSpPr/>
          <p:nvPr/>
        </p:nvSpPr>
        <p:spPr>
          <a:xfrm rot="7776592">
            <a:off x="8129015" y="2257741"/>
            <a:ext cx="553567" cy="499046"/>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a:extLst>
              <a:ext uri="{FF2B5EF4-FFF2-40B4-BE49-F238E27FC236}">
                <a16:creationId xmlns:a16="http://schemas.microsoft.com/office/drawing/2014/main" id="{14A1EDA7-5088-4F03-8F8F-1CEBF8A410E0}"/>
              </a:ext>
            </a:extLst>
          </p:cNvPr>
          <p:cNvGrpSpPr/>
          <p:nvPr/>
        </p:nvGrpSpPr>
        <p:grpSpPr>
          <a:xfrm>
            <a:off x="6370074" y="1795031"/>
            <a:ext cx="1972621" cy="2943671"/>
            <a:chOff x="6467829" y="2062363"/>
            <a:chExt cx="1972621" cy="2943671"/>
          </a:xfrm>
        </p:grpSpPr>
        <p:sp>
          <p:nvSpPr>
            <p:cNvPr id="18" name="Freeform 114">
              <a:extLst>
                <a:ext uri="{FF2B5EF4-FFF2-40B4-BE49-F238E27FC236}">
                  <a16:creationId xmlns:a16="http://schemas.microsoft.com/office/drawing/2014/main" id="{CA27669A-B3F9-402C-BE25-270ACB0517B1}"/>
                </a:ext>
              </a:extLst>
            </p:cNvPr>
            <p:cNvSpPr/>
            <p:nvPr/>
          </p:nvSpPr>
          <p:spPr>
            <a:xfrm>
              <a:off x="6467829" y="4395860"/>
              <a:ext cx="798897" cy="299509"/>
            </a:xfrm>
            <a:custGeom>
              <a:avLst/>
              <a:gdLst>
                <a:gd name="connsiteX0" fmla="*/ 798897 w 798897"/>
                <a:gd name="connsiteY0" fmla="*/ 20376 h 299509"/>
                <a:gd name="connsiteX1" fmla="*/ 529390 w 798897"/>
                <a:gd name="connsiteY1" fmla="*/ 20376 h 299509"/>
                <a:gd name="connsiteX2" fmla="*/ 346510 w 798897"/>
                <a:gd name="connsiteY2" fmla="*/ 232132 h 299509"/>
                <a:gd name="connsiteX3" fmla="*/ 0 w 798897"/>
                <a:gd name="connsiteY3" fmla="*/ 299509 h 299509"/>
              </a:gdLst>
              <a:ahLst/>
              <a:cxnLst>
                <a:cxn ang="0">
                  <a:pos x="connsiteX0" y="connsiteY0"/>
                </a:cxn>
                <a:cxn ang="0">
                  <a:pos x="connsiteX1" y="connsiteY1"/>
                </a:cxn>
                <a:cxn ang="0">
                  <a:pos x="connsiteX2" y="connsiteY2"/>
                </a:cxn>
                <a:cxn ang="0">
                  <a:pos x="connsiteX3" y="connsiteY3"/>
                </a:cxn>
              </a:cxnLst>
              <a:rect l="l" t="t" r="r" b="b"/>
              <a:pathLst>
                <a:path w="798897" h="299509">
                  <a:moveTo>
                    <a:pt x="798897" y="20376"/>
                  </a:moveTo>
                  <a:cubicBezTo>
                    <a:pt x="701842" y="2729"/>
                    <a:pt x="604788" y="-14917"/>
                    <a:pt x="529390" y="20376"/>
                  </a:cubicBezTo>
                  <a:cubicBezTo>
                    <a:pt x="453992" y="55669"/>
                    <a:pt x="434742" y="185610"/>
                    <a:pt x="346510" y="232132"/>
                  </a:cubicBezTo>
                  <a:cubicBezTo>
                    <a:pt x="258278" y="278654"/>
                    <a:pt x="129139" y="289081"/>
                    <a:pt x="0" y="299509"/>
                  </a:cubicBezTo>
                </a:path>
              </a:pathLst>
            </a:cu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A15B13BE-21FC-4F65-8D2A-FBB2292F0EF4}"/>
                </a:ext>
              </a:extLst>
            </p:cNvPr>
            <p:cNvGrpSpPr/>
            <p:nvPr/>
          </p:nvGrpSpPr>
          <p:grpSpPr>
            <a:xfrm>
              <a:off x="6637419" y="2062363"/>
              <a:ext cx="954107" cy="2317133"/>
              <a:chOff x="6637419" y="2062363"/>
              <a:chExt cx="954107" cy="2317133"/>
            </a:xfrm>
          </p:grpSpPr>
          <p:sp>
            <p:nvSpPr>
              <p:cNvPr id="22" name="Freeform 118">
                <a:extLst>
                  <a:ext uri="{FF2B5EF4-FFF2-40B4-BE49-F238E27FC236}">
                    <a16:creationId xmlns:a16="http://schemas.microsoft.com/office/drawing/2014/main" id="{CB44C971-6F3E-4F61-BB8B-B9327D1BD083}"/>
                  </a:ext>
                </a:extLst>
              </p:cNvPr>
              <p:cNvSpPr/>
              <p:nvPr/>
            </p:nvSpPr>
            <p:spPr>
              <a:xfrm>
                <a:off x="6934200" y="2298606"/>
                <a:ext cx="504029" cy="208089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254000" cap="rnd">
                <a:solidFill>
                  <a:schemeClr val="tx1">
                    <a:lumMod val="50000"/>
                  </a:schemeClr>
                </a:solidFill>
                <a:round/>
              </a:ln>
              <a:scene3d>
                <a:camera prst="orthographicFront"/>
                <a:lightRig rig="threePt" dir="t"/>
              </a:scene3d>
              <a:sp3d>
                <a:bevelT w="127000" h="1270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13252D7C-363A-47E7-84C2-52838ACC52CB}"/>
                  </a:ext>
                </a:extLst>
              </p:cNvPr>
              <p:cNvSpPr txBox="1"/>
              <p:nvPr/>
            </p:nvSpPr>
            <p:spPr>
              <a:xfrm>
                <a:off x="6637419" y="2062363"/>
                <a:ext cx="95410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rPr>
                  <a:t>肉体</a:t>
                </a:r>
                <a:endParaRPr kumimoji="0" 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endParaRPr>
              </a:p>
            </p:txBody>
          </p:sp>
        </p:grpSp>
        <p:sp>
          <p:nvSpPr>
            <p:cNvPr id="20" name="Freeform 116">
              <a:extLst>
                <a:ext uri="{FF2B5EF4-FFF2-40B4-BE49-F238E27FC236}">
                  <a16:creationId xmlns:a16="http://schemas.microsoft.com/office/drawing/2014/main" id="{91DDF406-3B00-4D98-A4D8-D4FD6DCCBC19}"/>
                </a:ext>
              </a:extLst>
            </p:cNvPr>
            <p:cNvSpPr/>
            <p:nvPr/>
          </p:nvSpPr>
          <p:spPr>
            <a:xfrm>
              <a:off x="7458673" y="4442235"/>
              <a:ext cx="981777" cy="279133"/>
            </a:xfrm>
            <a:custGeom>
              <a:avLst/>
              <a:gdLst>
                <a:gd name="connsiteX0" fmla="*/ 0 w 981777"/>
                <a:gd name="connsiteY0" fmla="*/ 0 h 279133"/>
                <a:gd name="connsiteX1" fmla="*/ 288758 w 981777"/>
                <a:gd name="connsiteY1" fmla="*/ 144379 h 279133"/>
                <a:gd name="connsiteX2" fmla="*/ 856649 w 981777"/>
                <a:gd name="connsiteY2" fmla="*/ 192506 h 279133"/>
                <a:gd name="connsiteX3" fmla="*/ 981777 w 981777"/>
                <a:gd name="connsiteY3" fmla="*/ 279133 h 279133"/>
              </a:gdLst>
              <a:ahLst/>
              <a:cxnLst>
                <a:cxn ang="0">
                  <a:pos x="connsiteX0" y="connsiteY0"/>
                </a:cxn>
                <a:cxn ang="0">
                  <a:pos x="connsiteX1" y="connsiteY1"/>
                </a:cxn>
                <a:cxn ang="0">
                  <a:pos x="connsiteX2" y="connsiteY2"/>
                </a:cxn>
                <a:cxn ang="0">
                  <a:pos x="connsiteX3" y="connsiteY3"/>
                </a:cxn>
              </a:cxnLst>
              <a:rect l="l" t="t" r="r" b="b"/>
              <a:pathLst>
                <a:path w="981777" h="279133">
                  <a:moveTo>
                    <a:pt x="0" y="0"/>
                  </a:moveTo>
                  <a:cubicBezTo>
                    <a:pt x="72991" y="56147"/>
                    <a:pt x="145983" y="112295"/>
                    <a:pt x="288758" y="144379"/>
                  </a:cubicBezTo>
                  <a:cubicBezTo>
                    <a:pt x="431533" y="176463"/>
                    <a:pt x="741146" y="170047"/>
                    <a:pt x="856649" y="192506"/>
                  </a:cubicBezTo>
                  <a:cubicBezTo>
                    <a:pt x="972152" y="214965"/>
                    <a:pt x="976964" y="247049"/>
                    <a:pt x="981777" y="279133"/>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Freeform 117">
              <a:extLst>
                <a:ext uri="{FF2B5EF4-FFF2-40B4-BE49-F238E27FC236}">
                  <a16:creationId xmlns:a16="http://schemas.microsoft.com/office/drawing/2014/main" id="{1C3A314C-B30E-4BD4-90B1-712563BD6E00}"/>
                </a:ext>
              </a:extLst>
            </p:cNvPr>
            <p:cNvSpPr/>
            <p:nvPr/>
          </p:nvSpPr>
          <p:spPr>
            <a:xfrm>
              <a:off x="6871381" y="4476644"/>
              <a:ext cx="516028" cy="529390"/>
            </a:xfrm>
            <a:custGeom>
              <a:avLst/>
              <a:gdLst>
                <a:gd name="connsiteX0" fmla="*/ 500513 w 516028"/>
                <a:gd name="connsiteY0" fmla="*/ 0 h 529390"/>
                <a:gd name="connsiteX1" fmla="*/ 471638 w 516028"/>
                <a:gd name="connsiteY1" fmla="*/ 288758 h 529390"/>
                <a:gd name="connsiteX2" fmla="*/ 125128 w 516028"/>
                <a:gd name="connsiteY2" fmla="*/ 394636 h 529390"/>
                <a:gd name="connsiteX3" fmla="*/ 0 w 516028"/>
                <a:gd name="connsiteY3" fmla="*/ 529390 h 529390"/>
              </a:gdLst>
              <a:ahLst/>
              <a:cxnLst>
                <a:cxn ang="0">
                  <a:pos x="connsiteX0" y="connsiteY0"/>
                </a:cxn>
                <a:cxn ang="0">
                  <a:pos x="connsiteX1" y="connsiteY1"/>
                </a:cxn>
                <a:cxn ang="0">
                  <a:pos x="connsiteX2" y="connsiteY2"/>
                </a:cxn>
                <a:cxn ang="0">
                  <a:pos x="connsiteX3" y="connsiteY3"/>
                </a:cxn>
              </a:cxnLst>
              <a:rect l="l" t="t" r="r" b="b"/>
              <a:pathLst>
                <a:path w="516028" h="529390">
                  <a:moveTo>
                    <a:pt x="500513" y="0"/>
                  </a:moveTo>
                  <a:cubicBezTo>
                    <a:pt x="517357" y="111492"/>
                    <a:pt x="534202" y="222985"/>
                    <a:pt x="471638" y="288758"/>
                  </a:cubicBezTo>
                  <a:cubicBezTo>
                    <a:pt x="409074" y="354531"/>
                    <a:pt x="203734" y="354531"/>
                    <a:pt x="125128" y="394636"/>
                  </a:cubicBezTo>
                  <a:cubicBezTo>
                    <a:pt x="46522" y="434741"/>
                    <a:pt x="23261" y="482065"/>
                    <a:pt x="0" y="52939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4" name="Freeform 120">
            <a:extLst>
              <a:ext uri="{FF2B5EF4-FFF2-40B4-BE49-F238E27FC236}">
                <a16:creationId xmlns:a16="http://schemas.microsoft.com/office/drawing/2014/main" id="{7FC27639-1CD1-49C3-818B-4EC206D16492}"/>
              </a:ext>
            </a:extLst>
          </p:cNvPr>
          <p:cNvSpPr/>
          <p:nvPr/>
        </p:nvSpPr>
        <p:spPr>
          <a:xfrm rot="10550135" flipH="1">
            <a:off x="7432877" y="1687896"/>
            <a:ext cx="671532"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FFFF0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A194A12B-D319-47E2-B840-72BDBE1C5A30}"/>
              </a:ext>
            </a:extLst>
          </p:cNvPr>
          <p:cNvSpPr txBox="1"/>
          <p:nvPr/>
        </p:nvSpPr>
        <p:spPr>
          <a:xfrm>
            <a:off x="7538965" y="4199184"/>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26" name="TextBox 25">
            <a:extLst>
              <a:ext uri="{FF2B5EF4-FFF2-40B4-BE49-F238E27FC236}">
                <a16:creationId xmlns:a16="http://schemas.microsoft.com/office/drawing/2014/main" id="{4B34B184-41BE-4419-ACD0-EFF18ADE22CB}"/>
              </a:ext>
            </a:extLst>
          </p:cNvPr>
          <p:cNvSpPr txBox="1"/>
          <p:nvPr/>
        </p:nvSpPr>
        <p:spPr>
          <a:xfrm rot="19567995">
            <a:off x="7272746" y="1975369"/>
            <a:ext cx="162095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（学业、成就）</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27" name="Freeform 123">
            <a:extLst>
              <a:ext uri="{FF2B5EF4-FFF2-40B4-BE49-F238E27FC236}">
                <a16:creationId xmlns:a16="http://schemas.microsoft.com/office/drawing/2014/main" id="{791E1BD8-8543-4F9D-83A0-9460BC1C4D82}"/>
              </a:ext>
            </a:extLst>
          </p:cNvPr>
          <p:cNvSpPr/>
          <p:nvPr/>
        </p:nvSpPr>
        <p:spPr>
          <a:xfrm rot="16200000" flipH="1" flipV="1">
            <a:off x="7740769" y="2828487"/>
            <a:ext cx="357740" cy="85173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7030A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31ECEAC5-DF84-45CB-ADB1-7D8B441BE0BE}"/>
              </a:ext>
            </a:extLst>
          </p:cNvPr>
          <p:cNvSpPr txBox="1"/>
          <p:nvPr/>
        </p:nvSpPr>
        <p:spPr>
          <a:xfrm>
            <a:off x="6735235" y="435944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29" name="Freeform 125">
            <a:extLst>
              <a:ext uri="{FF2B5EF4-FFF2-40B4-BE49-F238E27FC236}">
                <a16:creationId xmlns:a16="http://schemas.microsoft.com/office/drawing/2014/main" id="{13552F39-496C-4F98-941A-18D7321C435B}"/>
              </a:ext>
            </a:extLst>
          </p:cNvPr>
          <p:cNvSpPr/>
          <p:nvPr/>
        </p:nvSpPr>
        <p:spPr>
          <a:xfrm rot="17911580" flipH="1">
            <a:off x="6647252" y="2363840"/>
            <a:ext cx="345516"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0070C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B28E0BA5-976A-4B43-8EAA-EE4F497872B6}"/>
              </a:ext>
            </a:extLst>
          </p:cNvPr>
          <p:cNvSpPr txBox="1"/>
          <p:nvPr/>
        </p:nvSpPr>
        <p:spPr>
          <a:xfrm>
            <a:off x="6352922" y="406841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31" name="TextBox 30">
            <a:extLst>
              <a:ext uri="{FF2B5EF4-FFF2-40B4-BE49-F238E27FC236}">
                <a16:creationId xmlns:a16="http://schemas.microsoft.com/office/drawing/2014/main" id="{9A8DEA64-53F3-4B38-B191-7F0E92E53736}"/>
              </a:ext>
            </a:extLst>
          </p:cNvPr>
          <p:cNvSpPr txBox="1"/>
          <p:nvPr/>
        </p:nvSpPr>
        <p:spPr>
          <a:xfrm rot="1445963">
            <a:off x="5813545" y="2919617"/>
            <a:ext cx="11320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（钱财）</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33" name="Picture 10" descr="Image result for crow no background">
            <a:extLst>
              <a:ext uri="{FF2B5EF4-FFF2-40B4-BE49-F238E27FC236}">
                <a16:creationId xmlns:a16="http://schemas.microsoft.com/office/drawing/2014/main" id="{4CB4F2B0-599B-415C-B895-9D973F678358}"/>
              </a:ext>
            </a:extLst>
          </p:cNvPr>
          <p:cNvPicPr>
            <a:picLocks noChangeAspect="1" noChangeArrowheads="1"/>
          </p:cNvPicPr>
          <p:nvPr/>
        </p:nvPicPr>
        <p:blipFill>
          <a:blip r:embed="rId3" cstate="print">
            <a:duotone>
              <a:prstClr val="black"/>
              <a:srgbClr val="FFFF00">
                <a:tint val="45000"/>
                <a:satMod val="400000"/>
              </a:srgb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912058" y="1121748"/>
            <a:ext cx="1193122" cy="79209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6" descr="Image result for crow no background">
            <a:extLst>
              <a:ext uri="{FF2B5EF4-FFF2-40B4-BE49-F238E27FC236}">
                <a16:creationId xmlns:a16="http://schemas.microsoft.com/office/drawing/2014/main" id="{35ECE784-DCED-41C7-AA0B-89F70F49C17F}"/>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7663" y="1960588"/>
            <a:ext cx="960446" cy="937636"/>
          </a:xfrm>
          <a:prstGeom prst="rect">
            <a:avLst/>
          </a:prstGeom>
          <a:noFill/>
          <a:extLst>
            <a:ext uri="{909E8E84-426E-40DD-AFC4-6F175D3DCCD1}">
              <a14:hiddenFill xmlns:a14="http://schemas.microsoft.com/office/drawing/2010/main">
                <a:solidFill>
                  <a:srgbClr val="FFFFFF"/>
                </a:solidFill>
              </a14:hiddenFill>
            </a:ext>
          </a:extLst>
        </p:spPr>
      </p:pic>
      <p:sp>
        <p:nvSpPr>
          <p:cNvPr id="35" name="Freeform 130">
            <a:extLst>
              <a:ext uri="{FF2B5EF4-FFF2-40B4-BE49-F238E27FC236}">
                <a16:creationId xmlns:a16="http://schemas.microsoft.com/office/drawing/2014/main" id="{193E7273-2DBF-4A6D-A190-1BEBB35776CC}"/>
              </a:ext>
            </a:extLst>
          </p:cNvPr>
          <p:cNvSpPr/>
          <p:nvPr/>
        </p:nvSpPr>
        <p:spPr>
          <a:xfrm rot="17052056">
            <a:off x="6466430" y="3325676"/>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6" name="Picture 10" descr="Image result for crow no background">
            <a:extLst>
              <a:ext uri="{FF2B5EF4-FFF2-40B4-BE49-F238E27FC236}">
                <a16:creationId xmlns:a16="http://schemas.microsoft.com/office/drawing/2014/main" id="{DAA9FD35-1E10-47B4-A766-F32A806C2247}"/>
              </a:ext>
            </a:extLst>
          </p:cNvPr>
          <p:cNvPicPr>
            <a:picLocks noChangeAspect="1" noChangeArrowheads="1"/>
          </p:cNvPicPr>
          <p:nvPr/>
        </p:nvPicPr>
        <p:blipFill>
          <a:blip r:embed="rId6" cstate="print">
            <a:duotone>
              <a:prstClr val="black"/>
              <a:srgbClr val="FFFF00">
                <a:tint val="45000"/>
                <a:satMod val="400000"/>
              </a:srgbClr>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315498" y="1251827"/>
            <a:ext cx="721601" cy="47905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FE307663-4DBD-4B68-9C44-2D1C0B3C3B6E}"/>
              </a:ext>
            </a:extLst>
          </p:cNvPr>
          <p:cNvSpPr txBox="1"/>
          <p:nvPr/>
        </p:nvSpPr>
        <p:spPr>
          <a:xfrm rot="21294553">
            <a:off x="7408985" y="2910674"/>
            <a:ext cx="14157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（男女关系）</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38" name="Freeform 133">
            <a:extLst>
              <a:ext uri="{FF2B5EF4-FFF2-40B4-BE49-F238E27FC236}">
                <a16:creationId xmlns:a16="http://schemas.microsoft.com/office/drawing/2014/main" id="{70B8438A-696D-4833-9EE5-F9CE57770CB6}"/>
              </a:ext>
            </a:extLst>
          </p:cNvPr>
          <p:cNvSpPr/>
          <p:nvPr/>
        </p:nvSpPr>
        <p:spPr>
          <a:xfrm rot="17052056">
            <a:off x="7828367" y="3314083"/>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A5503B99-F8AC-4DE8-AEED-96139D82EF09}"/>
              </a:ext>
            </a:extLst>
          </p:cNvPr>
          <p:cNvSpPr txBox="1"/>
          <p:nvPr/>
        </p:nvSpPr>
        <p:spPr>
          <a:xfrm>
            <a:off x="7092283" y="2448434"/>
            <a:ext cx="35229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自我</a:t>
            </a:r>
            <a:endParaRPr kumimoji="0" lang="en-US" altLang="zh-CN"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依靠</a:t>
            </a:r>
            <a:endParaRPr kumimoji="0" 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40" name="Picture 16" descr="Image result for crow no background">
            <a:extLst>
              <a:ext uri="{FF2B5EF4-FFF2-40B4-BE49-F238E27FC236}">
                <a16:creationId xmlns:a16="http://schemas.microsoft.com/office/drawing/2014/main" id="{4A0C39FB-0F8B-46DB-BAAD-724F78796540}"/>
              </a:ext>
            </a:extLst>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6531053" y="3294819"/>
            <a:ext cx="555099" cy="54191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EC48D1C4-D71B-4EA2-818D-96444C9234F0}"/>
              </a:ext>
            </a:extLst>
          </p:cNvPr>
          <p:cNvSpPr txBox="1"/>
          <p:nvPr/>
        </p:nvSpPr>
        <p:spPr>
          <a:xfrm>
            <a:off x="5533285" y="3564339"/>
            <a:ext cx="16209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希望别人</a:t>
            </a: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也</a:t>
            </a:r>
            <a:r>
              <a:rPr kumimoji="0" lang="zh-CN" alt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不好</a:t>
            </a:r>
            <a:endParaRPr kumimoji="0" 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42" name="Rectangle 41">
            <a:extLst>
              <a:ext uri="{FF2B5EF4-FFF2-40B4-BE49-F238E27FC236}">
                <a16:creationId xmlns:a16="http://schemas.microsoft.com/office/drawing/2014/main" id="{7D4FC850-3C5D-4489-9E60-4858BBBD74F7}"/>
              </a:ext>
            </a:extLst>
          </p:cNvPr>
          <p:cNvSpPr/>
          <p:nvPr/>
        </p:nvSpPr>
        <p:spPr>
          <a:xfrm>
            <a:off x="7036368" y="2486932"/>
            <a:ext cx="495534" cy="1669964"/>
          </a:xfrm>
          <a:prstGeom prst="rect">
            <a:avLst/>
          </a:prstGeom>
          <a:noFill/>
          <a:ln w="73025">
            <a:solidFill>
              <a:schemeClr val="tx1"/>
            </a:solidFill>
          </a:ln>
          <a:effectLst>
            <a:glow rad="127000">
              <a:schemeClr val="bg2">
                <a:lumMod val="90000"/>
                <a:alpha val="7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181EEF93-AE55-420F-BC72-4D68BD15682D}"/>
              </a:ext>
            </a:extLst>
          </p:cNvPr>
          <p:cNvSpPr/>
          <p:nvPr/>
        </p:nvSpPr>
        <p:spPr>
          <a:xfrm>
            <a:off x="5532085" y="1114061"/>
            <a:ext cx="3504099" cy="7848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创</a:t>
            </a:r>
            <a:r>
              <a:rPr kumimoji="0" lang="en-US" altLang="zh-CN"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3:4 </a:t>
            </a: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蛇对女人说：你们不一定死；</a:t>
            </a:r>
            <a:r>
              <a:rPr kumimoji="0" lang="en-US" altLang="zh-CN"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3:5 </a:t>
            </a: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因为　神知道，你们吃的日子眼睛就明亮了，你们便如神能知道善恶。</a:t>
            </a:r>
          </a:p>
        </p:txBody>
      </p:sp>
      <p:sp>
        <p:nvSpPr>
          <p:cNvPr id="44" name="TextBox 43">
            <a:extLst>
              <a:ext uri="{FF2B5EF4-FFF2-40B4-BE49-F238E27FC236}">
                <a16:creationId xmlns:a16="http://schemas.microsoft.com/office/drawing/2014/main" id="{A4DDD766-C8F7-4766-A291-7CEF2FED6B84}"/>
              </a:ext>
            </a:extLst>
          </p:cNvPr>
          <p:cNvSpPr txBox="1"/>
          <p:nvPr/>
        </p:nvSpPr>
        <p:spPr>
          <a:xfrm>
            <a:off x="5410200" y="645352"/>
            <a:ext cx="386516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2400" b="1" dirty="0">
                <a:solidFill>
                  <a:srgbClr val="00B050"/>
                </a:solidFill>
                <a:effectLst>
                  <a:glow rad="63500">
                    <a:prstClr val="white"/>
                  </a:glow>
                </a:effectLst>
                <a:latin typeface="Century Gothic" panose="020B0502020202020204"/>
              </a:rPr>
              <a:t>为什么我们很难做到谦卑？</a:t>
            </a:r>
            <a:endPar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cs typeface="+mn-cs"/>
            </a:endParaRPr>
          </a:p>
        </p:txBody>
      </p:sp>
    </p:spTree>
    <p:extLst>
      <p:ext uri="{BB962C8B-B14F-4D97-AF65-F5344CB8AC3E}">
        <p14:creationId xmlns:p14="http://schemas.microsoft.com/office/powerpoint/2010/main" val="268166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26" presetClass="emph" presetSubtype="0" repeatCount="indefinite" fill="hold" nodeType="withEffect">
                                  <p:stCondLst>
                                    <p:cond delay="0"/>
                                  </p:stCondLst>
                                  <p:childTnLst>
                                    <p:animEffect transition="out" filter="fade">
                                      <p:cBhvr>
                                        <p:cTn id="60" dur="1000" tmFilter="0, 0; .2, .5; .8, .5; 1, 0"/>
                                        <p:tgtEl>
                                          <p:spTgt spid="10">
                                            <p:txEl>
                                              <p:pRg st="0" end="0"/>
                                            </p:txEl>
                                          </p:spTgt>
                                        </p:tgtEl>
                                      </p:cBhvr>
                                    </p:animEffect>
                                    <p:animScale>
                                      <p:cBhvr>
                                        <p:cTn id="61" dur="500" autoRev="1" fill="hold"/>
                                        <p:tgtEl>
                                          <p:spTgt spid="10">
                                            <p:txEl>
                                              <p:pRg st="0" end="0"/>
                                            </p:txEl>
                                          </p:spTgt>
                                        </p:tgtEl>
                                      </p:cBhvr>
                                      <p:by x="105000" y="105000"/>
                                    </p:animScale>
                                  </p:childTnLst>
                                </p:cTn>
                              </p:par>
                              <p:par>
                                <p:cTn id="62" presetID="26" presetClass="emph" presetSubtype="0" repeatCount="indefinite" fill="hold" nodeType="withEffect">
                                  <p:stCondLst>
                                    <p:cond delay="0"/>
                                  </p:stCondLst>
                                  <p:childTnLst>
                                    <p:animEffect transition="out" filter="fade">
                                      <p:cBhvr>
                                        <p:cTn id="63" dur="1000" tmFilter="0, 0; .2, .5; .8, .5; 1, 0"/>
                                        <p:tgtEl>
                                          <p:spTgt spid="10">
                                            <p:txEl>
                                              <p:pRg st="1" end="1"/>
                                            </p:txEl>
                                          </p:spTgt>
                                        </p:tgtEl>
                                      </p:cBhvr>
                                    </p:animEffect>
                                    <p:animScale>
                                      <p:cBhvr>
                                        <p:cTn id="64" dur="500" autoRev="1" fill="hold"/>
                                        <p:tgtEl>
                                          <p:spTgt spid="10">
                                            <p:txEl>
                                              <p:pRg st="1" end="1"/>
                                            </p:txEl>
                                          </p:spTgt>
                                        </p:tgtEl>
                                      </p:cBhvr>
                                      <p:by x="105000" y="105000"/>
                                    </p:animScale>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26" presetClass="emph" presetSubtype="0" repeatCount="indefinite" fill="hold" nodeType="withEffect">
                                  <p:stCondLst>
                                    <p:cond delay="0"/>
                                  </p:stCondLst>
                                  <p:childTnLst>
                                    <p:animEffect transition="out" filter="fade">
                                      <p:cBhvr>
                                        <p:cTn id="70" dur="1000" tmFilter="0, 0; .2, .5; .8, .5; 1, 0"/>
                                        <p:tgtEl>
                                          <p:spTgt spid="39">
                                            <p:txEl>
                                              <p:pRg st="0" end="0"/>
                                            </p:txEl>
                                          </p:spTgt>
                                        </p:tgtEl>
                                      </p:cBhvr>
                                    </p:animEffect>
                                    <p:animScale>
                                      <p:cBhvr>
                                        <p:cTn id="71" dur="500" autoRev="1" fill="hold"/>
                                        <p:tgtEl>
                                          <p:spTgt spid="39">
                                            <p:txEl>
                                              <p:pRg st="0" end="0"/>
                                            </p:txEl>
                                          </p:spTgt>
                                        </p:tgtEl>
                                      </p:cBhvr>
                                      <p:by x="105000" y="105000"/>
                                    </p:animScale>
                                  </p:childTnLst>
                                </p:cTn>
                              </p:par>
                              <p:par>
                                <p:cTn id="72" presetID="26" presetClass="emph" presetSubtype="0" repeatCount="indefinite" fill="hold" grpId="0" nodeType="withEffect">
                                  <p:stCondLst>
                                    <p:cond delay="0"/>
                                  </p:stCondLst>
                                  <p:childTnLst>
                                    <p:animEffect transition="out" filter="fade">
                                      <p:cBhvr>
                                        <p:cTn id="73" dur="1000" tmFilter="0, 0; .2, .5; .8, .5; 1, 0"/>
                                        <p:tgtEl>
                                          <p:spTgt spid="42"/>
                                        </p:tgtEl>
                                      </p:cBhvr>
                                    </p:animEffect>
                                    <p:animScale>
                                      <p:cBhvr>
                                        <p:cTn id="74" dur="500" autoRev="1"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uiExpand="1" build="allAtOnce"/>
      <p:bldP spid="11" grpId="0" animBg="1"/>
      <p:bldP spid="13" grpId="0" animBg="1"/>
      <p:bldP spid="14" grpId="0" animBg="1"/>
      <p:bldP spid="15" grpId="0" animBg="1"/>
      <p:bldP spid="24" grpId="0" animBg="1"/>
      <p:bldP spid="25" grpId="0"/>
      <p:bldP spid="26" grpId="0"/>
      <p:bldP spid="27" grpId="0" animBg="1"/>
      <p:bldP spid="28" grpId="0"/>
      <p:bldP spid="29" grpId="0" animBg="1"/>
      <p:bldP spid="30" grpId="0"/>
      <p:bldP spid="31" grpId="0"/>
      <p:bldP spid="35" grpId="0" animBg="1"/>
      <p:bldP spid="37" grpId="0"/>
      <p:bldP spid="38" grpId="0" animBg="1"/>
      <p:bldP spid="39" grpId="0" uiExpand="1" build="allAtOnce"/>
      <p:bldP spid="41" grpId="0"/>
      <p:bldP spid="42" grpId="0" animBg="1"/>
      <p:bldP spid="42" grpId="1" animBg="1"/>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peace.4:4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410200" y="645352"/>
            <a:ext cx="3657600" cy="461665"/>
          </a:xfrm>
          <a:prstGeom prst="rect">
            <a:avLst/>
          </a:prstGeom>
          <a:noFill/>
        </p:spPr>
        <p:txBody>
          <a:bodyPr wrap="square" rtlCol="0">
            <a:spAutoFit/>
          </a:bodyPr>
          <a:lstStyle/>
          <a:p>
            <a:pPr lvl="0">
              <a:defRPr/>
            </a:pPr>
            <a:r>
              <a:rPr lang="zh-CN" altLang="en-US" sz="2400" b="1" dirty="0">
                <a:solidFill>
                  <a:srgbClr val="00B050"/>
                </a:solidFill>
                <a:effectLst>
                  <a:glow rad="63500">
                    <a:prstClr val="white"/>
                  </a:glow>
                </a:effectLst>
              </a:rPr>
              <a:t>生活</a:t>
            </a:r>
            <a:r>
              <a:rPr lang="zh-CN" altLang="en-US" sz="2400" b="1" dirty="0">
                <a:solidFill>
                  <a:srgbClr val="00B050"/>
                </a:solidFill>
                <a:effectLst>
                  <a:glow rad="63500">
                    <a:prstClr val="white"/>
                  </a:glow>
                </a:effectLst>
                <a:latin typeface="Century Gothic" panose="020B0502020202020204"/>
              </a:rPr>
              <a:t>如何与这一恩召相配？</a:t>
            </a:r>
            <a:endPar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cs typeface="+mn-cs"/>
            </a:endParaRPr>
          </a:p>
        </p:txBody>
      </p:sp>
      <p:sp>
        <p:nvSpPr>
          <p:cNvPr id="56" name="TextBox 55">
            <a:extLst>
              <a:ext uri="{FF2B5EF4-FFF2-40B4-BE49-F238E27FC236}">
                <a16:creationId xmlns:a16="http://schemas.microsoft.com/office/drawing/2014/main" id="{086B6DBD-552D-4445-8218-96CC3E46E93F}"/>
              </a:ext>
            </a:extLst>
          </p:cNvPr>
          <p:cNvSpPr txBox="1"/>
          <p:nvPr/>
        </p:nvSpPr>
        <p:spPr>
          <a:xfrm>
            <a:off x="5257800" y="1866900"/>
            <a:ext cx="3716420" cy="124649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太</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11:28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凡劳苦担重担的人可以到我这里来，我就使你们得安息。</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11:29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我心里柔和谦卑，你们当负我的轭，学我的样式；这样，你们心里就必得享安息。</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11:30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因为我的轭是容易的，我的担子是轻省的。</a:t>
            </a:r>
            <a:endParaRPr lang="en-US" altLang="zh-CN" sz="1500" b="1"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8" name="TextBox 7">
            <a:extLst>
              <a:ext uri="{FF2B5EF4-FFF2-40B4-BE49-F238E27FC236}">
                <a16:creationId xmlns:a16="http://schemas.microsoft.com/office/drawing/2014/main" id="{8AF5CA0A-B1A5-4E12-84B6-D067A39D7CEA}"/>
              </a:ext>
            </a:extLst>
          </p:cNvPr>
          <p:cNvSpPr txBox="1"/>
          <p:nvPr/>
        </p:nvSpPr>
        <p:spPr>
          <a:xfrm>
            <a:off x="5424054" y="1110481"/>
            <a:ext cx="3872345" cy="707886"/>
          </a:xfrm>
          <a:prstGeom prst="rect">
            <a:avLst/>
          </a:prstGeom>
          <a:noFill/>
        </p:spPr>
        <p:txBody>
          <a:bodyPr wrap="square" rtlCol="0">
            <a:spAutoFit/>
          </a:bodyPr>
          <a:lstStyle/>
          <a:p>
            <a:pPr marL="182880" lvl="0" indent="-182880">
              <a:buFont typeface="Arial" panose="020B0604020202020204" pitchFamily="34" charset="0"/>
              <a:buChar char="•"/>
              <a:defRPr/>
            </a:pPr>
            <a:r>
              <a:rPr lang="zh-CN" altLang="en-US" sz="2000" b="1" dirty="0">
                <a:solidFill>
                  <a:srgbClr val="0070C0"/>
                </a:solidFill>
                <a:effectLst>
                  <a:glow rad="63500">
                    <a:prstClr val="white"/>
                  </a:glow>
                </a:effectLst>
              </a:rPr>
              <a:t>谦卑、</a:t>
            </a:r>
            <a:r>
              <a:rPr lang="zh-CN" altLang="en-US" sz="2000" b="1" dirty="0">
                <a:solidFill>
                  <a:srgbClr val="00B050"/>
                </a:solidFill>
                <a:effectLst>
                  <a:glow rad="63500">
                    <a:prstClr val="white"/>
                  </a:glow>
                </a:effectLst>
              </a:rPr>
              <a:t>温柔、忍耐、爱</a:t>
            </a:r>
            <a:endParaRPr lang="en-US" altLang="zh-CN" sz="2000" b="1" dirty="0">
              <a:solidFill>
                <a:srgbClr val="00B050"/>
              </a:solidFill>
              <a:effectLst>
                <a:glow rad="63500">
                  <a:prstClr val="white"/>
                </a:glow>
              </a:effectLst>
            </a:endParaRPr>
          </a:p>
          <a:p>
            <a:pPr marL="182880" lvl="0" indent="-182880">
              <a:buFont typeface="Arial" panose="020B0604020202020204" pitchFamily="34" charset="0"/>
              <a:buChar char="•"/>
              <a:defRPr/>
            </a:pPr>
            <a:r>
              <a:rPr kumimoji="0" lang="zh-CN" altLang="en-US" sz="20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rPr>
              <a:t>以和平的联结保持属灵的合一</a:t>
            </a:r>
            <a:endParaRPr kumimoji="0" lang="en-US" altLang="zh-CN" sz="20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endParaRPr>
          </a:p>
        </p:txBody>
      </p:sp>
      <p:pic>
        <p:nvPicPr>
          <p:cNvPr id="9" name="Picture 8">
            <a:extLst>
              <a:ext uri="{FF2B5EF4-FFF2-40B4-BE49-F238E27FC236}">
                <a16:creationId xmlns:a16="http://schemas.microsoft.com/office/drawing/2014/main" id="{F3C22719-62D7-48BB-A879-3E7921A7DA01}"/>
              </a:ext>
            </a:extLst>
          </p:cNvPr>
          <p:cNvPicPr>
            <a:picLocks noChangeAspect="1"/>
          </p:cNvPicPr>
          <p:nvPr/>
        </p:nvPicPr>
        <p:blipFill>
          <a:blip r:embed="rId4"/>
          <a:stretch>
            <a:fillRect/>
          </a:stretch>
        </p:blipFill>
        <p:spPr>
          <a:xfrm>
            <a:off x="4516120" y="4260112"/>
            <a:ext cx="1048664" cy="1499423"/>
          </a:xfrm>
          <a:prstGeom prst="rect">
            <a:avLst/>
          </a:prstGeom>
        </p:spPr>
      </p:pic>
    </p:spTree>
    <p:extLst>
      <p:ext uri="{BB962C8B-B14F-4D97-AF65-F5344CB8AC3E}">
        <p14:creationId xmlns:p14="http://schemas.microsoft.com/office/powerpoint/2010/main" val="167357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peace.4:4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410200" y="645352"/>
            <a:ext cx="3657600" cy="461665"/>
          </a:xfrm>
          <a:prstGeom prst="rect">
            <a:avLst/>
          </a:prstGeom>
          <a:noFill/>
        </p:spPr>
        <p:txBody>
          <a:bodyPr wrap="square" rtlCol="0">
            <a:spAutoFit/>
          </a:bodyPr>
          <a:lstStyle/>
          <a:p>
            <a:pPr lvl="0">
              <a:defRPr/>
            </a:pPr>
            <a:r>
              <a:rPr lang="zh-CN" altLang="en-US" sz="2400" b="1" dirty="0">
                <a:solidFill>
                  <a:srgbClr val="00B050"/>
                </a:solidFill>
                <a:effectLst>
                  <a:glow rad="63500">
                    <a:prstClr val="white"/>
                  </a:glow>
                </a:effectLst>
              </a:rPr>
              <a:t>生活</a:t>
            </a:r>
            <a:r>
              <a:rPr lang="zh-CN" altLang="en-US" sz="2400" b="1" dirty="0">
                <a:solidFill>
                  <a:srgbClr val="00B050"/>
                </a:solidFill>
                <a:effectLst>
                  <a:glow rad="63500">
                    <a:prstClr val="white"/>
                  </a:glow>
                </a:effectLst>
                <a:latin typeface="Century Gothic" panose="020B0502020202020204"/>
              </a:rPr>
              <a:t>如何与这一恩召相配？</a:t>
            </a:r>
            <a:endPar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cs typeface="+mn-cs"/>
            </a:endParaRPr>
          </a:p>
        </p:txBody>
      </p:sp>
      <p:sp>
        <p:nvSpPr>
          <p:cNvPr id="56" name="TextBox 55">
            <a:extLst>
              <a:ext uri="{FF2B5EF4-FFF2-40B4-BE49-F238E27FC236}">
                <a16:creationId xmlns:a16="http://schemas.microsoft.com/office/drawing/2014/main" id="{086B6DBD-552D-4445-8218-96CC3E46E93F}"/>
              </a:ext>
            </a:extLst>
          </p:cNvPr>
          <p:cNvSpPr txBox="1"/>
          <p:nvPr/>
        </p:nvSpPr>
        <p:spPr>
          <a:xfrm>
            <a:off x="5257800" y="1866900"/>
            <a:ext cx="3716420" cy="193899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约</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13:3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耶稣知道父已将万有交在他手里，且知道自己是从神出来的，又要归到神那里去， </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13:4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就离席站起来，脱了衣服，拿一条手巾束腰， </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13:5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随后把水倒在盆里，就洗门徒的脚，并用自己所束的手巾擦乾。 </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13:6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挨到西门彼得，彼得对他说：主阿，你洗我的脚么？ </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13:7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耶稣回答说：我所做的，你如今不知道，后来必明白。 </a:t>
            </a:r>
            <a:endParaRPr lang="en-US" altLang="zh-CN" sz="1500" b="1"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8" name="TextBox 7">
            <a:extLst>
              <a:ext uri="{FF2B5EF4-FFF2-40B4-BE49-F238E27FC236}">
                <a16:creationId xmlns:a16="http://schemas.microsoft.com/office/drawing/2014/main" id="{8AF5CA0A-B1A5-4E12-84B6-D067A39D7CEA}"/>
              </a:ext>
            </a:extLst>
          </p:cNvPr>
          <p:cNvSpPr txBox="1"/>
          <p:nvPr/>
        </p:nvSpPr>
        <p:spPr>
          <a:xfrm>
            <a:off x="5424054" y="1110481"/>
            <a:ext cx="3872345" cy="707886"/>
          </a:xfrm>
          <a:prstGeom prst="rect">
            <a:avLst/>
          </a:prstGeom>
          <a:noFill/>
        </p:spPr>
        <p:txBody>
          <a:bodyPr wrap="square" rtlCol="0">
            <a:spAutoFit/>
          </a:bodyPr>
          <a:lstStyle/>
          <a:p>
            <a:pPr marL="182880" lvl="0" indent="-182880">
              <a:buFont typeface="Arial" panose="020B0604020202020204" pitchFamily="34" charset="0"/>
              <a:buChar char="•"/>
              <a:defRPr/>
            </a:pPr>
            <a:r>
              <a:rPr lang="zh-CN" altLang="en-US" sz="2000" b="1" dirty="0">
                <a:solidFill>
                  <a:srgbClr val="0070C0"/>
                </a:solidFill>
                <a:effectLst>
                  <a:glow rad="63500">
                    <a:prstClr val="white"/>
                  </a:glow>
                </a:effectLst>
              </a:rPr>
              <a:t>谦卑、</a:t>
            </a:r>
            <a:r>
              <a:rPr lang="zh-CN" altLang="en-US" sz="2000" b="1" dirty="0">
                <a:solidFill>
                  <a:srgbClr val="00B050"/>
                </a:solidFill>
                <a:effectLst>
                  <a:glow rad="63500">
                    <a:prstClr val="white"/>
                  </a:glow>
                </a:effectLst>
              </a:rPr>
              <a:t>温柔、忍耐、爱</a:t>
            </a:r>
            <a:endParaRPr lang="en-US" altLang="zh-CN" sz="2000" b="1" dirty="0">
              <a:solidFill>
                <a:srgbClr val="00B050"/>
              </a:solidFill>
              <a:effectLst>
                <a:glow rad="63500">
                  <a:prstClr val="white"/>
                </a:glow>
              </a:effectLst>
            </a:endParaRPr>
          </a:p>
          <a:p>
            <a:pPr marL="182880" lvl="0" indent="-182880">
              <a:buFont typeface="Arial" panose="020B0604020202020204" pitchFamily="34" charset="0"/>
              <a:buChar char="•"/>
              <a:defRPr/>
            </a:pPr>
            <a:r>
              <a:rPr kumimoji="0" lang="zh-CN" altLang="en-US" sz="20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rPr>
              <a:t>以和平的联结保持属灵的合一</a:t>
            </a:r>
            <a:endParaRPr kumimoji="0" lang="en-US" altLang="zh-CN" sz="20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endParaRPr>
          </a:p>
        </p:txBody>
      </p:sp>
      <p:pic>
        <p:nvPicPr>
          <p:cNvPr id="9" name="Picture 8">
            <a:extLst>
              <a:ext uri="{FF2B5EF4-FFF2-40B4-BE49-F238E27FC236}">
                <a16:creationId xmlns:a16="http://schemas.microsoft.com/office/drawing/2014/main" id="{08B8B15B-D2D6-45E6-9E79-3B474AB8D037}"/>
              </a:ext>
            </a:extLst>
          </p:cNvPr>
          <p:cNvPicPr>
            <a:picLocks noChangeAspect="1"/>
          </p:cNvPicPr>
          <p:nvPr/>
        </p:nvPicPr>
        <p:blipFill>
          <a:blip r:embed="rId4"/>
          <a:stretch>
            <a:fillRect/>
          </a:stretch>
        </p:blipFill>
        <p:spPr>
          <a:xfrm>
            <a:off x="4516120" y="4260112"/>
            <a:ext cx="1048664" cy="1499423"/>
          </a:xfrm>
          <a:prstGeom prst="rect">
            <a:avLst/>
          </a:prstGeom>
        </p:spPr>
      </p:pic>
    </p:spTree>
    <p:extLst>
      <p:ext uri="{BB962C8B-B14F-4D97-AF65-F5344CB8AC3E}">
        <p14:creationId xmlns:p14="http://schemas.microsoft.com/office/powerpoint/2010/main" val="850840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peace.4:4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410200" y="645352"/>
            <a:ext cx="3657600" cy="461665"/>
          </a:xfrm>
          <a:prstGeom prst="rect">
            <a:avLst/>
          </a:prstGeom>
          <a:noFill/>
        </p:spPr>
        <p:txBody>
          <a:bodyPr wrap="square" rtlCol="0">
            <a:spAutoFit/>
          </a:bodyPr>
          <a:lstStyle/>
          <a:p>
            <a:pPr lvl="0">
              <a:defRPr/>
            </a:pPr>
            <a:r>
              <a:rPr lang="zh-CN" altLang="en-US" sz="2400" b="1" dirty="0">
                <a:solidFill>
                  <a:srgbClr val="00B050"/>
                </a:solidFill>
                <a:effectLst>
                  <a:glow rad="63500">
                    <a:prstClr val="white"/>
                  </a:glow>
                </a:effectLst>
              </a:rPr>
              <a:t>生活</a:t>
            </a:r>
            <a:r>
              <a:rPr lang="zh-CN" altLang="en-US" sz="2400" b="1" dirty="0">
                <a:solidFill>
                  <a:srgbClr val="00B050"/>
                </a:solidFill>
                <a:effectLst>
                  <a:glow rad="63500">
                    <a:prstClr val="white"/>
                  </a:glow>
                </a:effectLst>
                <a:latin typeface="Century Gothic" panose="020B0502020202020204"/>
              </a:rPr>
              <a:t>如何与这一恩召相配？</a:t>
            </a:r>
            <a:endPar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cs typeface="+mn-cs"/>
            </a:endParaRPr>
          </a:p>
        </p:txBody>
      </p:sp>
      <p:sp>
        <p:nvSpPr>
          <p:cNvPr id="56" name="TextBox 55">
            <a:extLst>
              <a:ext uri="{FF2B5EF4-FFF2-40B4-BE49-F238E27FC236}">
                <a16:creationId xmlns:a16="http://schemas.microsoft.com/office/drawing/2014/main" id="{086B6DBD-552D-4445-8218-96CC3E46E93F}"/>
              </a:ext>
            </a:extLst>
          </p:cNvPr>
          <p:cNvSpPr txBox="1"/>
          <p:nvPr/>
        </p:nvSpPr>
        <p:spPr>
          <a:xfrm>
            <a:off x="5257800" y="1866900"/>
            <a:ext cx="3716420" cy="193899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腓</a:t>
            </a:r>
            <a:r>
              <a:rPr lang="en-US" altLang="zh-CN"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2:5 </a:t>
            </a:r>
            <a:r>
              <a:rPr lang="zh-CN" altLang="en-US"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你们当以基督耶稣的心为心（</a:t>
            </a:r>
            <a:r>
              <a:rPr lang="en-US" altLang="zh-CN"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Let this mind be in you which was also in Christ Jesus</a:t>
            </a:r>
            <a:r>
              <a:rPr lang="zh-CN" altLang="en-US"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 </a:t>
            </a:r>
            <a:r>
              <a:rPr lang="en-US" altLang="zh-CN" sz="15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2:6 </a:t>
            </a:r>
            <a:r>
              <a:rPr lang="zh-CN" altLang="en-US" sz="15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他本有神的形象，不以自己与神同等为强夺的； </a:t>
            </a:r>
            <a:r>
              <a:rPr lang="en-US" altLang="zh-CN" sz="15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2:7 </a:t>
            </a:r>
            <a:r>
              <a:rPr lang="zh-CN" altLang="en-US" sz="15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反倒虚己（</a:t>
            </a:r>
            <a:r>
              <a:rPr lang="en-US" altLang="zh-CN" sz="15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set aside the privileges of deity</a:t>
            </a:r>
            <a:r>
              <a:rPr lang="zh-CN" altLang="en-US" sz="15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），取了奴仆的形象，成为人的样式； </a:t>
            </a:r>
            <a:r>
              <a:rPr lang="en-US" altLang="zh-CN"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2:8 </a:t>
            </a:r>
            <a:r>
              <a:rPr lang="zh-CN" altLang="en-US"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既有人的样子，就自己卑微，存心顺服，以至于死，且死在十字架上。</a:t>
            </a: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8" name="TextBox 7">
            <a:extLst>
              <a:ext uri="{FF2B5EF4-FFF2-40B4-BE49-F238E27FC236}">
                <a16:creationId xmlns:a16="http://schemas.microsoft.com/office/drawing/2014/main" id="{8AF5CA0A-B1A5-4E12-84B6-D067A39D7CEA}"/>
              </a:ext>
            </a:extLst>
          </p:cNvPr>
          <p:cNvSpPr txBox="1"/>
          <p:nvPr/>
        </p:nvSpPr>
        <p:spPr>
          <a:xfrm>
            <a:off x="5424054" y="1110481"/>
            <a:ext cx="3872345" cy="707886"/>
          </a:xfrm>
          <a:prstGeom prst="rect">
            <a:avLst/>
          </a:prstGeom>
          <a:noFill/>
        </p:spPr>
        <p:txBody>
          <a:bodyPr wrap="square" rtlCol="0">
            <a:spAutoFit/>
          </a:bodyPr>
          <a:lstStyle/>
          <a:p>
            <a:pPr marL="182880" lvl="0" indent="-182880">
              <a:buFont typeface="Arial" panose="020B0604020202020204" pitchFamily="34" charset="0"/>
              <a:buChar char="•"/>
              <a:defRPr/>
            </a:pPr>
            <a:r>
              <a:rPr lang="zh-CN" altLang="en-US" sz="2000" b="1" dirty="0">
                <a:solidFill>
                  <a:srgbClr val="0070C0"/>
                </a:solidFill>
                <a:effectLst>
                  <a:glow rad="63500">
                    <a:prstClr val="white"/>
                  </a:glow>
                </a:effectLst>
              </a:rPr>
              <a:t>谦卑、</a:t>
            </a:r>
            <a:r>
              <a:rPr lang="zh-CN" altLang="en-US" sz="2000" b="1" dirty="0">
                <a:solidFill>
                  <a:srgbClr val="00B050"/>
                </a:solidFill>
                <a:effectLst>
                  <a:glow rad="63500">
                    <a:prstClr val="white"/>
                  </a:glow>
                </a:effectLst>
              </a:rPr>
              <a:t>温柔、忍耐、爱</a:t>
            </a:r>
            <a:endParaRPr lang="en-US" altLang="zh-CN" sz="2000" b="1" dirty="0">
              <a:solidFill>
                <a:srgbClr val="00B050"/>
              </a:solidFill>
              <a:effectLst>
                <a:glow rad="63500">
                  <a:prstClr val="white"/>
                </a:glow>
              </a:effectLst>
            </a:endParaRPr>
          </a:p>
          <a:p>
            <a:pPr marL="182880" lvl="0" indent="-182880">
              <a:buFont typeface="Arial" panose="020B0604020202020204" pitchFamily="34" charset="0"/>
              <a:buChar char="•"/>
              <a:defRPr/>
            </a:pPr>
            <a:r>
              <a:rPr kumimoji="0" lang="zh-CN" altLang="en-US" sz="20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rPr>
              <a:t>以和平的联结保持属灵的合一</a:t>
            </a:r>
            <a:endParaRPr kumimoji="0" lang="en-US" altLang="zh-CN" sz="20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endParaRPr>
          </a:p>
        </p:txBody>
      </p:sp>
      <p:pic>
        <p:nvPicPr>
          <p:cNvPr id="4" name="Picture 3">
            <a:extLst>
              <a:ext uri="{FF2B5EF4-FFF2-40B4-BE49-F238E27FC236}">
                <a16:creationId xmlns:a16="http://schemas.microsoft.com/office/drawing/2014/main" id="{2E129C8E-8130-452E-92B8-CC75B402931C}"/>
              </a:ext>
            </a:extLst>
          </p:cNvPr>
          <p:cNvPicPr>
            <a:picLocks noChangeAspect="1"/>
          </p:cNvPicPr>
          <p:nvPr/>
        </p:nvPicPr>
        <p:blipFill>
          <a:blip r:embed="rId4"/>
          <a:stretch>
            <a:fillRect/>
          </a:stretch>
        </p:blipFill>
        <p:spPr>
          <a:xfrm>
            <a:off x="4516120" y="4260112"/>
            <a:ext cx="1048664" cy="1499423"/>
          </a:xfrm>
          <a:prstGeom prst="rect">
            <a:avLst/>
          </a:prstGeom>
        </p:spPr>
      </p:pic>
    </p:spTree>
    <p:extLst>
      <p:ext uri="{BB962C8B-B14F-4D97-AF65-F5344CB8AC3E}">
        <p14:creationId xmlns:p14="http://schemas.microsoft.com/office/powerpoint/2010/main" val="331654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peace.4:4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410200" y="645352"/>
            <a:ext cx="3657600" cy="461665"/>
          </a:xfrm>
          <a:prstGeom prst="rect">
            <a:avLst/>
          </a:prstGeom>
          <a:noFill/>
        </p:spPr>
        <p:txBody>
          <a:bodyPr wrap="square" rtlCol="0">
            <a:spAutoFit/>
          </a:bodyPr>
          <a:lstStyle/>
          <a:p>
            <a:pPr lvl="0">
              <a:defRPr/>
            </a:pPr>
            <a:r>
              <a:rPr lang="zh-CN" altLang="en-US" sz="2400" b="1" dirty="0">
                <a:solidFill>
                  <a:srgbClr val="00B050"/>
                </a:solidFill>
                <a:effectLst>
                  <a:glow rad="63500">
                    <a:prstClr val="white"/>
                  </a:glow>
                </a:effectLst>
              </a:rPr>
              <a:t>生活</a:t>
            </a:r>
            <a:r>
              <a:rPr lang="zh-CN" altLang="en-US" sz="2400" b="1" dirty="0">
                <a:solidFill>
                  <a:srgbClr val="00B050"/>
                </a:solidFill>
                <a:effectLst>
                  <a:glow rad="63500">
                    <a:prstClr val="white"/>
                  </a:glow>
                </a:effectLst>
                <a:latin typeface="Century Gothic" panose="020B0502020202020204"/>
              </a:rPr>
              <a:t>如何与这一恩召相配？</a:t>
            </a:r>
            <a:endParaRPr kumimoji="0" lang="en-US" altLang="zh-CN" sz="2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cs typeface="+mn-cs"/>
            </a:endParaRPr>
          </a:p>
        </p:txBody>
      </p:sp>
      <p:sp>
        <p:nvSpPr>
          <p:cNvPr id="56" name="TextBox 55">
            <a:extLst>
              <a:ext uri="{FF2B5EF4-FFF2-40B4-BE49-F238E27FC236}">
                <a16:creationId xmlns:a16="http://schemas.microsoft.com/office/drawing/2014/main" id="{086B6DBD-552D-4445-8218-96CC3E46E93F}"/>
              </a:ext>
            </a:extLst>
          </p:cNvPr>
          <p:cNvSpPr txBox="1"/>
          <p:nvPr/>
        </p:nvSpPr>
        <p:spPr>
          <a:xfrm>
            <a:off x="5257800" y="1866900"/>
            <a:ext cx="3716420" cy="147732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腓</a:t>
            </a:r>
            <a:r>
              <a:rPr lang="en-US" altLang="zh-CN"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4:11 </a:t>
            </a:r>
            <a:r>
              <a:rPr lang="zh-CN" altLang="en-US"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我并不是因缺乏说这话；我无论在甚么景况都可以知足，这是我已经学会了。</a:t>
            </a:r>
            <a:r>
              <a:rPr lang="en-US" altLang="zh-CN"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4:12 </a:t>
            </a:r>
            <a:r>
              <a:rPr lang="zh-CN" altLang="en-US"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我知道怎样处卑贱，也知道怎样处丰富；或饱足，或饥饿；或有余，或缺乏，随事随在，我都得了秘诀。</a:t>
            </a:r>
            <a:r>
              <a:rPr lang="en-US" altLang="zh-CN"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4:13 </a:t>
            </a:r>
            <a:r>
              <a:rPr lang="zh-CN" altLang="en-US" sz="1500" b="1" dirty="0">
                <a:solidFill>
                  <a:prstClr val="white"/>
                </a:solidFill>
                <a:latin typeface="Calibri" panose="020F0502020204030204" pitchFamily="34" charset="0"/>
                <a:ea typeface="微软雅黑" panose="020B0503020204020204" pitchFamily="34" charset="-122"/>
                <a:cs typeface="Calibri" panose="020F0502020204030204" pitchFamily="34" charset="0"/>
              </a:rPr>
              <a:t>我靠着那加给我力量的，凡事都能做。</a:t>
            </a: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8" name="TextBox 7">
            <a:extLst>
              <a:ext uri="{FF2B5EF4-FFF2-40B4-BE49-F238E27FC236}">
                <a16:creationId xmlns:a16="http://schemas.microsoft.com/office/drawing/2014/main" id="{8AF5CA0A-B1A5-4E12-84B6-D067A39D7CEA}"/>
              </a:ext>
            </a:extLst>
          </p:cNvPr>
          <p:cNvSpPr txBox="1"/>
          <p:nvPr/>
        </p:nvSpPr>
        <p:spPr>
          <a:xfrm>
            <a:off x="5424054" y="1110481"/>
            <a:ext cx="3872345" cy="707886"/>
          </a:xfrm>
          <a:prstGeom prst="rect">
            <a:avLst/>
          </a:prstGeom>
          <a:noFill/>
        </p:spPr>
        <p:txBody>
          <a:bodyPr wrap="square" rtlCol="0">
            <a:spAutoFit/>
          </a:bodyPr>
          <a:lstStyle/>
          <a:p>
            <a:pPr marL="182880" lvl="0" indent="-182880">
              <a:buFont typeface="Arial" panose="020B0604020202020204" pitchFamily="34" charset="0"/>
              <a:buChar char="•"/>
              <a:defRPr/>
            </a:pPr>
            <a:r>
              <a:rPr lang="zh-CN" altLang="en-US" sz="2000" b="1" dirty="0">
                <a:solidFill>
                  <a:srgbClr val="0070C0"/>
                </a:solidFill>
                <a:effectLst>
                  <a:glow rad="63500">
                    <a:prstClr val="white"/>
                  </a:glow>
                </a:effectLst>
              </a:rPr>
              <a:t>谦卑、</a:t>
            </a:r>
            <a:r>
              <a:rPr lang="zh-CN" altLang="en-US" sz="2000" b="1" dirty="0">
                <a:solidFill>
                  <a:srgbClr val="00B050"/>
                </a:solidFill>
                <a:effectLst>
                  <a:glow rad="63500">
                    <a:prstClr val="white"/>
                  </a:glow>
                </a:effectLst>
              </a:rPr>
              <a:t>温柔、忍耐、爱</a:t>
            </a:r>
            <a:endParaRPr lang="en-US" altLang="zh-CN" sz="2000" b="1" dirty="0">
              <a:solidFill>
                <a:srgbClr val="00B050"/>
              </a:solidFill>
              <a:effectLst>
                <a:glow rad="63500">
                  <a:prstClr val="white"/>
                </a:glow>
              </a:effectLst>
            </a:endParaRPr>
          </a:p>
          <a:p>
            <a:pPr marL="182880" lvl="0" indent="-182880">
              <a:buFont typeface="Arial" panose="020B0604020202020204" pitchFamily="34" charset="0"/>
              <a:buChar char="•"/>
              <a:defRPr/>
            </a:pPr>
            <a:r>
              <a:rPr kumimoji="0" lang="zh-CN" altLang="en-US" sz="20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rPr>
              <a:t>以和平的联结保持属灵的合一</a:t>
            </a:r>
            <a:endParaRPr kumimoji="0" lang="en-US" altLang="zh-CN" sz="20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endParaRPr>
          </a:p>
        </p:txBody>
      </p:sp>
      <p:pic>
        <p:nvPicPr>
          <p:cNvPr id="4" name="Picture 3">
            <a:extLst>
              <a:ext uri="{FF2B5EF4-FFF2-40B4-BE49-F238E27FC236}">
                <a16:creationId xmlns:a16="http://schemas.microsoft.com/office/drawing/2014/main" id="{2E129C8E-8130-452E-92B8-CC75B402931C}"/>
              </a:ext>
            </a:extLst>
          </p:cNvPr>
          <p:cNvPicPr>
            <a:picLocks noChangeAspect="1"/>
          </p:cNvPicPr>
          <p:nvPr/>
        </p:nvPicPr>
        <p:blipFill>
          <a:blip r:embed="rId4"/>
          <a:stretch>
            <a:fillRect/>
          </a:stretch>
        </p:blipFill>
        <p:spPr>
          <a:xfrm>
            <a:off x="4516120" y="4260112"/>
            <a:ext cx="1048664" cy="1499423"/>
          </a:xfrm>
          <a:prstGeom prst="rect">
            <a:avLst/>
          </a:prstGeom>
        </p:spPr>
      </p:pic>
    </p:spTree>
    <p:extLst>
      <p:ext uri="{BB962C8B-B14F-4D97-AF65-F5344CB8AC3E}">
        <p14:creationId xmlns:p14="http://schemas.microsoft.com/office/powerpoint/2010/main" val="223433351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3192CEE-5900-482E-BE20-28652FF1739B}">
  <ds:schemaRefs>
    <ds:schemaRef ds:uri="http://www.w3.org/XML/1998/namespace"/>
    <ds:schemaRef ds:uri="http://purl.org/dc/elements/1.1/"/>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1B81EEF0-C477-4DE5-A8BD-E3E11713BD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31613</TotalTime>
  <Words>6772</Words>
  <Application>Microsoft Office PowerPoint</Application>
  <PresentationFormat>On-screen Show (16:10)</PresentationFormat>
  <Paragraphs>146</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微软雅黑</vt:lpstr>
      <vt:lpstr>微软雅黑</vt:lpstr>
      <vt:lpstr>幼圆</vt:lpstr>
      <vt:lpstr>Arial</vt:lpstr>
      <vt:lpstr>Calibri</vt:lpstr>
      <vt:lpstr>Century Gothic</vt:lpstr>
      <vt:lpstr>Lao UI</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1916</cp:revision>
  <dcterms:created xsi:type="dcterms:W3CDTF">2011-09-04T18:01:24Z</dcterms:created>
  <dcterms:modified xsi:type="dcterms:W3CDTF">2021-02-07T13:59:53Z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