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  <p:sldMasterId id="2147483958" r:id="rId5"/>
    <p:sldMasterId id="2147483975" r:id="rId6"/>
  </p:sldMasterIdLst>
  <p:notesMasterIdLst>
    <p:notesMasterId r:id="rId32"/>
  </p:notesMasterIdLst>
  <p:sldIdLst>
    <p:sldId id="256" r:id="rId7"/>
    <p:sldId id="929" r:id="rId8"/>
    <p:sldId id="868" r:id="rId9"/>
    <p:sldId id="908" r:id="rId10"/>
    <p:sldId id="914" r:id="rId11"/>
    <p:sldId id="915" r:id="rId12"/>
    <p:sldId id="916" r:id="rId13"/>
    <p:sldId id="919" r:id="rId14"/>
    <p:sldId id="920" r:id="rId15"/>
    <p:sldId id="909" r:id="rId16"/>
    <p:sldId id="910" r:id="rId17"/>
    <p:sldId id="926" r:id="rId18"/>
    <p:sldId id="927" r:id="rId19"/>
    <p:sldId id="937" r:id="rId20"/>
    <p:sldId id="930" r:id="rId21"/>
    <p:sldId id="931" r:id="rId22"/>
    <p:sldId id="932" r:id="rId23"/>
    <p:sldId id="933" r:id="rId24"/>
    <p:sldId id="935" r:id="rId25"/>
    <p:sldId id="934" r:id="rId26"/>
    <p:sldId id="936" r:id="rId27"/>
    <p:sldId id="921" r:id="rId28"/>
    <p:sldId id="922" r:id="rId29"/>
    <p:sldId id="923" r:id="rId30"/>
    <p:sldId id="924" r:id="rId3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227"/>
    <a:srgbClr val="66FF99"/>
    <a:srgbClr val="0000FF"/>
    <a:srgbClr val="F9CFC3"/>
    <a:srgbClr val="00FFFF"/>
    <a:srgbClr val="090909"/>
    <a:srgbClr val="01010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9" autoAdjust="0"/>
    <p:restoredTop sz="94471" autoAdjust="0"/>
  </p:normalViewPr>
  <p:slideViewPr>
    <p:cSldViewPr>
      <p:cViewPr>
        <p:scale>
          <a:sx n="66" d="100"/>
          <a:sy n="66" d="100"/>
        </p:scale>
        <p:origin x="643" y="763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374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4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60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7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0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69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006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84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29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146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8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4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89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46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745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49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8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36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3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5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4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1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2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6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0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8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1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9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79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0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5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41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0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20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9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03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1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02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7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7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22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4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3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9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9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9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38</a:t>
            </a: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9144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如今，那些在基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督耶稣里的就不定罪了。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因为赐生命圣灵的律，在基督耶稣里释放了我，使我脱离罪和死的律了。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因为随从肉体的人体贴肉体的事，随从圣灵的人体贴圣灵的事。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体贴肉体的，就是死；体贴圣灵的，乃是生命、平安。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(8:5 For those who live according to the flesh set their minds on the things of the flesh, but those who live according to the Spirit, the things of the Spirit.8:6 For to be carnally minded is death, but to be spiritually minded is life and peace.)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8:7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如果神的灵住在你们心里，你们就不属肉体，乃属圣灵了。人若没有基督的灵，就不是属基督的。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基督若在你们心里，身体就因罪而死，心灵却因义而活。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然而，叫耶稣从死里复活者的灵若住在你们心里，那叫基督耶稣从死里复活的，也必藉着住在你们心里的圣灵，使你们必死的身体又活过来。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1374C0-86D7-41A0-B566-3D0B2A6D42EA}"/>
              </a:ext>
            </a:extLst>
          </p:cNvPr>
          <p:cNvGrpSpPr/>
          <p:nvPr/>
        </p:nvGrpSpPr>
        <p:grpSpPr>
          <a:xfrm>
            <a:off x="6452790" y="3740650"/>
            <a:ext cx="2590800" cy="1853457"/>
            <a:chOff x="6452790" y="3740650"/>
            <a:chExt cx="2590800" cy="185345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817A17-ADE0-4F73-BC1B-1F84D556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2790" y="3740650"/>
              <a:ext cx="2590800" cy="185345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AE7288-CA8D-4030-9645-6F7EAA816A6F}"/>
                </a:ext>
              </a:extLst>
            </p:cNvPr>
            <p:cNvSpPr txBox="1"/>
            <p:nvPr/>
          </p:nvSpPr>
          <p:spPr>
            <a:xfrm>
              <a:off x="7232664" y="4795410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???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F5C0FB-582D-4FDF-BDB0-DF2F1C445F32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</p:spTree>
    <p:extLst>
      <p:ext uri="{BB962C8B-B14F-4D97-AF65-F5344CB8AC3E}">
        <p14:creationId xmlns:p14="http://schemas.microsoft.com/office/powerpoint/2010/main" val="7045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9144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如今，那些在基督耶稣里的就不定罪了。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因为赐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生命圣灵的律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，在基督耶稣里释放了我，使我脱离</a:t>
            </a:r>
            <a:r>
              <a:rPr lang="zh-CN" altLang="en-US" sz="1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罪和死的律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因为随从肉体的人体贴肉体的事，随从圣灵的人体贴圣灵的事。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体贴肉体的，就是死；体贴圣灵的，乃是生命、平安。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(8:5 For those who live according to the flesh set their minds on the things of the flesh, but those who live according to the Spirit, the things of the Spirit.8:6 For to be carnally minded is death, but to be spiritually minded is life and peace.)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8:7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如果神的灵住在你们心里，你们就不属肉体，乃属圣灵了。人若没有基督的灵，就不是属基督的。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基督若在你们心里，身体就因罪而死，心灵却因义而活。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然而，叫耶稣从死里复活者的灵若住在你们心里，那叫基督耶稣从死里复活的，也必藉着住在你们心里的圣灵，使你们必死的身体又活过来。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95CD4-4A54-4386-B5F6-A62BE6146169}"/>
              </a:ext>
            </a:extLst>
          </p:cNvPr>
          <p:cNvGrpSpPr/>
          <p:nvPr/>
        </p:nvGrpSpPr>
        <p:grpSpPr>
          <a:xfrm>
            <a:off x="6452790" y="3740650"/>
            <a:ext cx="2590800" cy="1853457"/>
            <a:chOff x="6452790" y="3740650"/>
            <a:chExt cx="2590800" cy="18534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ECB8E-A657-4C50-8632-3537DA8F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2790" y="3740650"/>
              <a:ext cx="2590800" cy="18534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76816-7648-43B5-B70B-69E5178A4616}"/>
                </a:ext>
              </a:extLst>
            </p:cNvPr>
            <p:cNvSpPr txBox="1"/>
            <p:nvPr/>
          </p:nvSpPr>
          <p:spPr>
            <a:xfrm>
              <a:off x="7232664" y="4795410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???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7A2F29-79E7-42EA-A443-30AFF40930A8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</p:spTree>
    <p:extLst>
      <p:ext uri="{BB962C8B-B14F-4D97-AF65-F5344CB8AC3E}">
        <p14:creationId xmlns:p14="http://schemas.microsoft.com/office/powerpoint/2010/main" val="91518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9144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如今，那些在基督耶稣里的就不定罪了。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因为赐生命圣灵的律，在基督耶稣里释放了我，使我脱离</a:t>
            </a:r>
            <a:r>
              <a:rPr lang="zh-CN" altLang="en-US" sz="1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罪和死的律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</a:t>
            </a:r>
            <a:r>
              <a:rPr lang="zh-CN" altLang="en-US" sz="1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随从肉体的人体贴肉体的事，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随从圣灵的人体贴圣灵的事。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体贴圣灵的，乃是生命、平安。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(8:5 </a:t>
            </a:r>
            <a:r>
              <a:rPr lang="en-US" altLang="zh-CN" sz="17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For those who live according to the flesh set their minds on the things of the flesh, 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but those who live according to the Spirit, the things of the Spirit.8:6 </a:t>
            </a:r>
            <a:r>
              <a:rPr lang="en-US" altLang="zh-CN" sz="17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For to be carnally minded is death, 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but to be spiritually minded is life and peace.)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8:7 </a:t>
            </a:r>
            <a:r>
              <a:rPr lang="zh-CN" altLang="en-US" sz="1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如果神的灵住在你们心里，你们就不属肉体，乃属圣灵了。人若没有基督的灵，就不是属基督的。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</a:t>
            </a:r>
            <a:r>
              <a:rPr lang="zh-CN" altLang="en-US" sz="17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身体就因罪而死，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心灵却因义而活。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然而，叫耶稣从死里复活者的灵若住在你们心里，那叫基督耶稣从死里复活的，也必藉着住在你们心里的圣灵，使你们必死的身体又活过来。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D2EFB5-6115-4A2D-9596-0BC531FBF058}"/>
              </a:ext>
            </a:extLst>
          </p:cNvPr>
          <p:cNvGrpSpPr/>
          <p:nvPr/>
        </p:nvGrpSpPr>
        <p:grpSpPr>
          <a:xfrm>
            <a:off x="6452790" y="3740650"/>
            <a:ext cx="2590800" cy="1853457"/>
            <a:chOff x="6452790" y="3740650"/>
            <a:chExt cx="2590800" cy="18534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B13F2F-A1A2-4072-BB08-9B57A283E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2790" y="3740650"/>
              <a:ext cx="2590800" cy="18534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380CAD-89C3-4E90-A43E-4F0288F8CA68}"/>
                </a:ext>
              </a:extLst>
            </p:cNvPr>
            <p:cNvSpPr txBox="1"/>
            <p:nvPr/>
          </p:nvSpPr>
          <p:spPr>
            <a:xfrm>
              <a:off x="7232664" y="4795410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???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FCFFE04-8D29-47A0-B98B-F9BD24ABCA22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</p:spTree>
    <p:extLst>
      <p:ext uri="{BB962C8B-B14F-4D97-AF65-F5344CB8AC3E}">
        <p14:creationId xmlns:p14="http://schemas.microsoft.com/office/powerpoint/2010/main" val="304772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9144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如今，那些在基督耶稣里的就不定罪了。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因为赐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生命圣灵的律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，在基督耶稣里释放了我，使我脱离罪和死的律了。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随从圣灵的人体贴圣灵的事。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体贴圣灵的，乃是生命、平安。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(8:5 For those who live according to the flesh set their minds on the things of the flesh, </a:t>
            </a:r>
            <a:r>
              <a:rPr lang="en-US" altLang="zh-CN" sz="1700" b="1" dirty="0">
                <a:solidFill>
                  <a:srgbClr val="00B0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but those who live according to the Spirit, the things of the Spirit.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8:6 For to be carnally minded is death, </a:t>
            </a:r>
            <a:r>
              <a:rPr lang="en-US" altLang="zh-CN" sz="1700" b="1" dirty="0">
                <a:solidFill>
                  <a:srgbClr val="00B0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but to be spiritually minded is life and peace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.)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8:7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神的灵住在你们心里，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你们就不属肉体，乃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属圣灵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了。人若没有基督的灵，就不是属基督的。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身体就因罪而死，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心灵却因义而活。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叫耶稣从死里复活者的灵若住在你们心里，那叫基督耶稣从死里复活的，也必藉着住在你们心里的圣灵，使你们必死的身体又活过来。</a:t>
            </a:r>
            <a:endParaRPr lang="en-US" altLang="zh-CN" sz="17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549ADE-83CE-49A4-9477-73B7608CFD1E}"/>
              </a:ext>
            </a:extLst>
          </p:cNvPr>
          <p:cNvGrpSpPr/>
          <p:nvPr/>
        </p:nvGrpSpPr>
        <p:grpSpPr>
          <a:xfrm>
            <a:off x="6452790" y="3740650"/>
            <a:ext cx="2590800" cy="1853457"/>
            <a:chOff x="6452790" y="3740650"/>
            <a:chExt cx="2590800" cy="18534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940DE6-7DA5-4717-8AF5-F4F7E2A1B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2790" y="3740650"/>
              <a:ext cx="2590800" cy="18534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7AC9BC-4461-41B0-BFF5-F2EAB38D507A}"/>
                </a:ext>
              </a:extLst>
            </p:cNvPr>
            <p:cNvSpPr txBox="1"/>
            <p:nvPr/>
          </p:nvSpPr>
          <p:spPr>
            <a:xfrm>
              <a:off x="7232664" y="4795410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???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935C21D-256E-4650-912F-472573C61A50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</p:spTree>
    <p:extLst>
      <p:ext uri="{BB962C8B-B14F-4D97-AF65-F5344CB8AC3E}">
        <p14:creationId xmlns:p14="http://schemas.microsoft.com/office/powerpoint/2010/main" val="36711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BCF904-B0D6-431D-BB28-8BE4F06352F3}"/>
              </a:ext>
            </a:extLst>
          </p:cNvPr>
          <p:cNvSpPr/>
          <p:nvPr/>
        </p:nvSpPr>
        <p:spPr>
          <a:xfrm>
            <a:off x="76199" y="647700"/>
            <a:ext cx="9144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如今，那些在基督耶稣里的就不定罪了。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因为赐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生命圣灵的律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，在基督耶稣里释放了我，使我脱离罪和死的律了。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随从圣灵的人体贴圣灵的事。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体贴圣灵的，乃是生命、平安。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(8:5 For those who live according to the flesh set their minds on the things of the flesh, </a:t>
            </a:r>
            <a:r>
              <a:rPr lang="en-US" altLang="zh-CN" sz="1700" b="1" dirty="0">
                <a:solidFill>
                  <a:srgbClr val="00B0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but those who live according to the Spirit, the things of the Spirit.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8:6 For to be carnally minded is death, </a:t>
            </a:r>
            <a:r>
              <a:rPr lang="en-US" altLang="zh-CN" sz="1700" b="1" dirty="0">
                <a:solidFill>
                  <a:srgbClr val="00B0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but to be spiritually minded is life and peace</a:t>
            </a:r>
            <a:r>
              <a:rPr lang="en-US" altLang="zh-CN" sz="17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.)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8:7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神的灵住在你们心里，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你们就不属肉体，乃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属圣灵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了。人若没有基督的灵，就不是属基督的。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身体就因罪而死，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心灵却因义而活。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</a:t>
            </a:r>
            <a:r>
              <a:rPr lang="zh-CN" altLang="en-US" sz="17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叫耶稣从死里复活者的灵若住在你们心里，那叫基督耶稣从死里复活的，也必藉着住在你们心里的圣灵，使你们必死的身体又活过来。</a:t>
            </a:r>
            <a:endParaRPr lang="en-US" altLang="zh-CN" sz="17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57E012-AD49-4629-BECC-3359362CE5F4}"/>
              </a:ext>
            </a:extLst>
          </p:cNvPr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1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2050" name="Picture 2" descr="Premium Vector | Newton's gravity law">
            <a:extLst>
              <a:ext uri="{FF2B5EF4-FFF2-40B4-BE49-F238E27FC236}">
                <a16:creationId xmlns:a16="http://schemas.microsoft.com/office/drawing/2014/main" id="{0249FCB8-3A1E-4DA3-9BD9-43C4109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3012"/>
            <a:ext cx="2590189" cy="2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onardo Da Vinci Antique Flying Machine Under Parchment - A Drawing by  Nenad Cerovic">
            <a:extLst>
              <a:ext uri="{FF2B5EF4-FFF2-40B4-BE49-F238E27FC236}">
                <a16:creationId xmlns:a16="http://schemas.microsoft.com/office/drawing/2014/main" id="{556B1690-B2D7-44B6-922F-E3F76F16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42" y="823012"/>
            <a:ext cx="5912454" cy="25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2050" name="Picture 2" descr="Premium Vector | Newton's gravity law">
            <a:extLst>
              <a:ext uri="{FF2B5EF4-FFF2-40B4-BE49-F238E27FC236}">
                <a16:creationId xmlns:a16="http://schemas.microsoft.com/office/drawing/2014/main" id="{0249FCB8-3A1E-4DA3-9BD9-43C4109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3012"/>
            <a:ext cx="2590189" cy="2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corde could fly again by 2019 thanks to fan club with £180 million kitty  | The Independent | The Independent">
            <a:extLst>
              <a:ext uri="{FF2B5EF4-FFF2-40B4-BE49-F238E27FC236}">
                <a16:creationId xmlns:a16="http://schemas.microsoft.com/office/drawing/2014/main" id="{5E28C83E-C4BC-49F4-A2F4-E5642878B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80" y="845872"/>
            <a:ext cx="3460120" cy="25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E8A3EF-E151-42C4-A271-73A28F7B5483}"/>
              </a:ext>
            </a:extLst>
          </p:cNvPr>
          <p:cNvSpPr txBox="1"/>
          <p:nvPr/>
        </p:nvSpPr>
        <p:spPr>
          <a:xfrm>
            <a:off x="6647195" y="639934"/>
            <a:ext cx="22060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Concorde</a:t>
            </a:r>
          </a:p>
          <a:p>
            <a:pPr algn="ctr"/>
            <a:r>
              <a:rPr lang="zh-CN" altLang="en-US" sz="3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协和号</a:t>
            </a:r>
            <a:endParaRPr lang="en-US" altLang="zh-CN" sz="32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  <a:p>
            <a:pPr algn="ctr"/>
            <a:r>
              <a:rPr lang="en-US" altLang="zh-CN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2,140</a:t>
            </a:r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公里</a:t>
            </a:r>
            <a:r>
              <a:rPr lang="en-US" altLang="zh-CN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/</a:t>
            </a:r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小时</a:t>
            </a:r>
            <a:endParaRPr lang="en-US" altLang="zh-CN" sz="22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  <a:p>
            <a:pPr algn="ctr"/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伦敦</a:t>
            </a:r>
            <a:r>
              <a:rPr lang="en-US" altLang="zh-CN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→</a:t>
            </a:r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纽约</a:t>
            </a:r>
            <a:endParaRPr lang="en-US" altLang="zh-CN" sz="22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  <a:p>
            <a:pPr algn="ctr"/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航行时间</a:t>
            </a:r>
            <a:r>
              <a:rPr lang="en-US" altLang="zh-CN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~3</a:t>
            </a:r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小时</a:t>
            </a:r>
            <a:endParaRPr lang="en-US" altLang="zh-CN" sz="22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$12,000!</a:t>
            </a:r>
            <a:endParaRPr lang="en-US" sz="24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91613-2E91-44E9-9C07-FD94FC001650}"/>
              </a:ext>
            </a:extLst>
          </p:cNvPr>
          <p:cNvSpPr/>
          <p:nvPr/>
        </p:nvSpPr>
        <p:spPr>
          <a:xfrm>
            <a:off x="6627959" y="3090547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effectLst>
                  <a:glow rad="101600">
                    <a:schemeClr val="bg1"/>
                  </a:glow>
                </a:effectLst>
              </a:rPr>
              <a:t>油耗</a:t>
            </a:r>
            <a:r>
              <a:rPr lang="en-US" altLang="zh-CN" sz="3200" b="1" dirty="0">
                <a:effectLst>
                  <a:glow rad="101600">
                    <a:schemeClr val="bg1"/>
                  </a:glow>
                </a:effectLst>
              </a:rPr>
              <a:t>1</a:t>
            </a:r>
            <a:r>
              <a:rPr lang="zh-CN" altLang="en-US" sz="3200" b="1" dirty="0">
                <a:effectLst>
                  <a:glow rad="101600">
                    <a:schemeClr val="bg1"/>
                  </a:glow>
                </a:effectLst>
              </a:rPr>
              <a:t>吨</a:t>
            </a:r>
            <a:r>
              <a:rPr lang="en-US" altLang="zh-CN" sz="3200" b="1" dirty="0">
                <a:effectLst>
                  <a:glow rad="101600">
                    <a:schemeClr val="bg1"/>
                  </a:glow>
                </a:effectLst>
              </a:rPr>
              <a:t>/</a:t>
            </a:r>
            <a:r>
              <a:rPr lang="zh-CN" altLang="en-US" sz="3200" b="1" dirty="0">
                <a:effectLst>
                  <a:glow rad="101600">
                    <a:schemeClr val="bg1"/>
                  </a:glow>
                </a:effectLst>
              </a:rPr>
              <a:t>人</a:t>
            </a:r>
            <a:endParaRPr lang="en-US" altLang="zh-CN" sz="3200" b="1" dirty="0">
              <a:effectLst>
                <a:glow rad="101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6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2050" name="Picture 2" descr="Premium Vector | Newton's gravity law">
            <a:extLst>
              <a:ext uri="{FF2B5EF4-FFF2-40B4-BE49-F238E27FC236}">
                <a16:creationId xmlns:a16="http://schemas.microsoft.com/office/drawing/2014/main" id="{0249FCB8-3A1E-4DA3-9BD9-43C4109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3012"/>
            <a:ext cx="2590189" cy="2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91613-2E91-44E9-9C07-FD94FC001650}"/>
              </a:ext>
            </a:extLst>
          </p:cNvPr>
          <p:cNvSpPr/>
          <p:nvPr/>
        </p:nvSpPr>
        <p:spPr>
          <a:xfrm>
            <a:off x="6627959" y="3090547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effectLst>
                  <a:glow rad="101600">
                    <a:schemeClr val="bg1"/>
                  </a:glow>
                </a:effectLst>
              </a:rPr>
              <a:t>油耗</a:t>
            </a:r>
            <a:r>
              <a:rPr lang="en-US" altLang="zh-CN" sz="3200" b="1" dirty="0">
                <a:effectLst>
                  <a:glow rad="101600">
                    <a:schemeClr val="bg1"/>
                  </a:glow>
                </a:effectLst>
              </a:rPr>
              <a:t>1</a:t>
            </a:r>
            <a:r>
              <a:rPr lang="zh-CN" altLang="en-US" sz="3200" b="1" dirty="0">
                <a:effectLst>
                  <a:glow rad="101600">
                    <a:schemeClr val="bg1"/>
                  </a:glow>
                </a:effectLst>
              </a:rPr>
              <a:t>吨</a:t>
            </a:r>
            <a:r>
              <a:rPr lang="en-US" altLang="zh-CN" sz="3200" b="1" dirty="0">
                <a:effectLst>
                  <a:glow rad="101600">
                    <a:schemeClr val="bg1"/>
                  </a:glow>
                </a:effectLst>
              </a:rPr>
              <a:t>/</a:t>
            </a:r>
            <a:r>
              <a:rPr lang="zh-CN" altLang="en-US" sz="3200" b="1" dirty="0">
                <a:effectLst>
                  <a:glow rad="101600">
                    <a:schemeClr val="bg1"/>
                  </a:glow>
                </a:effectLst>
              </a:rPr>
              <a:t>人</a:t>
            </a:r>
            <a:endParaRPr lang="en-US" altLang="zh-CN" sz="3200" b="1" dirty="0">
              <a:effectLst>
                <a:glow rad="101600">
                  <a:schemeClr val="bg1"/>
                </a:glow>
              </a:effectLst>
            </a:endParaRPr>
          </a:p>
        </p:txBody>
      </p:sp>
      <p:pic>
        <p:nvPicPr>
          <p:cNvPr id="4098" name="Picture 2" descr="https://upload.wikimedia.org/wikipedia/commons/thumb/8/8c/ConcordeCockpitSinsheim.jpg/220px-ConcordeCockpitSinsheim.jpg">
            <a:extLst>
              <a:ext uri="{FF2B5EF4-FFF2-40B4-BE49-F238E27FC236}">
                <a16:creationId xmlns:a16="http://schemas.microsoft.com/office/drawing/2014/main" id="{614ABA65-548F-4CDF-9D64-2B237D06A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54" y="831971"/>
            <a:ext cx="3447839" cy="2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24F98C-A8CD-423B-859D-2B47FA5B7CFD}"/>
              </a:ext>
            </a:extLst>
          </p:cNvPr>
          <p:cNvSpPr txBox="1"/>
          <p:nvPr/>
        </p:nvSpPr>
        <p:spPr>
          <a:xfrm>
            <a:off x="6647195" y="639934"/>
            <a:ext cx="22060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Concorde</a:t>
            </a:r>
          </a:p>
          <a:p>
            <a:pPr algn="ctr"/>
            <a:r>
              <a:rPr lang="zh-CN" altLang="en-US" sz="3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协和号</a:t>
            </a:r>
            <a:endParaRPr lang="en-US" altLang="zh-CN" sz="32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  <a:p>
            <a:pPr algn="ctr"/>
            <a:r>
              <a:rPr lang="en-US" altLang="zh-CN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2,140</a:t>
            </a:r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公里</a:t>
            </a:r>
            <a:r>
              <a:rPr lang="en-US" altLang="zh-CN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/</a:t>
            </a:r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小时</a:t>
            </a:r>
            <a:endParaRPr lang="en-US" altLang="zh-CN" sz="22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  <a:p>
            <a:pPr algn="ctr"/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伦敦</a:t>
            </a:r>
            <a:r>
              <a:rPr lang="en-US" altLang="zh-CN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→</a:t>
            </a:r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纽约</a:t>
            </a:r>
            <a:endParaRPr lang="en-US" altLang="zh-CN" sz="22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  <a:p>
            <a:pPr algn="ctr"/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航行时间</a:t>
            </a:r>
            <a:r>
              <a:rPr lang="en-US" altLang="zh-CN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~3</a:t>
            </a:r>
            <a:r>
              <a:rPr lang="zh-CN" altLang="en-US" sz="2200" b="1" dirty="0">
                <a:solidFill>
                  <a:srgbClr val="031227"/>
                </a:solidFill>
                <a:effectLst>
                  <a:glow rad="101600">
                    <a:schemeClr val="bg1"/>
                  </a:glow>
                </a:effectLst>
              </a:rPr>
              <a:t>小时</a:t>
            </a:r>
            <a:endParaRPr lang="en-US" altLang="zh-CN" sz="22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$12,000!</a:t>
            </a:r>
            <a:endParaRPr lang="en-US" sz="2400" b="1" dirty="0">
              <a:solidFill>
                <a:srgbClr val="031227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03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2050" name="Picture 2" descr="Premium Vector | Newton's gravity law">
            <a:extLst>
              <a:ext uri="{FF2B5EF4-FFF2-40B4-BE49-F238E27FC236}">
                <a16:creationId xmlns:a16="http://schemas.microsoft.com/office/drawing/2014/main" id="{0249FCB8-3A1E-4DA3-9BD9-43C4109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3012"/>
            <a:ext cx="2590189" cy="2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piece of metal thinner than a PENNY caused Concorde crash which killed  113">
            <a:extLst>
              <a:ext uri="{FF2B5EF4-FFF2-40B4-BE49-F238E27FC236}">
                <a16:creationId xmlns:a16="http://schemas.microsoft.com/office/drawing/2014/main" id="{80C0445F-E675-418E-8BB6-D8E0FA90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74" y="994162"/>
            <a:ext cx="3402339" cy="22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CD3CA7-AEE5-4E62-AB16-543B240FA3D1}"/>
              </a:ext>
            </a:extLst>
          </p:cNvPr>
          <p:cNvSpPr/>
          <p:nvPr/>
        </p:nvSpPr>
        <p:spPr>
          <a:xfrm>
            <a:off x="6429298" y="628551"/>
            <a:ext cx="2614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2000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日，一架法国航空公司的协和飞机（登记编号</a:t>
            </a:r>
            <a:r>
              <a:rPr lang="en-US" altLang="zh-CN" dirty="0"/>
              <a:t>F-BTSC</a:t>
            </a:r>
            <a:r>
              <a:rPr lang="zh-CN" altLang="en-US" dirty="0"/>
              <a:t>）在执行</a:t>
            </a:r>
            <a:r>
              <a:rPr lang="en-US" altLang="zh-CN" dirty="0"/>
              <a:t>4590</a:t>
            </a:r>
            <a:r>
              <a:rPr lang="zh-CN" altLang="en-US" dirty="0"/>
              <a:t>号班机时坠毁于法国戈内斯（</a:t>
            </a:r>
            <a:r>
              <a:rPr lang="en-US" altLang="zh-CN" dirty="0" err="1"/>
              <a:t>Gonesse</a:t>
            </a:r>
            <a:r>
              <a:rPr lang="zh-CN" altLang="en-US" dirty="0"/>
              <a:t>），机上</a:t>
            </a:r>
            <a:r>
              <a:rPr lang="en-US" altLang="zh-CN" dirty="0"/>
              <a:t>100</a:t>
            </a:r>
            <a:r>
              <a:rPr lang="zh-CN" altLang="en-US" dirty="0"/>
              <a:t>名乘客、</a:t>
            </a:r>
            <a:r>
              <a:rPr lang="en-US" altLang="zh-CN" dirty="0"/>
              <a:t>9</a:t>
            </a:r>
            <a:r>
              <a:rPr lang="zh-CN" altLang="en-US" dirty="0"/>
              <a:t>名机组人员和地面</a:t>
            </a:r>
            <a:r>
              <a:rPr lang="en-US" altLang="zh-CN" dirty="0"/>
              <a:t>4</a:t>
            </a:r>
            <a:r>
              <a:rPr lang="zh-CN" altLang="en-US" dirty="0"/>
              <a:t>名民众全数丧生，这也是协和飞机营运生涯中唯一一次的致命事故。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2050" name="Picture 2" descr="Premium Vector | Newton's gravity law">
            <a:extLst>
              <a:ext uri="{FF2B5EF4-FFF2-40B4-BE49-F238E27FC236}">
                <a16:creationId xmlns:a16="http://schemas.microsoft.com/office/drawing/2014/main" id="{0249FCB8-3A1E-4DA3-9BD9-43C4109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3012"/>
            <a:ext cx="2590189" cy="2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piece of metal thinner than a PENNY caused Concorde crash which killed  113">
            <a:extLst>
              <a:ext uri="{FF2B5EF4-FFF2-40B4-BE49-F238E27FC236}">
                <a16:creationId xmlns:a16="http://schemas.microsoft.com/office/drawing/2014/main" id="{80C0445F-E675-418E-8BB6-D8E0FA90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74" y="994162"/>
            <a:ext cx="3402339" cy="22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CD3CA7-AEE5-4E62-AB16-543B240FA3D1}"/>
              </a:ext>
            </a:extLst>
          </p:cNvPr>
          <p:cNvSpPr/>
          <p:nvPr/>
        </p:nvSpPr>
        <p:spPr>
          <a:xfrm>
            <a:off x="6429298" y="628551"/>
            <a:ext cx="2614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根据法国民航安全调查分析局的官方调查报告，这场事故是由于协和飞机滑跑起飞时，左主起落架的机轮辗过了一条在几分钟前由一架美国大陆航空</a:t>
            </a:r>
            <a:r>
              <a:rPr lang="en-US" altLang="zh-CN" dirty="0"/>
              <a:t>DC-10</a:t>
            </a:r>
            <a:r>
              <a:rPr lang="zh-CN" altLang="en-US" dirty="0"/>
              <a:t>客机上掉落的钛金属条，这块金属条刺穿了协和飞机轮胎，一块重达</a:t>
            </a:r>
            <a:r>
              <a:rPr lang="en-US" altLang="zh-CN" dirty="0"/>
              <a:t>4.5</a:t>
            </a:r>
            <a:r>
              <a:rPr lang="zh-CN" altLang="en-US" dirty="0"/>
              <a:t>公斤的轮胎橡胶碎片以每小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2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F2C4D9-AA6D-4FCD-BDF0-2E6F3D98749E}"/>
              </a:ext>
            </a:extLst>
          </p:cNvPr>
          <p:cNvGrpSpPr/>
          <p:nvPr/>
        </p:nvGrpSpPr>
        <p:grpSpPr>
          <a:xfrm>
            <a:off x="100410" y="0"/>
            <a:ext cx="9036205" cy="1149340"/>
            <a:chOff x="100410" y="0"/>
            <a:chExt cx="9036205" cy="114934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0410" y="596424"/>
              <a:ext cx="903620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67000" y="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信心生活的要素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244B72-62FB-4D67-8035-88A6956DE523}"/>
                </a:ext>
              </a:extLst>
            </p:cNvPr>
            <p:cNvSpPr/>
            <p:nvPr/>
          </p:nvSpPr>
          <p:spPr>
            <a:xfrm>
              <a:off x="100410" y="687675"/>
              <a:ext cx="896739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</a:rPr>
                <a:t>林前</a:t>
              </a:r>
              <a:r>
                <a:rPr lang="en-US" altLang="zh-CN" sz="2400" b="1" dirty="0">
                  <a:solidFill>
                    <a:srgbClr val="0070C0"/>
                  </a:solidFill>
                </a:rPr>
                <a:t>13:13 </a:t>
              </a:r>
              <a:r>
                <a:rPr lang="zh-CN" altLang="en-US" sz="2400" b="1" dirty="0">
                  <a:solidFill>
                    <a:srgbClr val="0070C0"/>
                  </a:solidFill>
                </a:rPr>
                <a:t>如今常存的有信，有望，有爱这叁样，其中最大的是爱。 </a:t>
              </a:r>
              <a:endParaRPr lang="en-US" altLang="zh-CN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354709-F46A-43CC-9F01-851AED333ED6}"/>
              </a:ext>
            </a:extLst>
          </p:cNvPr>
          <p:cNvSpPr/>
          <p:nvPr/>
        </p:nvSpPr>
        <p:spPr>
          <a:xfrm>
            <a:off x="4724400" y="1511846"/>
            <a:ext cx="410741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rgbClr val="0070C0"/>
                </a:solidFill>
              </a:rPr>
              <a:t>西</a:t>
            </a:r>
            <a:r>
              <a:rPr lang="en-US" altLang="zh-CN" b="1" dirty="0">
                <a:solidFill>
                  <a:srgbClr val="0070C0"/>
                </a:solidFill>
              </a:rPr>
              <a:t>2:8 </a:t>
            </a:r>
            <a:r>
              <a:rPr lang="zh-CN" altLang="en-US" b="1" dirty="0">
                <a:solidFill>
                  <a:srgbClr val="0070C0"/>
                </a:solidFill>
              </a:rPr>
              <a:t>你们要谨慎，恐怕有人用他的理学和虚空的妄言，不照着基督，乃照人间的遗传和世上的小学就把你们掳去。</a:t>
            </a:r>
            <a:r>
              <a:rPr lang="en-US" altLang="zh-CN" b="1" dirty="0">
                <a:solidFill>
                  <a:srgbClr val="0070C0"/>
                </a:solidFill>
              </a:rPr>
              <a:t>2:9 </a:t>
            </a:r>
            <a:r>
              <a:rPr lang="zh-CN" altLang="en-US" b="1" dirty="0">
                <a:solidFill>
                  <a:srgbClr val="0070C0"/>
                </a:solidFill>
              </a:rPr>
              <a:t>因为神本性一切的丰盛都有形有体的居住在基督里面，</a:t>
            </a:r>
            <a:r>
              <a:rPr lang="en-US" altLang="zh-CN" b="1" dirty="0">
                <a:solidFill>
                  <a:srgbClr val="0070C0"/>
                </a:solidFill>
              </a:rPr>
              <a:t>2:10 </a:t>
            </a:r>
            <a:r>
              <a:rPr lang="zh-CN" altLang="en-US" b="1" dirty="0">
                <a:solidFill>
                  <a:srgbClr val="0070C0"/>
                </a:solidFill>
              </a:rPr>
              <a:t>你们在他里面也得了丰盛。他是各样执政掌权者的元首。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zh-CN" altLang="en-US" b="1" dirty="0"/>
              <a:t>耶</a:t>
            </a:r>
            <a:r>
              <a:rPr lang="en-US" altLang="zh-CN" b="1" dirty="0"/>
              <a:t>31:27 </a:t>
            </a:r>
            <a:r>
              <a:rPr lang="zh-CN" altLang="en-US" b="1" dirty="0"/>
              <a:t>耶和华说：日子将到，我要把人的种和牲畜的种播种在以色列家和犹大家。</a:t>
            </a:r>
            <a:r>
              <a:rPr lang="en-US" altLang="zh-CN" b="1" dirty="0"/>
              <a:t>31:28 </a:t>
            </a:r>
            <a:r>
              <a:rPr lang="zh-CN" altLang="en-US" b="1" dirty="0"/>
              <a:t>我先前怎样留意将他们拔出、拆毁、毁坏、倾覆、苦害，也必照样留意将他们建立、栽植。这是耶和华说的。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4C5F06-807D-4E8A-82A3-CEAEB8497EFD}"/>
              </a:ext>
            </a:extLst>
          </p:cNvPr>
          <p:cNvGrpSpPr/>
          <p:nvPr/>
        </p:nvGrpSpPr>
        <p:grpSpPr>
          <a:xfrm>
            <a:off x="370055" y="1331454"/>
            <a:ext cx="3900732" cy="3789765"/>
            <a:chOff x="370055" y="1331454"/>
            <a:chExt cx="3900732" cy="3789765"/>
          </a:xfrm>
        </p:grpSpPr>
        <p:pic>
          <p:nvPicPr>
            <p:cNvPr id="13" name="Picture 8" descr="http://88.gaosu.com/q/2011-7-25/dc54d9b12dd34bfa256422e6a15ec604.jpg">
              <a:extLst>
                <a:ext uri="{FF2B5EF4-FFF2-40B4-BE49-F238E27FC236}">
                  <a16:creationId xmlns:a16="http://schemas.microsoft.com/office/drawing/2014/main" id="{2F159BFC-EDFC-4C21-B3CF-F839CA00F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055" y="1331454"/>
              <a:ext cx="1768517" cy="1713821"/>
            </a:xfrm>
            <a:prstGeom prst="rect">
              <a:avLst/>
            </a:prstGeom>
            <a:noFill/>
          </p:spPr>
        </p:pic>
        <p:pic>
          <p:nvPicPr>
            <p:cNvPr id="14" name="Picture 12" descr="http://absoluteselfconfidence.com/blog/wp-content/uploads/2011/05/confidence.jpg">
              <a:extLst>
                <a:ext uri="{FF2B5EF4-FFF2-40B4-BE49-F238E27FC236}">
                  <a16:creationId xmlns:a16="http://schemas.microsoft.com/office/drawing/2014/main" id="{A7ACABE9-94A0-43DC-B79D-E07AE25EF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13675" b="15812"/>
            <a:stretch>
              <a:fillRect/>
            </a:stretch>
          </p:blipFill>
          <p:spPr bwMode="auto">
            <a:xfrm>
              <a:off x="2277118" y="1484362"/>
              <a:ext cx="1993669" cy="1589157"/>
            </a:xfrm>
            <a:prstGeom prst="rect">
              <a:avLst/>
            </a:prstGeom>
            <a:noFill/>
          </p:spPr>
        </p:pic>
        <p:pic>
          <p:nvPicPr>
            <p:cNvPr id="18" name="Picture 4" descr="沈建光点评10月宏观数据：消费明显下滑稳信心是关键|消费|中国经济 ...">
              <a:extLst>
                <a:ext uri="{FF2B5EF4-FFF2-40B4-BE49-F238E27FC236}">
                  <a16:creationId xmlns:a16="http://schemas.microsoft.com/office/drawing/2014/main" id="{C3DF396A-B4AB-4CFE-861A-1877D6E8C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95" y="3248340"/>
              <a:ext cx="3308753" cy="187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0B49B2-E3C0-4908-AF54-7FFDC20E94E4}"/>
              </a:ext>
            </a:extLst>
          </p:cNvPr>
          <p:cNvGrpSpPr/>
          <p:nvPr/>
        </p:nvGrpSpPr>
        <p:grpSpPr>
          <a:xfrm>
            <a:off x="4447309" y="1259264"/>
            <a:ext cx="4647140" cy="4417631"/>
            <a:chOff x="4447309" y="1259264"/>
            <a:chExt cx="4647140" cy="441763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AFCC2CB-5828-4FCF-B074-17F013771327}"/>
                </a:ext>
              </a:extLst>
            </p:cNvPr>
            <p:cNvGrpSpPr/>
            <p:nvPr/>
          </p:nvGrpSpPr>
          <p:grpSpPr>
            <a:xfrm>
              <a:off x="4447309" y="1259264"/>
              <a:ext cx="4647140" cy="4417631"/>
              <a:chOff x="4447309" y="1259264"/>
              <a:chExt cx="4647140" cy="44176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7F4C0F9-41DA-4B07-8EA2-0659D24BE6D6}"/>
                  </a:ext>
                </a:extLst>
              </p:cNvPr>
              <p:cNvSpPr/>
              <p:nvPr/>
            </p:nvSpPr>
            <p:spPr>
              <a:xfrm>
                <a:off x="4447309" y="1259264"/>
                <a:ext cx="4647140" cy="4417631"/>
              </a:xfrm>
              <a:prstGeom prst="rect">
                <a:avLst/>
              </a:prstGeom>
              <a:solidFill>
                <a:srgbClr val="FFFF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6040AB-36B0-4323-A72E-B78CF7C5BA50}"/>
                  </a:ext>
                </a:extLst>
              </p:cNvPr>
              <p:cNvSpPr txBox="1"/>
              <p:nvPr/>
            </p:nvSpPr>
            <p:spPr>
              <a:xfrm>
                <a:off x="4583502" y="1411664"/>
                <a:ext cx="4212935" cy="1092607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新约的真信心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=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基督的信心 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+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人的相信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(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用心领受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（罗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10:17 </a:t>
                </a: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可见信道是从听道来的，听道是从基督的话来的。）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91AB9FC-F78B-4CDF-884E-F542ED963F30}"/>
                  </a:ext>
                </a:extLst>
              </p:cNvPr>
              <p:cNvGrpSpPr/>
              <p:nvPr/>
            </p:nvGrpSpPr>
            <p:grpSpPr>
              <a:xfrm>
                <a:off x="4600632" y="2614195"/>
                <a:ext cx="4378384" cy="1818772"/>
                <a:chOff x="4608217" y="3458590"/>
                <a:chExt cx="4378384" cy="1818772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2CCC9CA-6566-4B71-8473-060CF5BA9CEB}"/>
                    </a:ext>
                  </a:extLst>
                </p:cNvPr>
                <p:cNvSpPr txBox="1"/>
                <p:nvPr/>
              </p:nvSpPr>
              <p:spPr>
                <a:xfrm>
                  <a:off x="4608217" y="3458590"/>
                  <a:ext cx="2407170" cy="1723549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我们所领受的信心：</a:t>
                  </a:r>
                  <a:endParaRPr kumimoji="0" lang="en-US" altLang="zh-CN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  <a:p>
                  <a:pPr marL="182880" marR="0" lvl="0" indent="-18288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根据基督</a:t>
                  </a:r>
                  <a:r>
                    <a: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而不是其它标准衡量、看待事物的内心深层信仰</a:t>
                  </a:r>
                  <a:endPara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  <a:p>
                  <a:pPr marL="182880" marR="0" lvl="0" indent="-18288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伴随着特有的</a:t>
                  </a:r>
                  <a:r>
                    <a: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笃定与安息</a:t>
                  </a:r>
                  <a:endPara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F403FD1-4913-4D1E-A35F-0DFB8AC50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1025" y="3501066"/>
                  <a:ext cx="1895576" cy="1421682"/>
                </a:xfrm>
                <a:prstGeom prst="rect">
                  <a:avLst/>
                </a:prstGeom>
              </p:spPr>
            </p:pic>
            <p:pic>
              <p:nvPicPr>
                <p:cNvPr id="28" name="Picture 2" descr="Image result for christ measuring stick">
                  <a:extLst>
                    <a:ext uri="{FF2B5EF4-FFF2-40B4-BE49-F238E27FC236}">
                      <a16:creationId xmlns:a16="http://schemas.microsoft.com/office/drawing/2014/main" id="{2C6DFE44-69FB-4B46-849F-A8B0C3F085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6739" y="4833511"/>
                  <a:ext cx="1070954" cy="4438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0B0240-2992-49F7-AAF3-DDBB6553F1AD}"/>
                </a:ext>
              </a:extLst>
            </p:cNvPr>
            <p:cNvSpPr txBox="1"/>
            <p:nvPr/>
          </p:nvSpPr>
          <p:spPr>
            <a:xfrm>
              <a:off x="4583502" y="4470433"/>
              <a:ext cx="4348486" cy="107721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属灵的盼望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=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与里面成形的基督对应的属灵生命状态</a:t>
              </a:r>
              <a:endParaRPr kumimoji="0" lang="en-US" altLang="zh-CN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algn="ctr" defTabSz="914400">
                <a:spcAft>
                  <a:spcPts val="600"/>
                </a:spcAft>
                <a:defRPr/>
              </a:pPr>
              <a:r>
                <a:rPr lang="zh-CN" altLang="en-US" sz="1100" kern="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（来</a:t>
              </a:r>
              <a:r>
                <a:rPr lang="en-US" altLang="zh-CN" sz="1100" kern="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11:1 </a:t>
              </a:r>
              <a:r>
                <a:rPr lang="zh-CN" altLang="en-US" sz="1100" kern="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信就是所望之事的实底，是未见之事的确据。）</a:t>
              </a:r>
              <a:endParaRPr kumimoji="0" lang="en-US" altLang="zh-CN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1D55E66-2BD7-4E6A-BDE7-4405B9F7AB22}"/>
              </a:ext>
            </a:extLst>
          </p:cNvPr>
          <p:cNvSpPr/>
          <p:nvPr/>
        </p:nvSpPr>
        <p:spPr>
          <a:xfrm>
            <a:off x="-517507" y="397010"/>
            <a:ext cx="5589249" cy="5509311"/>
          </a:xfrm>
          <a:prstGeom prst="mathMultiply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2050" name="Picture 2" descr="Premium Vector | Newton's gravity law">
            <a:extLst>
              <a:ext uri="{FF2B5EF4-FFF2-40B4-BE49-F238E27FC236}">
                <a16:creationId xmlns:a16="http://schemas.microsoft.com/office/drawing/2014/main" id="{0249FCB8-3A1E-4DA3-9BD9-43C4109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3012"/>
            <a:ext cx="2590189" cy="2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piece of metal thinner than a PENNY caused Concorde crash which killed  113">
            <a:extLst>
              <a:ext uri="{FF2B5EF4-FFF2-40B4-BE49-F238E27FC236}">
                <a16:creationId xmlns:a16="http://schemas.microsoft.com/office/drawing/2014/main" id="{80C0445F-E675-418E-8BB6-D8E0FA90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74" y="994162"/>
            <a:ext cx="3402339" cy="22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CD3CA7-AEE5-4E62-AB16-543B240FA3D1}"/>
              </a:ext>
            </a:extLst>
          </p:cNvPr>
          <p:cNvSpPr/>
          <p:nvPr/>
        </p:nvSpPr>
        <p:spPr>
          <a:xfrm>
            <a:off x="6429298" y="628551"/>
            <a:ext cx="2614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时</a:t>
            </a:r>
            <a:r>
              <a:rPr lang="en-US" altLang="zh-CN" dirty="0"/>
              <a:t>300</a:t>
            </a:r>
            <a:r>
              <a:rPr lang="zh-CN" altLang="en-US" dirty="0"/>
              <a:t>公里的高速击中了机翼下侧，导致内部油箱破裂，大量航空燃油泄漏；而轮胎碎片也破坏了起落架附近的电线线路，产生的火花点燃了燃油并在左侧机翼发动机短舱处引发大火。面对火警警报，飞行员立即关闭</a:t>
            </a:r>
            <a:r>
              <a:rPr lang="en-US" altLang="zh-CN" dirty="0"/>
              <a:t>2</a:t>
            </a:r>
            <a:r>
              <a:rPr lang="zh-CN" altLang="en-US" dirty="0"/>
              <a:t>号发动机，但</a:t>
            </a:r>
            <a:r>
              <a:rPr lang="en-US" altLang="zh-CN" dirty="0"/>
              <a:t>1</a:t>
            </a:r>
            <a:r>
              <a:rPr lang="zh-CN" altLang="en-US" dirty="0"/>
              <a:t>号发动机仍然尝试运作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A8A383-2873-4CFE-AEEB-51B2FE59EB7C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C485-ABBE-40C2-97A7-49FE8D80CF14}"/>
                </a:ext>
              </a:extLst>
            </p:cNvPr>
            <p:cNvSpPr txBox="1"/>
            <p:nvPr/>
          </p:nvSpPr>
          <p:spPr>
            <a:xfrm>
              <a:off x="7003026" y="4327814"/>
              <a:ext cx="1717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00B050"/>
                  </a:solidFill>
                </a:rPr>
                <a:t>顺服生命圣灵的律</a:t>
              </a:r>
              <a:endParaRPr lang="en-US" sz="2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E8C8FB-8F4B-4370-B4DD-648F323F2629}"/>
                </a:ext>
              </a:extLst>
            </p:cNvPr>
            <p:cNvGrpSpPr/>
            <p:nvPr/>
          </p:nvGrpSpPr>
          <p:grpSpPr>
            <a:xfrm>
              <a:off x="6495462" y="3740650"/>
              <a:ext cx="2509520" cy="1853457"/>
              <a:chOff x="6495462" y="3740650"/>
              <a:chExt cx="2509520" cy="1853457"/>
            </a:xfrm>
          </p:grpSpPr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7EC865F0-27E7-4434-811A-C3A444FD064A}"/>
                  </a:ext>
                </a:extLst>
              </p:cNvPr>
              <p:cNvSpPr/>
              <p:nvPr/>
            </p:nvSpPr>
            <p:spPr>
              <a:xfrm>
                <a:off x="6495462" y="3740650"/>
                <a:ext cx="2509520" cy="1853457"/>
              </a:xfrm>
              <a:prstGeom prst="hear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9FF-5384-4648-94CE-F55125AAC658}"/>
                  </a:ext>
                </a:extLst>
              </p:cNvPr>
              <p:cNvSpPr txBox="1"/>
              <p:nvPr/>
            </p:nvSpPr>
            <p:spPr>
              <a:xfrm>
                <a:off x="6711696" y="3989464"/>
                <a:ext cx="228460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0070C0"/>
                    </a:solidFill>
                  </a:rPr>
                  <a:t>唯一          要求：</a:t>
                </a:r>
                <a:endParaRPr lang="en-US" sz="2100" b="1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2050" name="Picture 2" descr="Premium Vector | Newton's gravity law">
            <a:extLst>
              <a:ext uri="{FF2B5EF4-FFF2-40B4-BE49-F238E27FC236}">
                <a16:creationId xmlns:a16="http://schemas.microsoft.com/office/drawing/2014/main" id="{0249FCB8-3A1E-4DA3-9BD9-43C4109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3012"/>
            <a:ext cx="2590189" cy="2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piece of metal thinner than a PENNY caused Concorde crash which killed  113">
            <a:extLst>
              <a:ext uri="{FF2B5EF4-FFF2-40B4-BE49-F238E27FC236}">
                <a16:creationId xmlns:a16="http://schemas.microsoft.com/office/drawing/2014/main" id="{80C0445F-E675-418E-8BB6-D8E0FA90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74" y="994162"/>
            <a:ext cx="3402339" cy="22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CD3CA7-AEE5-4E62-AB16-543B240FA3D1}"/>
              </a:ext>
            </a:extLst>
          </p:cNvPr>
          <p:cNvSpPr/>
          <p:nvPr/>
        </p:nvSpPr>
        <p:spPr>
          <a:xfrm>
            <a:off x="6429298" y="628551"/>
            <a:ext cx="2614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并提供少许推力。但此时飞机已经达到起飞速度，无法紧急制动，飞机只能强行起飞。由于飞机失去了部分推力，无法获得更高的高度和速度，因此飞行员尝试转场至附近机场降落的方案最终失败。。。在不到</a:t>
            </a:r>
            <a:r>
              <a:rPr lang="en-US" altLang="zh-CN" dirty="0"/>
              <a:t>1</a:t>
            </a:r>
            <a:r>
              <a:rPr lang="zh-CN" altLang="en-US" dirty="0"/>
              <a:t>分</a:t>
            </a:r>
            <a:r>
              <a:rPr lang="en-US" altLang="zh-CN" dirty="0"/>
              <a:t>30</a:t>
            </a:r>
            <a:r>
              <a:rPr lang="zh-CN" altLang="en-US" dirty="0"/>
              <a:t>秒的时间内坠毁。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6747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弟兄们，这样看来，我们并不是欠肉体的债去顺从肉体活着。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你们若顺从肉体活着，必要死；若靠着圣灵治死身体的恶行，必要活着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if you live according to the flesh you will die; but if by the Spirit you put to death the deeds of the body, you will live)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因为凡被神的灵引导的，都是神的儿子。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你们所受的，不是奴仆的心，仍旧害怕；所受的，乃是儿子的心，因此我们呼叫：阿爸！父！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圣灵与我们的心同證我们是神的儿女；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既是儿女，便是后嗣，就是神的后嗣，和基督同作后嗣。如果我们和他一同受苦，也必和他一同得荣耀。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我想，现在的苦楚若比起将来要显于我们的荣耀就不足介意了。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D6433-771E-47F4-BAFC-59C9A0BD38DD}"/>
              </a:ext>
            </a:extLst>
          </p:cNvPr>
          <p:cNvSpPr txBox="1"/>
          <p:nvPr/>
        </p:nvSpPr>
        <p:spPr>
          <a:xfrm>
            <a:off x="7003026" y="4327814"/>
            <a:ext cx="1717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00B050"/>
                </a:solidFill>
              </a:rPr>
              <a:t>顺服生命圣灵的律</a:t>
            </a:r>
            <a:endParaRPr lang="en-US" sz="2600" b="1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4B51A-195F-47DE-9837-8A1080538930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3" name="Heart 2">
              <a:extLst>
                <a:ext uri="{FF2B5EF4-FFF2-40B4-BE49-F238E27FC236}">
                  <a16:creationId xmlns:a16="http://schemas.microsoft.com/office/drawing/2014/main" id="{C2284F6B-DEE4-4550-8F78-EFC6528FBD3E}"/>
                </a:ext>
              </a:extLst>
            </p:cNvPr>
            <p:cNvSpPr/>
            <p:nvPr/>
          </p:nvSpPr>
          <p:spPr>
            <a:xfrm>
              <a:off x="6495462" y="3740650"/>
              <a:ext cx="2509520" cy="1853457"/>
            </a:xfrm>
            <a:prstGeom prst="hear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CE91A5-C66E-48F5-A34A-818C4732DC76}"/>
                </a:ext>
              </a:extLst>
            </p:cNvPr>
            <p:cNvSpPr txBox="1"/>
            <p:nvPr/>
          </p:nvSpPr>
          <p:spPr>
            <a:xfrm>
              <a:off x="6711696" y="3989464"/>
              <a:ext cx="228460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rgbClr val="0070C0"/>
                  </a:solidFill>
                </a:rPr>
                <a:t>唯一          要求：</a:t>
              </a:r>
              <a:endParaRPr lang="en-US" sz="21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4" descr="Life vs Death&quot; by Wesley Grim Design &amp;... - relax it's only art | Facebook">
            <a:extLst>
              <a:ext uri="{FF2B5EF4-FFF2-40B4-BE49-F238E27FC236}">
                <a16:creationId xmlns:a16="http://schemas.microsoft.com/office/drawing/2014/main" id="{6DF308B7-276A-4992-847D-EF33A3217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2971" y="697509"/>
            <a:ext cx="2196936" cy="27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6747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受造之物切望等候神的众子显出来。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因为受造之物服在虚空之下，不是自己愿意，乃是因那叫他如此的。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但受造之物仍然指望脱离败坏的辖制，得享（享：原文是入）神儿女自由的荣耀。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我们知道一切受造之物一同歎息、劳苦，直到如今。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不但如此，就是我们这有圣灵初结果子的，也是自己心里歎息，等候得着儿子的名分，乃是我们的身体得赎。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我们得救是在乎盼望；只是所见的盼望不是盼望，谁还盼望他所见的呢？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但我们若盼望那所不见的，就必忍耐等候。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D6433-771E-47F4-BAFC-59C9A0BD38DD}"/>
              </a:ext>
            </a:extLst>
          </p:cNvPr>
          <p:cNvSpPr txBox="1"/>
          <p:nvPr/>
        </p:nvSpPr>
        <p:spPr>
          <a:xfrm>
            <a:off x="7003026" y="4327814"/>
            <a:ext cx="1717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00B050"/>
                </a:solidFill>
              </a:rPr>
              <a:t>顺服生命圣灵的律</a:t>
            </a:r>
            <a:endParaRPr lang="en-US" sz="2600" b="1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4B51A-195F-47DE-9837-8A1080538930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3" name="Heart 2">
              <a:extLst>
                <a:ext uri="{FF2B5EF4-FFF2-40B4-BE49-F238E27FC236}">
                  <a16:creationId xmlns:a16="http://schemas.microsoft.com/office/drawing/2014/main" id="{C2284F6B-DEE4-4550-8F78-EFC6528FBD3E}"/>
                </a:ext>
              </a:extLst>
            </p:cNvPr>
            <p:cNvSpPr/>
            <p:nvPr/>
          </p:nvSpPr>
          <p:spPr>
            <a:xfrm>
              <a:off x="6495462" y="3740650"/>
              <a:ext cx="2509520" cy="1853457"/>
            </a:xfrm>
            <a:prstGeom prst="hear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CE91A5-C66E-48F5-A34A-818C4732DC76}"/>
                </a:ext>
              </a:extLst>
            </p:cNvPr>
            <p:cNvSpPr txBox="1"/>
            <p:nvPr/>
          </p:nvSpPr>
          <p:spPr>
            <a:xfrm>
              <a:off x="6711696" y="3989464"/>
              <a:ext cx="228460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rgbClr val="0070C0"/>
                  </a:solidFill>
                </a:rPr>
                <a:t>唯一          要求：</a:t>
              </a:r>
              <a:endParaRPr lang="en-US" sz="21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4" descr="Life vs Death&quot; by Wesley Grim Design &amp;... - relax it's only art | Facebook">
            <a:extLst>
              <a:ext uri="{FF2B5EF4-FFF2-40B4-BE49-F238E27FC236}">
                <a16:creationId xmlns:a16="http://schemas.microsoft.com/office/drawing/2014/main" id="{EA9FC20B-75AB-4560-B6CF-3689376A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2971" y="697509"/>
            <a:ext cx="2196936" cy="27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00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6747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况且我们的软弱有圣灵帮助，我们本不晓得当怎样祷告，只是圣灵亲自用说不出来的歎息替我们祷告。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鉴察人心的，晓得圣灵的意思，因为圣灵照着神的旨意替圣徒祈求。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我们晓得万事都互相效力，叫爱神的人得益处，就是按他旨意被召的人。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因为他预先所知道的人，就预先定下效法他儿子的模样，使他儿子在许多弟兄中作长子。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预先所定下的人又召他们来；所召来的人又称他们为义；所称为义的人又叫他们得荣耀。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既是这样，还有甚么说的呢？神若帮助我们，谁能敌挡我们呢？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神既不爱惜自己的儿子，为我们众人捨了，岂不也把万物和他一同白白的赐给我们么？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谁能控告神所拣选的人呢？有神称他们为义了，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D6433-771E-47F4-BAFC-59C9A0BD38DD}"/>
              </a:ext>
            </a:extLst>
          </p:cNvPr>
          <p:cNvSpPr txBox="1"/>
          <p:nvPr/>
        </p:nvSpPr>
        <p:spPr>
          <a:xfrm>
            <a:off x="7003026" y="4327814"/>
            <a:ext cx="1717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00B050"/>
                </a:solidFill>
              </a:rPr>
              <a:t>顺服生命圣灵的律</a:t>
            </a:r>
            <a:endParaRPr lang="en-US" sz="2600" b="1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4B51A-195F-47DE-9837-8A1080538930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3" name="Heart 2">
              <a:extLst>
                <a:ext uri="{FF2B5EF4-FFF2-40B4-BE49-F238E27FC236}">
                  <a16:creationId xmlns:a16="http://schemas.microsoft.com/office/drawing/2014/main" id="{C2284F6B-DEE4-4550-8F78-EFC6528FBD3E}"/>
                </a:ext>
              </a:extLst>
            </p:cNvPr>
            <p:cNvSpPr/>
            <p:nvPr/>
          </p:nvSpPr>
          <p:spPr>
            <a:xfrm>
              <a:off x="6495462" y="3740650"/>
              <a:ext cx="2509520" cy="1853457"/>
            </a:xfrm>
            <a:prstGeom prst="hear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CE91A5-C66E-48F5-A34A-818C4732DC76}"/>
                </a:ext>
              </a:extLst>
            </p:cNvPr>
            <p:cNvSpPr txBox="1"/>
            <p:nvPr/>
          </p:nvSpPr>
          <p:spPr>
            <a:xfrm>
              <a:off x="6711696" y="3989464"/>
              <a:ext cx="228460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rgbClr val="0070C0"/>
                  </a:solidFill>
                </a:rPr>
                <a:t>唯一          要求：</a:t>
              </a:r>
              <a:endParaRPr lang="en-US" sz="21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4" descr="Life vs Death&quot; by Wesley Grim Design &amp;... - relax it's only art | Facebook">
            <a:extLst>
              <a:ext uri="{FF2B5EF4-FFF2-40B4-BE49-F238E27FC236}">
                <a16:creationId xmlns:a16="http://schemas.microsoft.com/office/drawing/2014/main" id="{E636F2E1-D9D7-46DD-9E8A-7925021C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2971" y="697509"/>
            <a:ext cx="2196936" cy="27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97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6747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谁能定他们的罪呢？有基督耶稣已经死了，而且从死里复活，现今在神的右边，也替我们祈求。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谁能使我们与基督的爱隔绝呢？难道是患难么？是困苦么？是逼迫么？是饥饿么？是赤身露体么？是危险么？是刀剑么？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如经上所记：我们为你的缘故终日被杀；人看我们如将宰的羊。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然而，靠着爱我们的主，在这一切的事上已经得胜有余了。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因为我深信无论是死，是生，是天使，是掌权的，是有能的，是现在的事，是将来的事，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是高处的，是低处的，是别的受造之物，都不能叫我们与神的爱隔绝；</a:t>
            </a:r>
            <a:r>
              <a:rPr lang="zh-CN" altLang="en-US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这爱是在我们的主基督耶稣里的。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D6433-771E-47F4-BAFC-59C9A0BD38DD}"/>
              </a:ext>
            </a:extLst>
          </p:cNvPr>
          <p:cNvSpPr txBox="1"/>
          <p:nvPr/>
        </p:nvSpPr>
        <p:spPr>
          <a:xfrm>
            <a:off x="7003026" y="4327814"/>
            <a:ext cx="1717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00B050"/>
                </a:solidFill>
              </a:rPr>
              <a:t>顺服生命圣灵的律</a:t>
            </a:r>
            <a:endParaRPr lang="en-US" sz="2600" b="1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4B51A-195F-47DE-9837-8A1080538930}"/>
              </a:ext>
            </a:extLst>
          </p:cNvPr>
          <p:cNvGrpSpPr/>
          <p:nvPr/>
        </p:nvGrpSpPr>
        <p:grpSpPr>
          <a:xfrm>
            <a:off x="6495462" y="3740650"/>
            <a:ext cx="2509520" cy="1853457"/>
            <a:chOff x="6495462" y="3740650"/>
            <a:chExt cx="2509520" cy="1853457"/>
          </a:xfrm>
        </p:grpSpPr>
        <p:sp>
          <p:nvSpPr>
            <p:cNvPr id="3" name="Heart 2">
              <a:extLst>
                <a:ext uri="{FF2B5EF4-FFF2-40B4-BE49-F238E27FC236}">
                  <a16:creationId xmlns:a16="http://schemas.microsoft.com/office/drawing/2014/main" id="{C2284F6B-DEE4-4550-8F78-EFC6528FBD3E}"/>
                </a:ext>
              </a:extLst>
            </p:cNvPr>
            <p:cNvSpPr/>
            <p:nvPr/>
          </p:nvSpPr>
          <p:spPr>
            <a:xfrm>
              <a:off x="6495462" y="3740650"/>
              <a:ext cx="2509520" cy="1853457"/>
            </a:xfrm>
            <a:prstGeom prst="hear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CE91A5-C66E-48F5-A34A-818C4732DC76}"/>
                </a:ext>
              </a:extLst>
            </p:cNvPr>
            <p:cNvSpPr txBox="1"/>
            <p:nvPr/>
          </p:nvSpPr>
          <p:spPr>
            <a:xfrm>
              <a:off x="6711696" y="3989464"/>
              <a:ext cx="228460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rgbClr val="0070C0"/>
                  </a:solidFill>
                </a:rPr>
                <a:t>唯一          要求：</a:t>
              </a:r>
              <a:endParaRPr lang="en-US" sz="21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4" descr="Life vs Death&quot; by Wesley Grim Design &amp;... - relax it's only art | Facebook">
            <a:extLst>
              <a:ext uri="{FF2B5EF4-FFF2-40B4-BE49-F238E27FC236}">
                <a16:creationId xmlns:a16="http://schemas.microsoft.com/office/drawing/2014/main" id="{8D1E3BFB-AC7B-4C34-B726-BA420DA5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2971" y="697509"/>
            <a:ext cx="2196936" cy="27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F62996-B227-4D38-BDC1-0D0DFFBF8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信心生活的要素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AE03B8-10AF-4C6E-A4B6-A98F256688B9}"/>
              </a:ext>
            </a:extLst>
          </p:cNvPr>
          <p:cNvSpPr/>
          <p:nvPr/>
        </p:nvSpPr>
        <p:spPr>
          <a:xfrm>
            <a:off x="4447309" y="1259264"/>
            <a:ext cx="4647140" cy="4085697"/>
          </a:xfrm>
          <a:prstGeom prst="rect">
            <a:avLst/>
          </a:prstGeom>
          <a:solidFill>
            <a:srgbClr val="FFFF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3F7C17-0DEA-4F07-9806-9C0A195DFAEE}"/>
              </a:ext>
            </a:extLst>
          </p:cNvPr>
          <p:cNvSpPr txBox="1"/>
          <p:nvPr/>
        </p:nvSpPr>
        <p:spPr>
          <a:xfrm>
            <a:off x="4568594" y="1266884"/>
            <a:ext cx="434848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神的爱（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agape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8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2B4BC127-F269-408B-ABF3-2D391C261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6205710" y="3989272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etail of Christ on the Cross">
            <a:extLst>
              <a:ext uri="{FF2B5EF4-FFF2-40B4-BE49-F238E27FC236}">
                <a16:creationId xmlns:a16="http://schemas.microsoft.com/office/drawing/2014/main" id="{458F43C7-BEA5-4395-8EE0-B99BB553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65" y="399757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C10FB67-55BC-4F46-AA72-FE75DD0D8898}"/>
              </a:ext>
            </a:extLst>
          </p:cNvPr>
          <p:cNvSpPr/>
          <p:nvPr/>
        </p:nvSpPr>
        <p:spPr>
          <a:xfrm>
            <a:off x="4483060" y="1663576"/>
            <a:ext cx="46095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</a:rPr>
              <a:t>罗</a:t>
            </a:r>
            <a:r>
              <a:rPr lang="en-US" altLang="zh-CN" sz="1600" b="1" dirty="0">
                <a:solidFill>
                  <a:srgbClr val="0070C0"/>
                </a:solidFill>
              </a:rPr>
              <a:t>5:6 </a:t>
            </a:r>
            <a:r>
              <a:rPr lang="zh-CN" altLang="en-US" sz="1600" b="1" dirty="0">
                <a:solidFill>
                  <a:srgbClr val="0070C0"/>
                </a:solidFill>
              </a:rPr>
              <a:t>因我们还软弱的时候，基督就按所定的日期为罪人死。</a:t>
            </a:r>
            <a:r>
              <a:rPr lang="en-US" altLang="zh-CN" sz="1600" b="1" dirty="0">
                <a:solidFill>
                  <a:srgbClr val="0070C0"/>
                </a:solidFill>
              </a:rPr>
              <a:t>5:7 </a:t>
            </a:r>
            <a:r>
              <a:rPr lang="zh-CN" altLang="en-US" sz="1600" b="1" dirty="0">
                <a:solidFill>
                  <a:srgbClr val="0070C0"/>
                </a:solidFill>
              </a:rPr>
              <a:t>为义人死，是少有的；为仁人死、或者有敢做的。</a:t>
            </a:r>
            <a:r>
              <a:rPr lang="en-US" altLang="zh-CN" sz="1600" b="1" dirty="0">
                <a:solidFill>
                  <a:srgbClr val="0070C0"/>
                </a:solidFill>
              </a:rPr>
              <a:t>5:8 </a:t>
            </a:r>
            <a:r>
              <a:rPr lang="zh-CN" altLang="en-US" sz="1600" b="1" dirty="0">
                <a:solidFill>
                  <a:srgbClr val="0070C0"/>
                </a:solidFill>
              </a:rPr>
              <a:t>唯有基督在我们还作罪人的时候为我们死，神的爱就在此向我们显明了。</a:t>
            </a:r>
            <a:endParaRPr lang="en-US" altLang="zh-CN" sz="1600" b="1" dirty="0">
              <a:solidFill>
                <a:srgbClr val="0070C0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</a:rPr>
              <a:t>约一</a:t>
            </a:r>
            <a:r>
              <a:rPr lang="en-US" altLang="zh-CN" sz="1600" b="1" dirty="0">
                <a:solidFill>
                  <a:srgbClr val="0070C0"/>
                </a:solidFill>
              </a:rPr>
              <a:t>4:9 </a:t>
            </a:r>
            <a:r>
              <a:rPr lang="zh-CN" altLang="en-US" sz="1600" b="1" dirty="0">
                <a:solidFill>
                  <a:srgbClr val="0070C0"/>
                </a:solidFill>
              </a:rPr>
              <a:t>神差他独生子到世间来，使我们藉着他得生，神爱我们的心在此就显明了。</a:t>
            </a:r>
            <a:endParaRPr lang="en-US" altLang="zh-CN" sz="16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zh-CN" altLang="en-US" sz="1600" b="1" dirty="0">
                <a:solidFill>
                  <a:srgbClr val="0070C0"/>
                </a:solidFill>
              </a:rPr>
              <a:t>提前</a:t>
            </a:r>
            <a:r>
              <a:rPr lang="en-US" altLang="zh-CN" sz="1600" b="1" dirty="0">
                <a:solidFill>
                  <a:srgbClr val="0070C0"/>
                </a:solidFill>
              </a:rPr>
              <a:t>1:5 </a:t>
            </a:r>
            <a:r>
              <a:rPr lang="zh-CN" altLang="en-US" sz="1600" b="1" dirty="0">
                <a:solidFill>
                  <a:srgbClr val="0070C0"/>
                </a:solidFill>
              </a:rPr>
              <a:t>但命令的总归就是爱；这爱是从清洁的心和无亏的良心，无伪的信心生出来的。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963750-7972-411E-8B9A-DC1279C60506}"/>
              </a:ext>
            </a:extLst>
          </p:cNvPr>
          <p:cNvSpPr/>
          <p:nvPr/>
        </p:nvSpPr>
        <p:spPr>
          <a:xfrm>
            <a:off x="386660" y="11314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D5AEF8-BD8E-4314-B673-F0CCA185D6A2}"/>
              </a:ext>
            </a:extLst>
          </p:cNvPr>
          <p:cNvSpPr/>
          <p:nvPr/>
        </p:nvSpPr>
        <p:spPr>
          <a:xfrm>
            <a:off x="454342" y="39176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EB20C-DE26-4085-A32D-FF09A2D10DA9}"/>
              </a:ext>
            </a:extLst>
          </p:cNvPr>
          <p:cNvSpPr txBox="1"/>
          <p:nvPr/>
        </p:nvSpPr>
        <p:spPr>
          <a:xfrm>
            <a:off x="1042394" y="47675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Freeform 109">
            <a:extLst>
              <a:ext uri="{FF2B5EF4-FFF2-40B4-BE49-F238E27FC236}">
                <a16:creationId xmlns:a16="http://schemas.microsoft.com/office/drawing/2014/main" id="{3BD4F84D-8C51-4776-A947-58DBAD7F8CDD}"/>
              </a:ext>
            </a:extLst>
          </p:cNvPr>
          <p:cNvSpPr/>
          <p:nvPr/>
        </p:nvSpPr>
        <p:spPr>
          <a:xfrm rot="17911580" flipH="1">
            <a:off x="2503630" y="17544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110">
            <a:extLst>
              <a:ext uri="{FF2B5EF4-FFF2-40B4-BE49-F238E27FC236}">
                <a16:creationId xmlns:a16="http://schemas.microsoft.com/office/drawing/2014/main" id="{68CF0EA6-E408-4C19-9C07-4459D57EC455}"/>
              </a:ext>
            </a:extLst>
          </p:cNvPr>
          <p:cNvSpPr/>
          <p:nvPr/>
        </p:nvSpPr>
        <p:spPr>
          <a:xfrm rot="4189336">
            <a:off x="2939095" y="14894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111">
            <a:extLst>
              <a:ext uri="{FF2B5EF4-FFF2-40B4-BE49-F238E27FC236}">
                <a16:creationId xmlns:a16="http://schemas.microsoft.com/office/drawing/2014/main" id="{88EE6221-1E3C-468B-B008-0BD33003AE55}"/>
              </a:ext>
            </a:extLst>
          </p:cNvPr>
          <p:cNvSpPr/>
          <p:nvPr/>
        </p:nvSpPr>
        <p:spPr>
          <a:xfrm rot="10564281">
            <a:off x="826957" y="24224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112">
            <a:extLst>
              <a:ext uri="{FF2B5EF4-FFF2-40B4-BE49-F238E27FC236}">
                <a16:creationId xmlns:a16="http://schemas.microsoft.com/office/drawing/2014/main" id="{9749915F-3D39-4DD6-A710-014C7D9A718B}"/>
              </a:ext>
            </a:extLst>
          </p:cNvPr>
          <p:cNvSpPr/>
          <p:nvPr/>
        </p:nvSpPr>
        <p:spPr>
          <a:xfrm rot="7776592">
            <a:off x="2994213" y="23139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9C9016-3461-4548-9367-8E85F83B052B}"/>
              </a:ext>
            </a:extLst>
          </p:cNvPr>
          <p:cNvGrpSpPr/>
          <p:nvPr/>
        </p:nvGrpSpPr>
        <p:grpSpPr>
          <a:xfrm>
            <a:off x="1235272" y="1851245"/>
            <a:ext cx="1972621" cy="2943671"/>
            <a:chOff x="6467829" y="2062363"/>
            <a:chExt cx="1972621" cy="2943671"/>
          </a:xfrm>
        </p:grpSpPr>
        <p:sp>
          <p:nvSpPr>
            <p:cNvPr id="26" name="Freeform 114">
              <a:extLst>
                <a:ext uri="{FF2B5EF4-FFF2-40B4-BE49-F238E27FC236}">
                  <a16:creationId xmlns:a16="http://schemas.microsoft.com/office/drawing/2014/main" id="{8C6F6CDB-9B1A-40B5-B66B-16B9419D7898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8C4792-FCA4-4205-A25D-6249DDA2CD1B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30" name="Freeform 118">
                <a:extLst>
                  <a:ext uri="{FF2B5EF4-FFF2-40B4-BE49-F238E27FC236}">
                    <a16:creationId xmlns:a16="http://schemas.microsoft.com/office/drawing/2014/main" id="{667E202B-52C8-4E9C-B517-A07BB762ED45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E045BD-6573-4650-A81F-5D77DB507965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Freeform 116">
              <a:extLst>
                <a:ext uri="{FF2B5EF4-FFF2-40B4-BE49-F238E27FC236}">
                  <a16:creationId xmlns:a16="http://schemas.microsoft.com/office/drawing/2014/main" id="{F237AD29-49CB-48FC-B5CB-1EB7C154AA6B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67A55D59-4FEC-4779-983B-E1901874810E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120">
            <a:extLst>
              <a:ext uri="{FF2B5EF4-FFF2-40B4-BE49-F238E27FC236}">
                <a16:creationId xmlns:a16="http://schemas.microsoft.com/office/drawing/2014/main" id="{8659C013-310E-4FDC-AFF9-973E58FB64AE}"/>
              </a:ext>
            </a:extLst>
          </p:cNvPr>
          <p:cNvSpPr/>
          <p:nvPr/>
        </p:nvSpPr>
        <p:spPr>
          <a:xfrm rot="10550135" flipH="1">
            <a:off x="2298075" y="17441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1A968F-B98A-463A-BBC4-C5312C4C8F40}"/>
              </a:ext>
            </a:extLst>
          </p:cNvPr>
          <p:cNvSpPr txBox="1"/>
          <p:nvPr/>
        </p:nvSpPr>
        <p:spPr>
          <a:xfrm>
            <a:off x="2404163" y="42553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CB1186-D3AA-4420-A6CD-9DF182263442}"/>
              </a:ext>
            </a:extLst>
          </p:cNvPr>
          <p:cNvSpPr txBox="1"/>
          <p:nvPr/>
        </p:nvSpPr>
        <p:spPr>
          <a:xfrm rot="19567995">
            <a:off x="2137944" y="20315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123">
            <a:extLst>
              <a:ext uri="{FF2B5EF4-FFF2-40B4-BE49-F238E27FC236}">
                <a16:creationId xmlns:a16="http://schemas.microsoft.com/office/drawing/2014/main" id="{22179A3D-D189-4FB2-8E52-8D0C7FF28239}"/>
              </a:ext>
            </a:extLst>
          </p:cNvPr>
          <p:cNvSpPr/>
          <p:nvPr/>
        </p:nvSpPr>
        <p:spPr>
          <a:xfrm rot="16200000" flipH="1" flipV="1">
            <a:off x="2605967" y="28847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F73B22-DB59-4CFF-80B4-C7643A14FC23}"/>
              </a:ext>
            </a:extLst>
          </p:cNvPr>
          <p:cNvSpPr txBox="1"/>
          <p:nvPr/>
        </p:nvSpPr>
        <p:spPr>
          <a:xfrm>
            <a:off x="1600433" y="44156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Freeform 125">
            <a:extLst>
              <a:ext uri="{FF2B5EF4-FFF2-40B4-BE49-F238E27FC236}">
                <a16:creationId xmlns:a16="http://schemas.microsoft.com/office/drawing/2014/main" id="{4C9307E0-A852-4683-A65B-D28B64F63A68}"/>
              </a:ext>
            </a:extLst>
          </p:cNvPr>
          <p:cNvSpPr/>
          <p:nvPr/>
        </p:nvSpPr>
        <p:spPr>
          <a:xfrm rot="17911580" flipH="1">
            <a:off x="1512450" y="24200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44A326-F9AC-4C3B-9B6C-B53824FD1F66}"/>
              </a:ext>
            </a:extLst>
          </p:cNvPr>
          <p:cNvSpPr txBox="1"/>
          <p:nvPr/>
        </p:nvSpPr>
        <p:spPr>
          <a:xfrm>
            <a:off x="1218120" y="41246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C23B68-03CA-4B48-8592-6071768FA930}"/>
              </a:ext>
            </a:extLst>
          </p:cNvPr>
          <p:cNvSpPr txBox="1"/>
          <p:nvPr/>
        </p:nvSpPr>
        <p:spPr>
          <a:xfrm rot="1445963">
            <a:off x="678743" y="29758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0" name="Picture 10" descr="Image result for crow no background">
            <a:extLst>
              <a:ext uri="{FF2B5EF4-FFF2-40B4-BE49-F238E27FC236}">
                <a16:creationId xmlns:a16="http://schemas.microsoft.com/office/drawing/2014/main" id="{5F23B4B2-059A-4846-8151-3D3F411B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56" y="11779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Image result for crow no background">
            <a:extLst>
              <a:ext uri="{FF2B5EF4-FFF2-40B4-BE49-F238E27FC236}">
                <a16:creationId xmlns:a16="http://schemas.microsoft.com/office/drawing/2014/main" id="{E23CC6E7-FCD8-471D-BDEA-52358D9D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1" y="20168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130">
            <a:extLst>
              <a:ext uri="{FF2B5EF4-FFF2-40B4-BE49-F238E27FC236}">
                <a16:creationId xmlns:a16="http://schemas.microsoft.com/office/drawing/2014/main" id="{A9696943-7FB5-47A8-BB89-AF7431D9332D}"/>
              </a:ext>
            </a:extLst>
          </p:cNvPr>
          <p:cNvSpPr/>
          <p:nvPr/>
        </p:nvSpPr>
        <p:spPr>
          <a:xfrm rot="17052056">
            <a:off x="1331628" y="33818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10" descr="Image result for crow no background">
            <a:extLst>
              <a:ext uri="{FF2B5EF4-FFF2-40B4-BE49-F238E27FC236}">
                <a16:creationId xmlns:a16="http://schemas.microsoft.com/office/drawing/2014/main" id="{13F9C839-594B-43B5-A562-B7B7AE43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96" y="13080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9D03C1D-28E6-41E5-9F62-DFD00D8FCE2F}"/>
              </a:ext>
            </a:extLst>
          </p:cNvPr>
          <p:cNvSpPr txBox="1"/>
          <p:nvPr/>
        </p:nvSpPr>
        <p:spPr>
          <a:xfrm rot="21294553">
            <a:off x="2274183" y="29668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Freeform 133">
            <a:extLst>
              <a:ext uri="{FF2B5EF4-FFF2-40B4-BE49-F238E27FC236}">
                <a16:creationId xmlns:a16="http://schemas.microsoft.com/office/drawing/2014/main" id="{89AAE025-F130-474C-BC10-4E13125317C0}"/>
              </a:ext>
            </a:extLst>
          </p:cNvPr>
          <p:cNvSpPr/>
          <p:nvPr/>
        </p:nvSpPr>
        <p:spPr>
          <a:xfrm rot="17052056">
            <a:off x="2693565" y="33702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BA3878-22F4-4BEF-8DC1-3F81ABBA4C95}"/>
              </a:ext>
            </a:extLst>
          </p:cNvPr>
          <p:cNvSpPr txBox="1"/>
          <p:nvPr/>
        </p:nvSpPr>
        <p:spPr>
          <a:xfrm>
            <a:off x="1957481" y="25046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7" name="Picture 16" descr="Image result for crow no background">
            <a:extLst>
              <a:ext uri="{FF2B5EF4-FFF2-40B4-BE49-F238E27FC236}">
                <a16:creationId xmlns:a16="http://schemas.microsoft.com/office/drawing/2014/main" id="{49C71FF5-A387-40E5-9AB6-E1EB3FD2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51" y="33510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2DA9815-CE98-4715-9302-1D4107C4FE03}"/>
              </a:ext>
            </a:extLst>
          </p:cNvPr>
          <p:cNvSpPr txBox="1"/>
          <p:nvPr/>
        </p:nvSpPr>
        <p:spPr>
          <a:xfrm>
            <a:off x="398483" y="36205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DDFDF1-C807-47A3-BE6D-2C3C64F5DD22}"/>
              </a:ext>
            </a:extLst>
          </p:cNvPr>
          <p:cNvSpPr/>
          <p:nvPr/>
        </p:nvSpPr>
        <p:spPr>
          <a:xfrm>
            <a:off x="1901566" y="2543146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8E34A0-D136-44A6-BC56-FC29BFC07A62}"/>
              </a:ext>
            </a:extLst>
          </p:cNvPr>
          <p:cNvSpPr/>
          <p:nvPr/>
        </p:nvSpPr>
        <p:spPr>
          <a:xfrm>
            <a:off x="397283" y="1170275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95385EE-46C8-4B01-AE77-341DE11CA7C4}"/>
              </a:ext>
            </a:extLst>
          </p:cNvPr>
          <p:cNvSpPr/>
          <p:nvPr/>
        </p:nvSpPr>
        <p:spPr>
          <a:xfrm>
            <a:off x="100410" y="687675"/>
            <a:ext cx="896739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</a:rPr>
              <a:t>林前</a:t>
            </a:r>
            <a:r>
              <a:rPr lang="en-US" altLang="zh-CN" sz="2400" b="1" dirty="0">
                <a:solidFill>
                  <a:srgbClr val="0070C0"/>
                </a:solidFill>
              </a:rPr>
              <a:t>13:13 </a:t>
            </a:r>
            <a:r>
              <a:rPr lang="zh-CN" altLang="en-US" sz="2400" b="1" dirty="0">
                <a:solidFill>
                  <a:srgbClr val="0070C0"/>
                </a:solidFill>
              </a:rPr>
              <a:t>如今常存的有信，有望，有爱这叁样，其中最大的是爱。 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E5E59F-096F-45A4-9E24-1A3DD62DC265}"/>
              </a:ext>
            </a:extLst>
          </p:cNvPr>
          <p:cNvSpPr txBox="1"/>
          <p:nvPr/>
        </p:nvSpPr>
        <p:spPr>
          <a:xfrm>
            <a:off x="6155125" y="5027325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E238AB13-EF59-43C4-94F7-FFE043B51A66}"/>
              </a:ext>
            </a:extLst>
          </p:cNvPr>
          <p:cNvSpPr/>
          <p:nvPr/>
        </p:nvSpPr>
        <p:spPr>
          <a:xfrm>
            <a:off x="-449578" y="1127509"/>
            <a:ext cx="5166408" cy="4583546"/>
          </a:xfrm>
          <a:prstGeom prst="mathMultiply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uiExpand="1" build="allAtOnce"/>
      <p:bldP spid="21" grpId="0" animBg="1"/>
      <p:bldP spid="22" grpId="0" animBg="1"/>
      <p:bldP spid="23" grpId="0" animBg="1"/>
      <p:bldP spid="24" grpId="0" animBg="1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2" grpId="0" animBg="1"/>
      <p:bldP spid="44" grpId="0"/>
      <p:bldP spid="45" grpId="0" animBg="1"/>
      <p:bldP spid="46" grpId="0" uiExpand="1" build="allAtOnce"/>
      <p:bldP spid="58" grpId="0"/>
      <p:bldP spid="59" grpId="0" animBg="1"/>
      <p:bldP spid="59" grpId="1" animBg="1"/>
      <p:bldP spid="60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anxi.sinaimg.cn/2012/0418/U7514P1196DT20120418145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6550"/>
            <a:ext cx="3200400" cy="40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85800" y="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基督徒的挑战</a:t>
            </a:r>
            <a:endParaRPr kumimoji="0" lang="en-US" sz="88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076" name="Picture 4" descr="http://hiphotos.baidu.com/xyxxjq/pic/item/5ebbc509a6c8f6d2e850cd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86" y="1456941"/>
            <a:ext cx="5220814" cy="40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7449B-DA0C-432C-BE73-5C62FF8A82F9}"/>
              </a:ext>
            </a:extLst>
          </p:cNvPr>
          <p:cNvSpPr txBox="1"/>
          <p:nvPr/>
        </p:nvSpPr>
        <p:spPr>
          <a:xfrm>
            <a:off x="5942174" y="1540956"/>
            <a:ext cx="320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与神关系</a:t>
            </a:r>
            <a:endParaRPr kumimoji="0" lang="en-US" altLang="zh-CN" sz="4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自身问题</a:t>
            </a:r>
            <a:endParaRPr kumimoji="0" lang="en-US" altLang="zh-CN" sz="4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/>
                <a:latin typeface="微软雅黑" pitchFamily="34" charset="-122"/>
                <a:ea typeface="微软雅黑" pitchFamily="34" charset="-122"/>
              </a:rPr>
              <a:t>外在困难</a:t>
            </a:r>
            <a:endParaRPr kumimoji="0" lang="en-US" sz="4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815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5486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你们要称谢耶和华，因他本为善；他的慈爱永远长存！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愿耶和华的赎民说这话，就是他从敌人手中所救赎的，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从各地，从东从西，从南从北，所招聚来的。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他们在旷野荒地漂流，寻不见可住的城邑，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又饥又渴，心里发昏。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于是，他们在苦难中哀求耶和华；他从他们的祸患中搭救他们，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又领他们行走直路，使他们往可居住的城邑。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但愿人因耶和华的慈爱和他向人所行的奇事都称赞他；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因他使心里渴慕的人得以知足，使心里饥饿的人得饱美物。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Mt. Sinai, Israelites Wandering in the Wilderness' Posters | AllPosters.com">
            <a:extLst>
              <a:ext uri="{FF2B5EF4-FFF2-40B4-BE49-F238E27FC236}">
                <a16:creationId xmlns:a16="http://schemas.microsoft.com/office/drawing/2014/main" id="{6986CA28-013B-47B6-A2AB-5DA79950D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3"/>
          <a:stretch/>
        </p:blipFill>
        <p:spPr bwMode="auto">
          <a:xfrm>
            <a:off x="5569494" y="771820"/>
            <a:ext cx="3366182" cy="22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4F7CB-045B-481A-8FFE-49EF36AA6B2A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</p:spTree>
    <p:extLst>
      <p:ext uri="{BB962C8B-B14F-4D97-AF65-F5344CB8AC3E}">
        <p14:creationId xmlns:p14="http://schemas.microsoft.com/office/powerpoint/2010/main" val="37382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548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那些坐在黑暗中、死荫里的人被困苦和铁鍊捆锁，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是因他们违背神的话语，藐视至高者的旨意。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所以，他用劳苦治服他们的心；他们仆倒，无人扶助。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于是，他们在苦难中哀求耶和华；他从他们的祸患中拯救他们。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他从黑暗中和死荫里领他们出来，折断他们的绑索。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但愿人因耶和华的慈爱和他向人所行的奇事都称赞他；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因为他打破了铜门，砍断了铁闩。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 Will Sit With You In Your Darkest Hour – Chase Your Darling: Discover  your soul path and unique purpose">
            <a:extLst>
              <a:ext uri="{FF2B5EF4-FFF2-40B4-BE49-F238E27FC236}">
                <a16:creationId xmlns:a16="http://schemas.microsoft.com/office/drawing/2014/main" id="{9845CEDF-6E34-413E-A8AE-600C66498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b="13457"/>
          <a:stretch/>
        </p:blipFill>
        <p:spPr bwMode="auto">
          <a:xfrm>
            <a:off x="5763426" y="756472"/>
            <a:ext cx="2921905" cy="27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E73D98-65FB-4F27-884A-F6CA606B07EC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</p:spTree>
    <p:extLst>
      <p:ext uri="{BB962C8B-B14F-4D97-AF65-F5344CB8AC3E}">
        <p14:creationId xmlns:p14="http://schemas.microsoft.com/office/powerpoint/2010/main" val="63516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54864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愚妄人因自己的过犯和自己的罪孽便受苦楚。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他们心里厌恶各样的食物，就临近死门。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于是，他们在苦难中哀求耶和华；他从他们的祸患中拯救他们。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他发命医治他们，救他们脱离死亡。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但愿人因耶和华的慈爱和他向人所行的奇事都称赞他。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愿他们以感谢为祭献给他，欢呼述说他的作为！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4" descr="New Research Challenges Idea Behind 'Deaths of Despair' | WVPB">
            <a:extLst>
              <a:ext uri="{FF2B5EF4-FFF2-40B4-BE49-F238E27FC236}">
                <a16:creationId xmlns:a16="http://schemas.microsoft.com/office/drawing/2014/main" id="{527C55D5-2E80-46D6-A97F-029AB4D48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7" r="14395" b="16618"/>
          <a:stretch/>
        </p:blipFill>
        <p:spPr bwMode="auto">
          <a:xfrm>
            <a:off x="5764097" y="784411"/>
            <a:ext cx="2956794" cy="27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EDDF34-40FB-4A8E-871F-365359960051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</p:spTree>
    <p:extLst>
      <p:ext uri="{BB962C8B-B14F-4D97-AF65-F5344CB8AC3E}">
        <p14:creationId xmlns:p14="http://schemas.microsoft.com/office/powerpoint/2010/main" val="420547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54864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在海上坐船，在大水中经理事务的，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他们看见耶和华的作为，并他在深水中的奇事。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因他一吩咐，狂风就起来，海中的波浪也扬起。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他们上到天空，下到海底；他们的心因患难便消化。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他们摇摇幌幌，东倒西歪，好象醉酒的人；他们的智慧无法可施。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于是，他们在苦难中哀求耶和华，他从他们的祸患中领出他们来。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107:29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他使狂风止息，波浪就平静。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风息浪静，他们便欢喜；他就引他们到所愿去的海口。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但愿人因耶和华的慈爱和他向人所行的奇事都称赞他。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Who else thinks Rare should include big tidal waves? And also if you don't  ride them properly your ship takes on heavy damage. This could bring in a  new twist to how">
            <a:extLst>
              <a:ext uri="{FF2B5EF4-FFF2-40B4-BE49-F238E27FC236}">
                <a16:creationId xmlns:a16="http://schemas.microsoft.com/office/drawing/2014/main" id="{3D1B53EA-2EFA-4793-8E0C-1CAEEEE2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45239"/>
            <a:ext cx="3435553" cy="24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DDD45E-40AA-4022-BDF7-471AB7AF8A80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</p:spTree>
    <p:extLst>
      <p:ext uri="{BB962C8B-B14F-4D97-AF65-F5344CB8AC3E}">
        <p14:creationId xmlns:p14="http://schemas.microsoft.com/office/powerpoint/2010/main" val="77260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如何在生命中的难处里面看到神的爱？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6747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愿他们在民的会中尊崇他，在长老的位上赞美他！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他使江河变为旷野，叫水泉变为乾渴之地，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使肥地变为碱地；这都因其间居民的罪恶。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他使旷野变为水潭，叫旱地变为水泉。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他使饥饿的人住在那里，好建造可住的城邑，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又种田地，栽葡萄园，得享所出的土产。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他又赐福给他们，叫他们生养众多，也不叫他们的牲畜减少。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107:39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他们又因暴虐、患难、愁苦，就减少且卑下。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107:40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他使君王蒙羞被辱，使他们在荒废无路之地漂流。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107:41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他却将穷乏人安置在高处，脱离苦难，使他的家属多如羊群。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107:42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正直人看见就欢喜；罪孽之辈必塞口无言。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107:43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凡有智慧的，必在这些事上留心，也必思想耶和华的慈爱。</a:t>
            </a:r>
            <a:endParaRPr lang="en-US" altLang="zh-CN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Gif Confused Face Cartoon | Confused face, Smiley emoji, Emoji images">
            <a:extLst>
              <a:ext uri="{FF2B5EF4-FFF2-40B4-BE49-F238E27FC236}">
                <a16:creationId xmlns:a16="http://schemas.microsoft.com/office/drawing/2014/main" id="{C56098C3-90F2-46A3-BC8D-68C7185DDE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1" y="190500"/>
            <a:ext cx="2381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31968</TotalTime>
  <Words>5751</Words>
  <Application>Microsoft Office PowerPoint</Application>
  <PresentationFormat>On-screen Show (16:10)</PresentationFormat>
  <Paragraphs>148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Microsoft YaHei</vt:lpstr>
      <vt:lpstr>Microsoft YaHei</vt:lpstr>
      <vt:lpstr>幼圆</vt:lpstr>
      <vt:lpstr>Arial</vt:lpstr>
      <vt:lpstr>Calibri</vt:lpstr>
      <vt:lpstr>Century Gothic</vt:lpstr>
      <vt:lpstr>Lao UI</vt:lpstr>
      <vt:lpstr>Wingdings 3</vt:lpstr>
      <vt:lpstr>Wisp</vt:lpstr>
      <vt:lpstr>1_Wisp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1955</cp:revision>
  <dcterms:created xsi:type="dcterms:W3CDTF">2011-09-04T18:01:24Z</dcterms:created>
  <dcterms:modified xsi:type="dcterms:W3CDTF">2021-01-10T13:53:57Z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