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4"/>
    <p:sldMasterId id="2147483958" r:id="rId5"/>
    <p:sldMasterId id="2147483975" r:id="rId6"/>
  </p:sldMasterIdLst>
  <p:notesMasterIdLst>
    <p:notesMasterId r:id="rId23"/>
  </p:notesMasterIdLst>
  <p:sldIdLst>
    <p:sldId id="256" r:id="rId7"/>
    <p:sldId id="862" r:id="rId8"/>
    <p:sldId id="866" r:id="rId9"/>
    <p:sldId id="867" r:id="rId10"/>
    <p:sldId id="868" r:id="rId11"/>
    <p:sldId id="527" r:id="rId12"/>
    <p:sldId id="870" r:id="rId13"/>
    <p:sldId id="872" r:id="rId14"/>
    <p:sldId id="883" r:id="rId15"/>
    <p:sldId id="908" r:id="rId16"/>
    <p:sldId id="906" r:id="rId17"/>
    <p:sldId id="905" r:id="rId18"/>
    <p:sldId id="901" r:id="rId19"/>
    <p:sldId id="907" r:id="rId20"/>
    <p:sldId id="896" r:id="rId21"/>
    <p:sldId id="909" r:id="rId22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99"/>
    <a:srgbClr val="F9CFC3"/>
    <a:srgbClr val="00FFFF"/>
    <a:srgbClr val="090909"/>
    <a:srgbClr val="010101"/>
    <a:srgbClr val="FF9966"/>
    <a:srgbClr val="031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19" autoAdjust="0"/>
    <p:restoredTop sz="94471" autoAdjust="0"/>
  </p:normalViewPr>
  <p:slideViewPr>
    <p:cSldViewPr>
      <p:cViewPr>
        <p:scale>
          <a:sx n="75" d="100"/>
          <a:sy n="75" d="100"/>
        </p:scale>
        <p:origin x="1099" y="754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1/3/2021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310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397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882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751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5544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604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689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8698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14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002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91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57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610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0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095500"/>
            <a:ext cx="6686549" cy="188565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981150"/>
            <a:ext cx="6686549" cy="93856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603176"/>
            <a:ext cx="1308489" cy="64882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774617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7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08000"/>
            <a:ext cx="6686549" cy="2597533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3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921000"/>
            <a:ext cx="5652416" cy="317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6915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32001"/>
            <a:ext cx="6686550" cy="227070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318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2501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22839"/>
            <a:ext cx="6686549" cy="2400017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41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75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522838"/>
            <a:ext cx="1655701" cy="440318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522838"/>
            <a:ext cx="4857750" cy="440318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87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095500"/>
            <a:ext cx="6686549" cy="188565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981150"/>
            <a:ext cx="6686549" cy="93856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603176"/>
            <a:ext cx="1308489" cy="64882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774617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3619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778000"/>
            <a:ext cx="6686550" cy="314801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303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715625"/>
            <a:ext cx="6686549" cy="12240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941774"/>
            <a:ext cx="6686549" cy="7170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237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778000"/>
            <a:ext cx="6686550" cy="314801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93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778000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771852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694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643919"/>
            <a:ext cx="2994549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124138"/>
            <a:ext cx="3257170" cy="27950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641229"/>
            <a:ext cx="2999251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121448"/>
            <a:ext cx="3254006" cy="27950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789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415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5972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71740"/>
            <a:ext cx="2628899" cy="813593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71741"/>
            <a:ext cx="3886200" cy="4512469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332178"/>
            <a:ext cx="2628899" cy="355203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3791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000500"/>
            <a:ext cx="6686550" cy="47228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529138"/>
            <a:ext cx="6686550" cy="321247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472782"/>
            <a:ext cx="6686550" cy="41142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5056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08000"/>
            <a:ext cx="6686549" cy="2597533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6854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921000"/>
            <a:ext cx="5652416" cy="317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84135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32001"/>
            <a:ext cx="6686550" cy="227070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605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4206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715625"/>
            <a:ext cx="6686549" cy="12240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941774"/>
            <a:ext cx="6686549" cy="7170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425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22839"/>
            <a:ext cx="6686549" cy="2400017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8923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5036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522838"/>
            <a:ext cx="1655701" cy="440318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522838"/>
            <a:ext cx="4857750" cy="440318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4517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022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379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577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229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47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80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91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778000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771852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429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336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496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290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23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643919"/>
            <a:ext cx="2994549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124138"/>
            <a:ext cx="3257170" cy="27950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641229"/>
            <a:ext cx="2999251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121448"/>
            <a:ext cx="3254006" cy="27950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042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79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692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71740"/>
            <a:ext cx="2628899" cy="813593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71741"/>
            <a:ext cx="3886200" cy="4512469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332178"/>
            <a:ext cx="2628899" cy="355203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311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000500"/>
            <a:ext cx="6686550" cy="47228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529138"/>
            <a:ext cx="6686550" cy="321247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472782"/>
            <a:ext cx="6686550" cy="41142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90500"/>
            <a:ext cx="2138637" cy="5532190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655"/>
            <a:ext cx="1767506" cy="571169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778000"/>
            <a:ext cx="6686550" cy="323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5108698"/>
            <a:ext cx="859712" cy="308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5113174"/>
            <a:ext cx="571499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8860" y="656485"/>
            <a:ext cx="58482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4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90500"/>
            <a:ext cx="2138637" cy="5532190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655"/>
            <a:ext cx="1767506" cy="571169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778000"/>
            <a:ext cx="6686550" cy="323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5108698"/>
            <a:ext cx="859712" cy="308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5113174"/>
            <a:ext cx="571499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8860" y="656485"/>
            <a:ext cx="58482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34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  <p:sldLayoutId id="2147483973" r:id="rId15"/>
    <p:sldLayoutId id="2147483974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9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romise 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181100"/>
            <a:ext cx="6477000" cy="30469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住在基督里</a:t>
            </a:r>
            <a:endParaRPr kumimoji="0" lang="en-US" altLang="zh-CN" sz="9600" b="1" i="0" u="none" strike="noStrike" kern="1200" cap="none" spc="0" normalizeH="0" baseline="0" noProof="0" dirty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（</a:t>
            </a:r>
            <a:r>
              <a:rPr kumimoji="0" lang="en-US" altLang="zh-CN" sz="9600" b="1" i="0" u="none" strike="noStrike" kern="1200" cap="none" spc="0" normalizeH="0" baseline="0" noProof="0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37</a:t>
            </a:r>
            <a:r>
              <a:rPr kumimoji="0" lang="zh-CN" altLang="en-US" sz="9600" b="1" i="0" u="none" strike="noStrike" kern="1200" cap="none" spc="0" normalizeH="0" baseline="0" noProof="0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）</a:t>
            </a:r>
            <a:endParaRPr kumimoji="0" lang="en-US" sz="9600" b="1" i="0" u="none" strike="noStrike" kern="1200" cap="none" spc="0" normalizeH="0" baseline="0" noProof="0" dirty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51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91440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赛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53:1 </a:t>
            </a:r>
            <a:r>
              <a:rPr lang="zh-CN" altLang="en-US" sz="17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我们所传的有谁信呢？耶和华的膀臂向谁显露呢？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53:2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他在耶和华面前生长如嫩芽，象根出于乾地。他无佳形美容；我们看见他的时候，也无美貌使我们羡慕他。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53:3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他被藐视，被人厌弃；多受痛苦，常经忧患。他被藐视，好象被人掩面不看的一样；我们也不尊重他。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53:4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他诚然担当我们的忧患，背负我们的痛苦；我们却以为他受责罚，被　神击打苦待了。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53:5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哪知他为我们的过犯受害，为我们的罪孽压伤。</a:t>
            </a:r>
            <a:r>
              <a:rPr lang="zh-CN" altLang="en-US" sz="17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因他受的刑罚，我们得平安；因他受的鞭伤，我们得医治。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53:6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我们都如羊走迷；各人偏行己路；耶和华使我们众人的罪孽都归在他身上。</a:t>
            </a:r>
            <a:endParaRPr lang="en-US" altLang="zh-CN" sz="17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赛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53:10 </a:t>
            </a:r>
            <a:r>
              <a:rPr lang="zh-CN" altLang="en-US" sz="17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耶和华却定意（或译：喜悦）将他压伤，使他受痛苦（</a:t>
            </a:r>
            <a:r>
              <a:rPr lang="en-US" altLang="zh-CN" sz="1700" b="1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Yet it pleased the LORD to bruise Him; He has put Him to grief</a:t>
            </a:r>
            <a:r>
              <a:rPr lang="zh-CN" altLang="en-US" sz="17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）。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耶和华以他为赎罪祭。他必看见后裔，并且延长年日。耶和华所喜悦的事必在他手中亨通。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53:11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他必看见自己劳苦的功效，便心满意足。有许多人因认识我的义仆得称为义；并且他要担当他们的罪孽。</a:t>
            </a:r>
            <a:endParaRPr lang="en-US" altLang="zh-CN" sz="17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脱离肉体以至于认识、接受神的爱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2BDF1FA-0570-4970-B62C-A01C3BCCD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0" y="3806628"/>
            <a:ext cx="6249590" cy="17874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A9AA57-3F81-4134-A0B0-73F412031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2790" y="3740650"/>
            <a:ext cx="2590800" cy="185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488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9144001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6:1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这样，怎么说呢？我们可以仍在罪中、叫恩典显多么？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6:2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断乎不可！我们在罪上死了的人岂可仍在罪中活着呢？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6:3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岂不知我们这受洗归入基督耶稣的人是受洗归入他的死么？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6:4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所以，我们藉着洗礼归入死，和他一同埋葬，原是叫我们一举一动有新生的样式，象基督藉着父的荣耀从死里复活一样。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我们若在他死的形状上与他联合，也要在他复活的形状上与他联合；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6:6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因为知道我们的旧人和他同钉十字架，使罪身灭绝，叫我们不再作罪的奴仆；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6:7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因为已死的人是脱离了罪。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6:8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我们若是与基督同死，就信必与他同活。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6:9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因为知道基督既从死里复活，就不再死，死也不再作他的主了。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6:10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他死是向罪死了，只有一次；他活是向神活着。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6:11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这样，你们向罪也当看自己是死的；向神在基督耶稣里，却当看自己是活的。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6:12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所以，不要容罪在你们必死的身上作王，使你们顺从身子的私慾。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6:13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也不要将你们的肢体献给罪作不义的器具；倒要象从死里复活的人，将自己献给神，并将肢体作义的器具献给神。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6:14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罪必不能作你们的主，因你们不在律法之下，乃在恩典之下。</a:t>
            </a:r>
            <a:endParaRPr lang="en-US" altLang="zh-CN" sz="17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脱离肉体以至于认识、接受神的爱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2BACFB-2404-48B2-A7C4-5CB73FB10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0" y="3806628"/>
            <a:ext cx="6249590" cy="178747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E041B0C-5637-4560-9725-4D8DA4A29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9520" y="3924300"/>
            <a:ext cx="2868218" cy="1733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3DCB47B-030A-418C-962C-DA9F875A9724}"/>
              </a:ext>
            </a:extLst>
          </p:cNvPr>
          <p:cNvSpPr/>
          <p:nvPr/>
        </p:nvSpPr>
        <p:spPr>
          <a:xfrm>
            <a:off x="8666284" y="4000500"/>
            <a:ext cx="377306" cy="1066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6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L -0.00173 0.10667 " pathEditMode="fixed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5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9144001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6:1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这样，怎么说呢？我们可以仍在罪中、叫恩典显多么？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6:2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断乎不可！我们在罪上死了的人岂可仍在罪中活着呢？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6:3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岂不知我们这受洗归入基督耶稣的人是受洗归入他的死么？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6:4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所以，我们藉着洗礼归入死，和他一同埋葬，原是叫我们一举一动有新生的样式，象基督藉着父的荣耀从死里复活一样。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6:5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我们若在他死的形状上与他联合，也要在他复活的形状上与他联合；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6:6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因为知道我们的旧人和他同钉十字架，使罪身灭绝，叫我们不再作罪的奴仆；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6:7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因为已死的人是脱离了罪。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6:8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我们若是与基督同死，就信必与他同活。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6:9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因为知道基督既从死里复活，就不再死，死也不再作他的主了。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6:10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他死是向罪死了，只有一次；他活是向神活着。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6:11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这样，你们向罪也当看自己是死的；向神在基督耶稣里，却当看自己是活的。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6:12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所以，不要容罪在你们必死的身上作王，使你们顺从身子的私慾。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6:13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也不要将你们的肢体献给罪作不义的器具；倒要象从死里复活的人，将自己献给神，并将肢体作义的器具献给神。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6:14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罪必不能作你们的主，因你们不在律法之下，乃在恩典之下。</a:t>
            </a:r>
            <a:endParaRPr lang="en-US" altLang="zh-CN" sz="17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脱离肉体以至于认识、接受神的爱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2BACFB-2404-48B2-A7C4-5CB73FB10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0" y="3806628"/>
            <a:ext cx="6249590" cy="17874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7CECF5-7E74-4F51-8E0C-B700E32BA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3806628"/>
            <a:ext cx="2895600" cy="189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44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914400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8:1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如今，那些在基督耶稣里的就不定罪了。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8:2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因为赐生命圣灵的律，在基督耶稣里释放了我，使我脱离罪和死的律了。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8:3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律法既因肉体软弱，有所不能行的，神就差遣自己的儿子，成为罪身的形状，作了赎罪祭，在肉体中定了罪案，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8:4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使律法的义成就在我们这不随从肉体、只随从圣灵的人身上。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8:5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因为随从肉体的人体贴肉体的事，随从圣灵的人体贴圣灵的事。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8:6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体贴肉体的，就是死；体贴圣灵的，乃是生命、平安。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8:7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原来体贴肉体的，就是与神为仇；因为不服神的律法，也是不能服，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8:8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而且属肉体的人不能得神的喜欢。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8:9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如果神的灵住在你们心里，你们就不属肉体，乃属圣灵了。人若没有基督的灵，就不是属基督的。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8:10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基督若在你们心里，身体就因罪而死，心灵却因义而活。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8:11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然而，叫耶稣从死里复活者的灵若住在你们心里，那叫基督耶稣从死里复活的，也必藉着住在你们心里的圣灵，使你们必死的身体又活过来。</a:t>
            </a:r>
            <a:endParaRPr lang="en-US" altLang="zh-CN" sz="17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脱离肉体以至于认识、接受神的爱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1AABABD-DD2A-4D6B-805D-BFE4C308D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0" y="3806628"/>
            <a:ext cx="6249590" cy="17874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B580C2-1945-44ED-891C-C1F35876B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3806628"/>
            <a:ext cx="2895600" cy="189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74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38200" y="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脱离肉体以至于认识、接受神的爱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B1D97-BE58-4386-940D-82E4CE359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0" y="3806628"/>
            <a:ext cx="6249590" cy="17874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E497F2-71C2-4B3B-A9B5-3883D8261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2790" y="3740650"/>
            <a:ext cx="2590800" cy="185345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9EF7A2-430A-4EBD-86E9-94C2B42B389D}"/>
              </a:ext>
            </a:extLst>
          </p:cNvPr>
          <p:cNvSpPr/>
          <p:nvPr/>
        </p:nvSpPr>
        <p:spPr>
          <a:xfrm>
            <a:off x="76199" y="647700"/>
            <a:ext cx="914400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8:1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如今，那些在基督耶稣里的就不定罪了。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8:2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因为赐生命圣灵的律，在基督耶稣里释放了我，使我脱离罪和死的律了。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8:3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律法既因肉体软弱，有所不能行的，神就差遣自己的儿子，成为罪身的形状，作了赎罪祭，在肉体中定了罪案，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8:4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使律法的义成就在我们这不随从肉体、只随从圣灵的人身上。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8:5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因为随从肉体的人体贴肉体的事，随从圣灵的人体贴圣灵的事。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8:6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体贴肉体的，就是死；体贴圣灵的，乃是生命、平安。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8:7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原来体贴肉体的，就是与神为仇；因为不服神的律法，也是不能服，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8:8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而且属肉体的人不能得神的喜欢。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8:9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如果神的灵住在你们心里，你们就不属肉体，乃属圣灵了。人若没有基督的灵，就不是属基督的。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8:10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基督若在你们心里，身体就因罪而死，心灵却因义而活。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8:11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然而，叫耶稣从死里复活者的灵若住在你们心里，那叫基督耶稣从死里复活的，也必藉着住在你们心里的圣灵，使你们必死的身体又活过来。</a:t>
            </a:r>
            <a:endParaRPr lang="en-US" altLang="zh-CN" sz="17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93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76199" y="647700"/>
            <a:ext cx="914400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1:16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我不以福音为耻；</a:t>
            </a:r>
            <a:r>
              <a:rPr lang="zh-CN" altLang="en-US" sz="17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这福音本是神的大能，要救一切相信的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，先是犹太人，后是希腊人。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1:17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因为神的义正在这福音上显明出来；这义是本于信，以致于信。如经上所记：义人必因信得生。</a:t>
            </a:r>
            <a:endParaRPr lang="en-US" altLang="zh-CN" sz="17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5:12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这就如罪是从一人入了世界，死又是从罪来的；于是死就临到众人，因为众人都犯了罪。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5:13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没有律法之先，罪已经在世上；但没有律法，罪也不算罪。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5:14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然而从亚当到摩西，死就作了王，连那些不与亚当犯一样罪过的，也在他的权下。亚当乃是那以后要来之人的豫象。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5:15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只是过犯不如恩赐，若因一人的过犯，众人都死了，何况神的恩典，与那因耶稣基督一人恩典中的赏赐，岂不更加倍的临到众人么？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5:16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因一人犯罪就定罪，也不如恩赐，原来审判是由一人而定罪，恩赐乃是由许多过犯而称义。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5:17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若因一人的过犯，死就因这一人作了王，何况那些受洪恩又蒙所赐之义的，岂不更要因耶稣基督一人在生命中作王么？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5:18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如此说来，因一次的过犯，众人都被定罪；照样，因一次的义行，众人也就被称义得生命了。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5:19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因一人的悖逆，众人成为罪人；照样，因一人的顺从，众人也成为义了。</a:t>
            </a:r>
            <a:endParaRPr lang="en-US" altLang="zh-CN" sz="17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300"/>
              </a:spcAft>
              <a:defRPr/>
            </a:pPr>
            <a:endParaRPr lang="en-US" altLang="zh-CN" sz="17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38200" y="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脱离肉体以至于认识、接受神的爱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99553DC-1591-4B93-BE40-0239371A8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0" y="3806628"/>
            <a:ext cx="6249590" cy="17874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57FE3E-FBCF-4A80-A8F2-8DD9D54D1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2790" y="3740650"/>
            <a:ext cx="2590800" cy="185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80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76199" y="647700"/>
            <a:ext cx="9144001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1:16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我不以福音为耻；</a:t>
            </a:r>
            <a:r>
              <a:rPr lang="zh-CN" altLang="en-US" sz="17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这福音本是神的大能，要救一切相信的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，先是犹太人，后是希腊人。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1:17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因为神的义正在这福音上显明出来；这义是本于信，以致于信。如经上所记：义人必因信得生。</a:t>
            </a:r>
            <a:endParaRPr lang="en-US" altLang="zh-CN" sz="17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7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3:21 </a:t>
            </a:r>
            <a:r>
              <a:rPr lang="zh-CN" altLang="en-US" sz="17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但如今，神的义在律法以外已经显明出来，有律法和先知为證：</a:t>
            </a:r>
            <a:r>
              <a:rPr lang="en-US" altLang="zh-CN" sz="17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3:22 </a:t>
            </a:r>
            <a:r>
              <a:rPr lang="zh-CN" altLang="en-US" sz="17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就是神的义，因信耶稣基督加给一切相信的人，并没有分别。</a:t>
            </a:r>
            <a:r>
              <a:rPr lang="en-US" altLang="zh-CN" sz="17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3:23 </a:t>
            </a:r>
            <a:r>
              <a:rPr lang="zh-CN" altLang="en-US" sz="17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因为世人都犯了罪，亏缺了神的荣耀；</a:t>
            </a:r>
            <a:r>
              <a:rPr lang="en-US" altLang="zh-CN" sz="17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3:24 </a:t>
            </a:r>
            <a:r>
              <a:rPr lang="zh-CN" altLang="en-US" sz="17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如今却蒙神的恩典，因基督耶稣的救赎，就白白的称义。</a:t>
            </a:r>
            <a:endParaRPr lang="en-US" altLang="zh-CN" sz="17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srgbClr val="0070C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罗</a:t>
            </a:r>
            <a:r>
              <a:rPr lang="en-US" altLang="zh-CN" sz="1700" b="1" dirty="0">
                <a:solidFill>
                  <a:srgbClr val="0070C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3:28 </a:t>
            </a:r>
            <a:r>
              <a:rPr lang="zh-CN" altLang="en-US" sz="1700" b="1" dirty="0">
                <a:solidFill>
                  <a:srgbClr val="0070C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所以（有古卷：因为）我们看定了：人称义是因着信，不在乎遵行律法。</a:t>
            </a:r>
            <a:endParaRPr lang="en-US" altLang="zh-CN" sz="1700" b="1" dirty="0">
              <a:solidFill>
                <a:srgbClr val="0070C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srgbClr val="0070C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罗</a:t>
            </a:r>
            <a:r>
              <a:rPr lang="en-US" altLang="zh-CN" sz="1700" b="1" dirty="0">
                <a:solidFill>
                  <a:srgbClr val="0070C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4:4 </a:t>
            </a:r>
            <a:r>
              <a:rPr lang="zh-CN" altLang="en-US" sz="1700" b="1" dirty="0">
                <a:solidFill>
                  <a:srgbClr val="0070C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做工的得工价，不算恩典，乃是该得的；</a:t>
            </a:r>
            <a:r>
              <a:rPr lang="en-US" altLang="zh-CN" sz="1700" b="1" dirty="0">
                <a:solidFill>
                  <a:srgbClr val="0070C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4:5 </a:t>
            </a:r>
            <a:r>
              <a:rPr lang="zh-CN" altLang="en-US" sz="1700" b="1" dirty="0">
                <a:solidFill>
                  <a:srgbClr val="0070C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唯有不做工的，只信称罪人为义的神，他的信就算为义。</a:t>
            </a:r>
            <a:endParaRPr lang="en-US" altLang="zh-CN" sz="1700" b="1" dirty="0">
              <a:solidFill>
                <a:srgbClr val="0070C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lvl="0">
              <a:spcAft>
                <a:spcPts val="300"/>
              </a:spcAft>
              <a:defRPr/>
            </a:pPr>
            <a:endParaRPr lang="en-US" altLang="zh-CN" sz="17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38200" y="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脱离肉体以至于认识、接受神的爱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99553DC-1591-4B93-BE40-0239371A8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0" y="3806628"/>
            <a:ext cx="6249590" cy="17874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57FE3E-FBCF-4A80-A8F2-8DD9D54D1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2790" y="3740650"/>
            <a:ext cx="2590800" cy="185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9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67000" y="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信心生活的要素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244B72-62FB-4D67-8035-88A6956DE523}"/>
              </a:ext>
            </a:extLst>
          </p:cNvPr>
          <p:cNvSpPr/>
          <p:nvPr/>
        </p:nvSpPr>
        <p:spPr>
          <a:xfrm>
            <a:off x="100410" y="687675"/>
            <a:ext cx="896739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400" b="1" dirty="0">
                <a:solidFill>
                  <a:srgbClr val="0070C0"/>
                </a:solidFill>
              </a:rPr>
              <a:t>林前</a:t>
            </a:r>
            <a:r>
              <a:rPr lang="en-US" altLang="zh-CN" sz="2400" b="1" dirty="0">
                <a:solidFill>
                  <a:srgbClr val="0070C0"/>
                </a:solidFill>
              </a:rPr>
              <a:t>13:13 </a:t>
            </a:r>
            <a:r>
              <a:rPr lang="zh-CN" altLang="en-US" sz="2400" b="1" dirty="0">
                <a:solidFill>
                  <a:srgbClr val="0070C0"/>
                </a:solidFill>
              </a:rPr>
              <a:t>如今常存的有</a:t>
            </a:r>
            <a:r>
              <a:rPr lang="zh-CN" altLang="en-US" sz="2400" b="1" dirty="0">
                <a:solidFill>
                  <a:srgbClr val="FF0000"/>
                </a:solidFill>
              </a:rPr>
              <a:t>信</a:t>
            </a:r>
            <a:r>
              <a:rPr lang="zh-CN" altLang="en-US" sz="2400" b="1" dirty="0">
                <a:solidFill>
                  <a:srgbClr val="0070C0"/>
                </a:solidFill>
              </a:rPr>
              <a:t>，有望，有爱这叁样，其中最大的是爱。 </a:t>
            </a:r>
            <a:endParaRPr lang="en-US" altLang="zh-CN" sz="2400" b="1" dirty="0">
              <a:solidFill>
                <a:srgbClr val="0070C0"/>
              </a:solidFill>
            </a:endParaRPr>
          </a:p>
        </p:txBody>
      </p:sp>
      <p:pic>
        <p:nvPicPr>
          <p:cNvPr id="13" name="Picture 8" descr="http://88.gaosu.com/q/2011-7-25/dc54d9b12dd34bfa256422e6a15ec604.jpg">
            <a:extLst>
              <a:ext uri="{FF2B5EF4-FFF2-40B4-BE49-F238E27FC236}">
                <a16:creationId xmlns:a16="http://schemas.microsoft.com/office/drawing/2014/main" id="{2F159BFC-EDFC-4C21-B3CF-F839CA00F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636" y="3648931"/>
            <a:ext cx="1768517" cy="1713821"/>
          </a:xfrm>
          <a:prstGeom prst="rect">
            <a:avLst/>
          </a:prstGeom>
          <a:noFill/>
        </p:spPr>
      </p:pic>
      <p:pic>
        <p:nvPicPr>
          <p:cNvPr id="14" name="Picture 12" descr="http://absoluteselfconfidence.com/blog/wp-content/uploads/2011/05/confidence.jpg">
            <a:extLst>
              <a:ext uri="{FF2B5EF4-FFF2-40B4-BE49-F238E27FC236}">
                <a16:creationId xmlns:a16="http://schemas.microsoft.com/office/drawing/2014/main" id="{A7ACABE9-94A0-43DC-B79D-E07AE25EF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t="13675" b="15812"/>
          <a:stretch>
            <a:fillRect/>
          </a:stretch>
        </p:blipFill>
        <p:spPr bwMode="auto">
          <a:xfrm>
            <a:off x="2277118" y="1484362"/>
            <a:ext cx="1993669" cy="1589157"/>
          </a:xfrm>
          <a:prstGeom prst="rect">
            <a:avLst/>
          </a:prstGeom>
          <a:noFill/>
        </p:spPr>
      </p:pic>
      <p:pic>
        <p:nvPicPr>
          <p:cNvPr id="15" name="Picture 4" descr="http://3.bp.blogspot.com/-yVn608jDz9Q/Ui0oqdTnrBI/AAAAAAAAMF4/jkRbPFJdm-M/s1600/03180e5a8f03dfd20387d3b79921b4af.jpg">
            <a:extLst>
              <a:ext uri="{FF2B5EF4-FFF2-40B4-BE49-F238E27FC236}">
                <a16:creationId xmlns:a16="http://schemas.microsoft.com/office/drawing/2014/main" id="{732F1AA2-0545-446A-8010-5AE63CF34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1" y="1198304"/>
            <a:ext cx="2040040" cy="204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CB94151-4591-4C72-8F48-937872407583}"/>
              </a:ext>
            </a:extLst>
          </p:cNvPr>
          <p:cNvSpPr/>
          <p:nvPr/>
        </p:nvSpPr>
        <p:spPr>
          <a:xfrm>
            <a:off x="1934317" y="3351680"/>
            <a:ext cx="24496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Font typeface="+mj-lt"/>
              <a:buAutoNum type="arabicPeriod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诚心 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74320" indent="-274320">
              <a:buFont typeface="+mj-lt"/>
              <a:buAutoNum type="arabicPeriod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虔诚信仰宗教之心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74320" indent="-274320">
              <a:buFont typeface="+mj-lt"/>
              <a:buAutoNum type="arabicPeriod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随心、任意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74320" indent="-274320">
              <a:buFont typeface="+mj-lt"/>
              <a:buAutoNum type="arabicPeriod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相信自己的理想、愿望或预见一定能够实现的心理。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74320" indent="-274320"/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</a:p>
          <a:p>
            <a:pPr marL="274320" indent="-274320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		----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新华字典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354709-F46A-43CC-9F01-851AED333ED6}"/>
              </a:ext>
            </a:extLst>
          </p:cNvPr>
          <p:cNvSpPr/>
          <p:nvPr/>
        </p:nvSpPr>
        <p:spPr>
          <a:xfrm>
            <a:off x="4724400" y="1511846"/>
            <a:ext cx="4107415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耶1:9 于是耶和华伸手按我的口，对我说：我已将当说的话传给你。1:10 </a:t>
            </a:r>
            <a:r>
              <a:rPr lang="en-US" dirty="0" err="1"/>
              <a:t>看哪，我今日立你在列邦列国之上，为要施行拔出、拆毁、毁坏、倾覆，又要建立、栽植</a:t>
            </a:r>
            <a:r>
              <a:rPr lang="en-US" dirty="0"/>
              <a:t>。</a:t>
            </a:r>
          </a:p>
          <a:p>
            <a:r>
              <a:rPr lang="zh-CN" altLang="en-US" dirty="0"/>
              <a:t>耶</a:t>
            </a:r>
            <a:r>
              <a:rPr lang="en-US" altLang="zh-CN" dirty="0"/>
              <a:t>31:27 </a:t>
            </a:r>
            <a:r>
              <a:rPr lang="zh-CN" altLang="en-US" dirty="0"/>
              <a:t>耶和华说：日子将到，我要把人的种和牲畜的种播种在以色列家和犹大家。</a:t>
            </a:r>
            <a:r>
              <a:rPr lang="en-US" altLang="zh-CN" dirty="0"/>
              <a:t>31:28 </a:t>
            </a:r>
            <a:r>
              <a:rPr lang="zh-CN" altLang="en-US" dirty="0"/>
              <a:t>我先前怎样留意将他们拔出、拆毁、毁坏、倾覆、苦害，也必照样留意将他们建立、栽植。这是耶和华说的。</a:t>
            </a:r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783A7B6-55D0-4B53-B471-06FEC0A55262}"/>
              </a:ext>
            </a:extLst>
          </p:cNvPr>
          <p:cNvGrpSpPr/>
          <p:nvPr/>
        </p:nvGrpSpPr>
        <p:grpSpPr>
          <a:xfrm>
            <a:off x="4447309" y="1259264"/>
            <a:ext cx="4647140" cy="4085697"/>
            <a:chOff x="4447309" y="1259264"/>
            <a:chExt cx="4647140" cy="408569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1648F69-B7AE-41DD-8A80-3DD6CE27298B}"/>
                </a:ext>
              </a:extLst>
            </p:cNvPr>
            <p:cNvSpPr/>
            <p:nvPr/>
          </p:nvSpPr>
          <p:spPr>
            <a:xfrm>
              <a:off x="4447309" y="1259264"/>
              <a:ext cx="4647140" cy="4085697"/>
            </a:xfrm>
            <a:prstGeom prst="rect">
              <a:avLst/>
            </a:prstGeom>
            <a:solidFill>
              <a:srgbClr val="FFFFCC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2D9F165-0EF8-45AD-AB48-16EB6996E584}"/>
                </a:ext>
              </a:extLst>
            </p:cNvPr>
            <p:cNvSpPr txBox="1"/>
            <p:nvPr/>
          </p:nvSpPr>
          <p:spPr>
            <a:xfrm>
              <a:off x="4583502" y="1411664"/>
              <a:ext cx="4212935" cy="1092607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新约的真信心 </a:t>
              </a: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=</a:t>
              </a: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基督的信心 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+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 </a:t>
              </a: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人的相信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(</a:t>
              </a: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用心领受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（罗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10:17 </a:t>
              </a: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可见信道是从听道来的，听道是从基督的话来的。）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B62CFF5-0217-4275-8753-78E6D2A639A1}"/>
                </a:ext>
              </a:extLst>
            </p:cNvPr>
            <p:cNvGrpSpPr/>
            <p:nvPr/>
          </p:nvGrpSpPr>
          <p:grpSpPr>
            <a:xfrm>
              <a:off x="4576077" y="2656671"/>
              <a:ext cx="4402939" cy="2296418"/>
              <a:chOff x="4583662" y="3501066"/>
              <a:chExt cx="4402939" cy="2296418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CA7C57A-7BF6-49AD-8CD5-36797EBAC575}"/>
                  </a:ext>
                </a:extLst>
              </p:cNvPr>
              <p:cNvSpPr txBox="1"/>
              <p:nvPr/>
            </p:nvSpPr>
            <p:spPr>
              <a:xfrm>
                <a:off x="4583662" y="3710713"/>
                <a:ext cx="2407170" cy="1723549"/>
              </a:xfrm>
              <a:prstGeom prst="rect">
                <a:avLst/>
              </a:prstGeom>
              <a:gradFill rotWithShape="1">
                <a:gsLst>
                  <a:gs pos="0">
                    <a:srgbClr val="8064A2">
                      <a:tint val="50000"/>
                      <a:satMod val="300000"/>
                    </a:srgbClr>
                  </a:gs>
                  <a:gs pos="35000">
                    <a:srgbClr val="8064A2">
                      <a:tint val="37000"/>
                      <a:satMod val="300000"/>
                    </a:srgbClr>
                  </a:gs>
                  <a:gs pos="100000">
                    <a:srgbClr val="8064A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8064A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我们所领受的信心：</a:t>
                </a:r>
                <a:endParaRPr kumimoji="0" lang="en-US" altLang="zh-CN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  <a:p>
                <a:pPr marL="18288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zh-CN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根据基督</a:t>
                </a:r>
                <a:r>
                  <a:rPr kumimoji="0" lang="zh-CN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而不是其它标准衡量、看待事物的内心深层信仰</a:t>
                </a:r>
                <a:endPara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  <a:p>
                <a:pPr marL="18288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zh-CN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伴随着特有的</a:t>
                </a:r>
                <a:r>
                  <a:rPr kumimoji="0" lang="zh-CN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笃定与安息</a:t>
                </a:r>
                <a:endPara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pic>
            <p:nvPicPr>
              <p:cNvPr id="36" name="Picture 2" descr="Image result for christ measuring stick">
                <a:extLst>
                  <a:ext uri="{FF2B5EF4-FFF2-40B4-BE49-F238E27FC236}">
                    <a16:creationId xmlns:a16="http://schemas.microsoft.com/office/drawing/2014/main" id="{CDC4AE4B-B9BF-4CF1-A416-4D05476BB2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92306" y="5022116"/>
                <a:ext cx="1870862" cy="7753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BE0729C8-42DF-4EE3-9B3D-63AAF26922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91025" y="3501066"/>
                <a:ext cx="1895576" cy="14216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46661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67000" y="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信心生活的要素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244B72-62FB-4D67-8035-88A6956DE523}"/>
              </a:ext>
            </a:extLst>
          </p:cNvPr>
          <p:cNvSpPr/>
          <p:nvPr/>
        </p:nvSpPr>
        <p:spPr>
          <a:xfrm>
            <a:off x="100410" y="687675"/>
            <a:ext cx="896739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400" b="1" dirty="0">
                <a:solidFill>
                  <a:srgbClr val="0070C0"/>
                </a:solidFill>
              </a:rPr>
              <a:t>林前</a:t>
            </a:r>
            <a:r>
              <a:rPr lang="en-US" altLang="zh-CN" sz="2400" b="1" dirty="0">
                <a:solidFill>
                  <a:srgbClr val="0070C0"/>
                </a:solidFill>
              </a:rPr>
              <a:t>13:13 </a:t>
            </a:r>
            <a:r>
              <a:rPr lang="zh-CN" altLang="en-US" sz="2400" b="1" dirty="0">
                <a:solidFill>
                  <a:srgbClr val="0070C0"/>
                </a:solidFill>
              </a:rPr>
              <a:t>如今常存的有信，有</a:t>
            </a:r>
            <a:r>
              <a:rPr lang="zh-CN" altLang="en-US" sz="2400" b="1" dirty="0">
                <a:solidFill>
                  <a:srgbClr val="FF0000"/>
                </a:solidFill>
              </a:rPr>
              <a:t>望</a:t>
            </a:r>
            <a:r>
              <a:rPr lang="zh-CN" altLang="en-US" sz="2400" b="1" dirty="0">
                <a:solidFill>
                  <a:srgbClr val="0070C0"/>
                </a:solidFill>
              </a:rPr>
              <a:t>，有爱这叁样，其中最大的是爱。 </a:t>
            </a:r>
            <a:endParaRPr lang="en-US" altLang="zh-CN" sz="2400" b="1" dirty="0">
              <a:solidFill>
                <a:srgbClr val="0070C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13E6E2A-189A-4BDA-AA79-0C2627CC24CB}"/>
              </a:ext>
            </a:extLst>
          </p:cNvPr>
          <p:cNvGrpSpPr/>
          <p:nvPr/>
        </p:nvGrpSpPr>
        <p:grpSpPr>
          <a:xfrm>
            <a:off x="4447309" y="1259264"/>
            <a:ext cx="4647140" cy="4085697"/>
            <a:chOff x="4447309" y="1259264"/>
            <a:chExt cx="4647140" cy="408569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6AE03B8-10AF-4C6E-A4B6-A98F256688B9}"/>
                </a:ext>
              </a:extLst>
            </p:cNvPr>
            <p:cNvSpPr/>
            <p:nvPr/>
          </p:nvSpPr>
          <p:spPr>
            <a:xfrm>
              <a:off x="4447309" y="1259264"/>
              <a:ext cx="4647140" cy="4085697"/>
            </a:xfrm>
            <a:prstGeom prst="rect">
              <a:avLst/>
            </a:prstGeom>
            <a:solidFill>
              <a:srgbClr val="FFFFCC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DFBE35F-583A-45A1-A802-C47D4A3CA3BF}"/>
                </a:ext>
              </a:extLst>
            </p:cNvPr>
            <p:cNvSpPr txBox="1"/>
            <p:nvPr/>
          </p:nvSpPr>
          <p:spPr>
            <a:xfrm>
              <a:off x="4598557" y="1333500"/>
              <a:ext cx="4348486" cy="1077218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属灵的盼望 </a:t>
              </a: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=</a:t>
              </a: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 </a:t>
              </a:r>
              <a:endPara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9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与里面成形的基督对应的属灵生命状态</a:t>
              </a:r>
              <a:endParaRPr kumimoji="0" lang="en-US" altLang="zh-CN" sz="19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  <a:p>
              <a:pPr algn="ctr" defTabSz="914400">
                <a:spcAft>
                  <a:spcPts val="600"/>
                </a:spcAft>
                <a:defRPr/>
              </a:pPr>
              <a:r>
                <a:rPr lang="zh-CN" altLang="en-US" sz="1100" kern="0" dirty="0">
                  <a:solidFill>
                    <a:prstClr val="black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（来</a:t>
              </a:r>
              <a:r>
                <a:rPr lang="en-US" altLang="zh-CN" sz="1100" kern="0" dirty="0">
                  <a:solidFill>
                    <a:prstClr val="black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11:1 </a:t>
              </a:r>
              <a:r>
                <a:rPr lang="zh-CN" altLang="en-US" sz="1100" kern="0" dirty="0">
                  <a:solidFill>
                    <a:prstClr val="black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信就是所望之事的实底，是未见之事的确据。）</a:t>
              </a:r>
              <a:endParaRPr kumimoji="0" lang="en-US" altLang="zh-CN" sz="19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B6943FC-FF8F-4FDA-B807-F0826E59025C}"/>
                </a:ext>
              </a:extLst>
            </p:cNvPr>
            <p:cNvCxnSpPr/>
            <p:nvPr/>
          </p:nvCxnSpPr>
          <p:spPr>
            <a:xfrm flipV="1">
              <a:off x="5320700" y="2483446"/>
              <a:ext cx="0" cy="236220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E0FD5C4-184C-4C61-9F51-368EC21937C2}"/>
                </a:ext>
              </a:extLst>
            </p:cNvPr>
            <p:cNvCxnSpPr/>
            <p:nvPr/>
          </p:nvCxnSpPr>
          <p:spPr>
            <a:xfrm flipV="1">
              <a:off x="5320700" y="4845646"/>
              <a:ext cx="3200400" cy="2286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9205776-E0FA-4542-BC14-157719ED7107}"/>
                </a:ext>
              </a:extLst>
            </p:cNvPr>
            <p:cNvSpPr txBox="1"/>
            <p:nvPr/>
          </p:nvSpPr>
          <p:spPr>
            <a:xfrm>
              <a:off x="6520765" y="4877125"/>
              <a:ext cx="7489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时间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2FA253E-1303-4FCA-9DFB-7DFC176D80E5}"/>
                </a:ext>
              </a:extLst>
            </p:cNvPr>
            <p:cNvSpPr txBox="1"/>
            <p:nvPr/>
          </p:nvSpPr>
          <p:spPr>
            <a:xfrm>
              <a:off x="4725401" y="2824830"/>
              <a:ext cx="457199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人事物状况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228899D-54A2-4ACC-A964-FF0300B17D2D}"/>
                </a:ext>
              </a:extLst>
            </p:cNvPr>
            <p:cNvCxnSpPr/>
            <p:nvPr/>
          </p:nvCxnSpPr>
          <p:spPr>
            <a:xfrm flipV="1">
              <a:off x="5534696" y="2832715"/>
              <a:ext cx="2575481" cy="1130709"/>
            </a:xfrm>
            <a:prstGeom prst="line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C6C0750-8575-4880-9389-729051267B28}"/>
                </a:ext>
              </a:extLst>
            </p:cNvPr>
            <p:cNvGrpSpPr/>
            <p:nvPr/>
          </p:nvGrpSpPr>
          <p:grpSpPr>
            <a:xfrm>
              <a:off x="7450041" y="2483446"/>
              <a:ext cx="874961" cy="1373352"/>
              <a:chOff x="7496684" y="3013569"/>
              <a:chExt cx="874961" cy="1373352"/>
            </a:xfrm>
          </p:grpSpPr>
          <p:sp>
            <p:nvSpPr>
              <p:cNvPr id="31" name="Smiley Face 30">
                <a:extLst>
                  <a:ext uri="{FF2B5EF4-FFF2-40B4-BE49-F238E27FC236}">
                    <a16:creationId xmlns:a16="http://schemas.microsoft.com/office/drawing/2014/main" id="{4DFA38E6-E477-4ED1-8379-105AA409BECB}"/>
                  </a:ext>
                </a:extLst>
              </p:cNvPr>
              <p:cNvSpPr/>
              <p:nvPr/>
            </p:nvSpPr>
            <p:spPr>
              <a:xfrm>
                <a:off x="7690454" y="3013569"/>
                <a:ext cx="304800" cy="304800"/>
              </a:xfrm>
              <a:prstGeom prst="smileyFace">
                <a:avLst>
                  <a:gd name="adj" fmla="val 4653"/>
                </a:avLst>
              </a:prstGeom>
              <a:solidFill>
                <a:srgbClr val="00B0F0"/>
              </a:solidFill>
              <a:ln>
                <a:solidFill>
                  <a:srgbClr val="0000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AAC91">
                      <a:lumMod val="75000"/>
                    </a:srgbClr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3161002-967D-4397-BC4D-034496AE7AF4}"/>
                  </a:ext>
                </a:extLst>
              </p:cNvPr>
              <p:cNvSpPr txBox="1"/>
              <p:nvPr/>
            </p:nvSpPr>
            <p:spPr>
              <a:xfrm>
                <a:off x="7496684" y="3740590"/>
                <a:ext cx="874961" cy="646331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rPr>
                  <a:t>神右边的基督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F4C1EF7-910A-40B2-8FD5-31028E709399}"/>
                </a:ext>
              </a:extLst>
            </p:cNvPr>
            <p:cNvGrpSpPr/>
            <p:nvPr/>
          </p:nvGrpSpPr>
          <p:grpSpPr>
            <a:xfrm>
              <a:off x="5411820" y="3479773"/>
              <a:ext cx="874961" cy="1214127"/>
              <a:chOff x="5512001" y="3965049"/>
              <a:chExt cx="874961" cy="1214127"/>
            </a:xfrm>
          </p:grpSpPr>
          <p:sp>
            <p:nvSpPr>
              <p:cNvPr id="34" name="Smiley Face 33">
                <a:extLst>
                  <a:ext uri="{FF2B5EF4-FFF2-40B4-BE49-F238E27FC236}">
                    <a16:creationId xmlns:a16="http://schemas.microsoft.com/office/drawing/2014/main" id="{FC33F000-0EEA-4173-B026-531074FF3B81}"/>
                  </a:ext>
                </a:extLst>
              </p:cNvPr>
              <p:cNvSpPr/>
              <p:nvPr/>
            </p:nvSpPr>
            <p:spPr>
              <a:xfrm>
                <a:off x="5590674" y="3965049"/>
                <a:ext cx="304800" cy="304800"/>
              </a:xfrm>
              <a:prstGeom prst="smileyFace">
                <a:avLst>
                  <a:gd name="adj" fmla="val 4653"/>
                </a:avLst>
              </a:prstGeom>
              <a:solidFill>
                <a:srgbClr val="00B0F0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AAC91">
                      <a:lumMod val="75000"/>
                    </a:srgbClr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0F91FF1-7814-44E4-8011-86182288F297}"/>
                  </a:ext>
                </a:extLst>
              </p:cNvPr>
              <p:cNvSpPr txBox="1"/>
              <p:nvPr/>
            </p:nvSpPr>
            <p:spPr>
              <a:xfrm>
                <a:off x="5512001" y="4532845"/>
                <a:ext cx="874961" cy="646331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rPr>
                  <a:t>灵里的基督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36" name="Picture 4" descr="Hearts With Hope | Site | capenews.net">
              <a:extLst>
                <a:ext uri="{FF2B5EF4-FFF2-40B4-BE49-F238E27FC236}">
                  <a16:creationId xmlns:a16="http://schemas.microsoft.com/office/drawing/2014/main" id="{D3B0E5A8-38A1-4BDE-922A-D29828AAD2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2441" y="2539478"/>
              <a:ext cx="985921" cy="955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A4E4DAE-8FBE-4DAF-A3FE-E726A18F7837}"/>
                </a:ext>
              </a:extLst>
            </p:cNvPr>
            <p:cNvGrpSpPr/>
            <p:nvPr/>
          </p:nvGrpSpPr>
          <p:grpSpPr>
            <a:xfrm>
              <a:off x="6489161" y="2981762"/>
              <a:ext cx="874961" cy="1828775"/>
              <a:chOff x="6481984" y="3344371"/>
              <a:chExt cx="874961" cy="1828775"/>
            </a:xfrm>
          </p:grpSpPr>
          <p:sp>
            <p:nvSpPr>
              <p:cNvPr id="38" name="Smiley Face 37">
                <a:extLst>
                  <a:ext uri="{FF2B5EF4-FFF2-40B4-BE49-F238E27FC236}">
                    <a16:creationId xmlns:a16="http://schemas.microsoft.com/office/drawing/2014/main" id="{172EF7A2-C7E1-461A-979F-F89D6F0F0CB3}"/>
                  </a:ext>
                </a:extLst>
              </p:cNvPr>
              <p:cNvSpPr/>
              <p:nvPr/>
            </p:nvSpPr>
            <p:spPr>
              <a:xfrm>
                <a:off x="6622925" y="3344371"/>
                <a:ext cx="304800" cy="304800"/>
              </a:xfrm>
              <a:prstGeom prst="smileyFace">
                <a:avLst>
                  <a:gd name="adj" fmla="val 4653"/>
                </a:avLst>
              </a:prstGeom>
              <a:solidFill>
                <a:srgbClr val="00B0F0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AAC91">
                      <a:lumMod val="75000"/>
                    </a:srgbClr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56F800E-449F-4277-A664-2D3444B65114}"/>
                  </a:ext>
                </a:extLst>
              </p:cNvPr>
              <p:cNvSpPr txBox="1"/>
              <p:nvPr/>
            </p:nvSpPr>
            <p:spPr>
              <a:xfrm>
                <a:off x="6481984" y="3972817"/>
                <a:ext cx="874961" cy="1200329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rPr>
                  <a:t>彰显在当下</a:t>
                </a:r>
                <a:endPara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entury Gothic" panose="020B0502020202020204"/>
                  <a:cs typeface="+mn-cs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rPr>
                  <a:t>生命中的基督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7F750F67-5ED4-4222-8E5E-8ABDD6419894}"/>
              </a:ext>
            </a:extLst>
          </p:cNvPr>
          <p:cNvSpPr txBox="1"/>
          <p:nvPr/>
        </p:nvSpPr>
        <p:spPr>
          <a:xfrm>
            <a:off x="483970" y="1321369"/>
            <a:ext cx="3737250" cy="78483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天然人的盼望 </a:t>
            </a:r>
            <a:r>
              <a:rPr lang="en-US" altLang="zh-CN" sz="2400" b="1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=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看重的事情蛮有可能发生时的内心状态</a:t>
            </a:r>
            <a:endParaRPr lang="en-US" altLang="zh-CN" sz="1600" b="1" kern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356761-BAC9-4A97-87B6-737F9F997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05" y="2301834"/>
            <a:ext cx="3976058" cy="296547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61606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67000" y="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信心生活的要素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244B72-62FB-4D67-8035-88A6956DE523}"/>
              </a:ext>
            </a:extLst>
          </p:cNvPr>
          <p:cNvSpPr/>
          <p:nvPr/>
        </p:nvSpPr>
        <p:spPr>
          <a:xfrm>
            <a:off x="100410" y="687675"/>
            <a:ext cx="896739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400" b="1" dirty="0">
                <a:solidFill>
                  <a:srgbClr val="0070C0"/>
                </a:solidFill>
              </a:rPr>
              <a:t>林前</a:t>
            </a:r>
            <a:r>
              <a:rPr lang="en-US" altLang="zh-CN" sz="2400" b="1" dirty="0">
                <a:solidFill>
                  <a:srgbClr val="0070C0"/>
                </a:solidFill>
              </a:rPr>
              <a:t>13:13 </a:t>
            </a:r>
            <a:r>
              <a:rPr lang="zh-CN" altLang="en-US" sz="2400" b="1" dirty="0">
                <a:solidFill>
                  <a:srgbClr val="0070C0"/>
                </a:solidFill>
              </a:rPr>
              <a:t>如今常存的有信，有望，有</a:t>
            </a:r>
            <a:r>
              <a:rPr lang="zh-CN" altLang="en-US" sz="2400" b="1" dirty="0">
                <a:solidFill>
                  <a:srgbClr val="FF0000"/>
                </a:solidFill>
              </a:rPr>
              <a:t>爱</a:t>
            </a:r>
            <a:r>
              <a:rPr lang="zh-CN" altLang="en-US" sz="2400" b="1" dirty="0">
                <a:solidFill>
                  <a:srgbClr val="0070C0"/>
                </a:solidFill>
              </a:rPr>
              <a:t>这叁样，其中最大的是爱。 </a:t>
            </a:r>
            <a:endParaRPr lang="en-US" altLang="zh-CN" sz="2400" b="1" dirty="0">
              <a:solidFill>
                <a:srgbClr val="0070C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49D679-2A17-4CFB-BFA6-93F57656F43F}"/>
              </a:ext>
            </a:extLst>
          </p:cNvPr>
          <p:cNvGrpSpPr/>
          <p:nvPr/>
        </p:nvGrpSpPr>
        <p:grpSpPr>
          <a:xfrm>
            <a:off x="4447309" y="1259264"/>
            <a:ext cx="4647140" cy="4137393"/>
            <a:chOff x="4447309" y="1259264"/>
            <a:chExt cx="4647140" cy="413739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6AE03B8-10AF-4C6E-A4B6-A98F256688B9}"/>
                </a:ext>
              </a:extLst>
            </p:cNvPr>
            <p:cNvSpPr/>
            <p:nvPr/>
          </p:nvSpPr>
          <p:spPr>
            <a:xfrm>
              <a:off x="4447309" y="1259264"/>
              <a:ext cx="4647140" cy="4085697"/>
            </a:xfrm>
            <a:prstGeom prst="rect">
              <a:avLst/>
            </a:prstGeom>
            <a:solidFill>
              <a:srgbClr val="FFFFCC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53F7C17-0DEA-4F07-9806-9C0A195DFAEE}"/>
                </a:ext>
              </a:extLst>
            </p:cNvPr>
            <p:cNvSpPr txBox="1"/>
            <p:nvPr/>
          </p:nvSpPr>
          <p:spPr>
            <a:xfrm>
              <a:off x="4568594" y="1266884"/>
              <a:ext cx="4348486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神的爱（</a:t>
              </a: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agape</a:t>
              </a: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）</a:t>
              </a:r>
              <a:endPara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pic>
          <p:nvPicPr>
            <p:cNvPr id="48" name="Picture 4" descr="Skynet Trade - pricing - Rs 9999 - buy sell signal software">
              <a:extLst>
                <a:ext uri="{FF2B5EF4-FFF2-40B4-BE49-F238E27FC236}">
                  <a16:creationId xmlns:a16="http://schemas.microsoft.com/office/drawing/2014/main" id="{2B4BC127-F269-408B-ABF3-2D391C2614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73" t="14306" r="14023" b="12388"/>
            <a:stretch/>
          </p:blipFill>
          <p:spPr bwMode="auto">
            <a:xfrm>
              <a:off x="6205710" y="3989272"/>
              <a:ext cx="2551630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8" descr="Detail of Christ on the Cross">
              <a:extLst>
                <a:ext uri="{FF2B5EF4-FFF2-40B4-BE49-F238E27FC236}">
                  <a16:creationId xmlns:a16="http://schemas.microsoft.com/office/drawing/2014/main" id="{458F43C7-BEA5-4395-8EE0-B99BB553DC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7665" y="3997575"/>
              <a:ext cx="852275" cy="1278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63FDEB5-AAD1-446E-8AB4-D4968F122130}"/>
                </a:ext>
              </a:extLst>
            </p:cNvPr>
            <p:cNvSpPr txBox="1"/>
            <p:nvPr/>
          </p:nvSpPr>
          <p:spPr>
            <a:xfrm>
              <a:off x="6155125" y="5027325"/>
              <a:ext cx="27619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b="1" noProof="0" dirty="0">
                  <a:solidFill>
                    <a:srgbClr val="FF0000"/>
                  </a:solidFill>
                  <a:effectLst>
                    <a:glow rad="63500">
                      <a:prstClr val="white"/>
                    </a:glow>
                  </a:effectLst>
                  <a:latin typeface="Century Gothic" panose="020B0502020202020204"/>
                </a:rPr>
                <a:t>自我价值被肯定的重要性</a:t>
              </a:r>
              <a:endPara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C10FB67-55BC-4F46-AA72-FE75DD0D8898}"/>
                </a:ext>
              </a:extLst>
            </p:cNvPr>
            <p:cNvSpPr/>
            <p:nvPr/>
          </p:nvSpPr>
          <p:spPr>
            <a:xfrm>
              <a:off x="4483060" y="1663576"/>
              <a:ext cx="4609570" cy="22159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600"/>
                </a:spcAft>
                <a:defRPr/>
              </a:pPr>
              <a:r>
                <a:rPr lang="zh-CN" altLang="en-US" sz="1600" b="1" dirty="0">
                  <a:solidFill>
                    <a:srgbClr val="0070C0"/>
                  </a:solidFill>
                </a:rPr>
                <a:t>罗</a:t>
              </a:r>
              <a:r>
                <a:rPr lang="en-US" altLang="zh-CN" sz="1600" b="1" dirty="0">
                  <a:solidFill>
                    <a:srgbClr val="0070C0"/>
                  </a:solidFill>
                </a:rPr>
                <a:t>5:6 </a:t>
              </a:r>
              <a:r>
                <a:rPr lang="zh-CN" altLang="en-US" sz="1600" b="1" dirty="0">
                  <a:solidFill>
                    <a:srgbClr val="0070C0"/>
                  </a:solidFill>
                </a:rPr>
                <a:t>因我们还软弱的时候，基督就按所定的日期为罪人死。</a:t>
              </a:r>
              <a:r>
                <a:rPr lang="en-US" altLang="zh-CN" sz="1600" b="1" dirty="0">
                  <a:solidFill>
                    <a:srgbClr val="0070C0"/>
                  </a:solidFill>
                </a:rPr>
                <a:t>5:7 </a:t>
              </a:r>
              <a:r>
                <a:rPr lang="zh-CN" altLang="en-US" sz="1600" b="1" dirty="0">
                  <a:solidFill>
                    <a:srgbClr val="0070C0"/>
                  </a:solidFill>
                </a:rPr>
                <a:t>为义人死，是少有的；为仁人死、或者有敢做的。</a:t>
              </a:r>
              <a:r>
                <a:rPr lang="en-US" altLang="zh-CN" sz="1600" b="1" dirty="0">
                  <a:solidFill>
                    <a:srgbClr val="0070C0"/>
                  </a:solidFill>
                </a:rPr>
                <a:t>5:8 </a:t>
              </a:r>
              <a:r>
                <a:rPr lang="zh-CN" altLang="en-US" sz="1600" b="1" dirty="0">
                  <a:solidFill>
                    <a:srgbClr val="0070C0"/>
                  </a:solidFill>
                </a:rPr>
                <a:t>唯有基督在我们还作罪人的时候为我们死，神的爱就在此向我们显明了。</a:t>
              </a:r>
              <a:endParaRPr lang="en-US" altLang="zh-CN" sz="1600" b="1" dirty="0">
                <a:solidFill>
                  <a:srgbClr val="0070C0"/>
                </a:solidFill>
              </a:endParaRPr>
            </a:p>
            <a:p>
              <a:pPr lvl="0">
                <a:spcAft>
                  <a:spcPts val="600"/>
                </a:spcAft>
                <a:defRPr/>
              </a:pPr>
              <a:r>
                <a:rPr lang="zh-CN" altLang="en-US" sz="1600" b="1" dirty="0">
                  <a:solidFill>
                    <a:srgbClr val="0070C0"/>
                  </a:solidFill>
                </a:rPr>
                <a:t>约一</a:t>
              </a:r>
              <a:r>
                <a:rPr lang="en-US" altLang="zh-CN" sz="1600" b="1" dirty="0">
                  <a:solidFill>
                    <a:srgbClr val="0070C0"/>
                  </a:solidFill>
                </a:rPr>
                <a:t>4:9 </a:t>
              </a:r>
              <a:r>
                <a:rPr lang="zh-CN" altLang="en-US" sz="1600" b="1" dirty="0">
                  <a:solidFill>
                    <a:srgbClr val="0070C0"/>
                  </a:solidFill>
                </a:rPr>
                <a:t>神差他独生子到世间来，使我们藉着他得生，神爱我们的心在此就显明了。</a:t>
              </a:r>
              <a:endParaRPr lang="en-US" altLang="zh-CN" sz="1600" b="1" dirty="0">
                <a:solidFill>
                  <a:srgbClr val="0070C0"/>
                </a:solidFill>
              </a:endParaRPr>
            </a:p>
            <a:p>
              <a:pPr lvl="0">
                <a:defRPr/>
              </a:pPr>
              <a:r>
                <a:rPr lang="zh-CN" altLang="en-US" sz="1600" b="1" dirty="0">
                  <a:solidFill>
                    <a:srgbClr val="0070C0"/>
                  </a:solidFill>
                </a:rPr>
                <a:t>提前</a:t>
              </a:r>
              <a:r>
                <a:rPr lang="en-US" altLang="zh-CN" sz="1600" b="1" dirty="0">
                  <a:solidFill>
                    <a:srgbClr val="0070C0"/>
                  </a:solidFill>
                </a:rPr>
                <a:t>1:5 </a:t>
              </a:r>
              <a:r>
                <a:rPr lang="zh-CN" altLang="en-US" sz="1600" b="1" dirty="0">
                  <a:solidFill>
                    <a:srgbClr val="0070C0"/>
                  </a:solidFill>
                </a:rPr>
                <a:t>但命令的总归就是爱；这爱是从清洁的心和无亏的良心，无伪的信心生出来的。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18A37F0A-D2E6-4DC1-8714-EF76BB9928DC}"/>
              </a:ext>
            </a:extLst>
          </p:cNvPr>
          <p:cNvSpPr txBox="1"/>
          <p:nvPr/>
        </p:nvSpPr>
        <p:spPr>
          <a:xfrm>
            <a:off x="762000" y="1140529"/>
            <a:ext cx="2673207" cy="46166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天然人对爱的理解 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376FBF7-1DF7-49F7-8641-D53D348FD8FF}"/>
              </a:ext>
            </a:extLst>
          </p:cNvPr>
          <p:cNvSpPr txBox="1"/>
          <p:nvPr/>
        </p:nvSpPr>
        <p:spPr>
          <a:xfrm>
            <a:off x="98591" y="1632490"/>
            <a:ext cx="427334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sz="1700" b="1" i="0" u="none" strike="noStrike" kern="1200" cap="none" spc="0" normalizeH="0" baseline="0" noProof="0" dirty="0">
                <a:ln w="952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你让我对自己可以感觉良好</a:t>
            </a:r>
            <a:endParaRPr kumimoji="0" lang="en-US" altLang="zh-CN" sz="1700" b="1" i="0" u="none" strike="noStrike" kern="1200" cap="none" spc="0" normalizeH="0" baseline="0" noProof="0" dirty="0">
              <a:ln w="9525"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sz="1700" b="1" i="0" u="none" strike="noStrike" kern="1200" cap="none" spc="0" normalizeH="0" baseline="0" noProof="0" dirty="0">
                <a:ln w="9525"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你让我对自己的生命有新的认识</a:t>
            </a:r>
            <a:endParaRPr kumimoji="0" lang="en-US" altLang="zh-CN" sz="1700" b="1" i="0" u="none" strike="noStrike" kern="1200" cap="none" spc="0" normalizeH="0" baseline="0" noProof="0" dirty="0">
              <a:ln w="9525">
                <a:noFill/>
              </a:ln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sz="1700" b="1" i="0" u="none" strike="noStrike" kern="1200" cap="none" spc="0" normalizeH="0" baseline="0" noProof="0" dirty="0">
                <a:ln w="9525"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我在你面前不需要伪装</a:t>
            </a:r>
            <a:endParaRPr kumimoji="0" lang="en-US" altLang="zh-CN" sz="1700" b="1" i="0" u="none" strike="noStrike" kern="1200" cap="none" spc="0" normalizeH="0" baseline="0" noProof="0" dirty="0">
              <a:ln w="9525">
                <a:noFill/>
              </a:ln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sz="1700" b="1" i="0" u="none" strike="noStrike" kern="1200" cap="none" spc="0" normalizeH="0" baseline="0" noProof="0" dirty="0">
                <a:ln w="9525"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你帮助我对负面事物可以有不同的看法</a:t>
            </a:r>
            <a:endParaRPr kumimoji="0" lang="en-US" altLang="zh-CN" sz="1700" b="1" i="0" u="none" strike="noStrike" kern="1200" cap="none" spc="0" normalizeH="0" baseline="0" noProof="0" dirty="0">
              <a:ln w="9525">
                <a:noFill/>
              </a:ln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65760" lvl="0" indent="-365760" defTabSz="914400">
              <a:buFont typeface="+mj-lt"/>
              <a:buAutoNum type="arabicPeriod" startAt="5"/>
              <a:defRPr/>
            </a:pPr>
            <a:r>
              <a:rPr lang="zh-CN" altLang="en-US" sz="1700" b="1" dirty="0">
                <a:ln w="9525">
                  <a:noFill/>
                </a:ln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你总有时间和我谈心里话</a:t>
            </a:r>
            <a:endParaRPr lang="en-US" altLang="zh-CN" sz="1700" b="1" dirty="0">
              <a:ln w="9525">
                <a:noFill/>
              </a:ln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65760" lvl="0" indent="-365760" defTabSz="914400">
              <a:buFontTx/>
              <a:buAutoNum type="arabicPeriod" startAt="5"/>
              <a:defRPr/>
            </a:pPr>
            <a:r>
              <a:rPr lang="zh-CN" altLang="en-US" sz="1700" b="1" dirty="0">
                <a:ln w="9525">
                  <a:noFill/>
                </a:ln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你理解我</a:t>
            </a:r>
            <a:endParaRPr lang="en-US" altLang="zh-CN" sz="1700" b="1" dirty="0">
              <a:ln w="9525">
                <a:noFill/>
              </a:ln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65760" lvl="0" indent="-365760" defTabSz="914400">
              <a:buFontTx/>
              <a:buAutoNum type="arabicPeriod" startAt="5"/>
              <a:defRPr/>
            </a:pPr>
            <a:r>
              <a:rPr lang="zh-CN" altLang="en-US" sz="1700" b="1" dirty="0">
                <a:ln w="9525">
                  <a:noFill/>
                </a:ln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你选择了我</a:t>
            </a:r>
            <a:endParaRPr lang="en-US" altLang="zh-CN" sz="1700" b="1" dirty="0">
              <a:ln w="9525">
                <a:noFill/>
              </a:ln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65760" lvl="0" indent="-365760" defTabSz="914400">
              <a:buFontTx/>
              <a:buAutoNum type="arabicPeriod" startAt="5"/>
              <a:defRPr/>
            </a:pPr>
            <a:r>
              <a:rPr lang="zh-CN" altLang="en-US" sz="1700" b="1" dirty="0">
                <a:ln w="9525">
                  <a:noFill/>
                </a:ln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你让我觉得自己很特别</a:t>
            </a:r>
            <a:endParaRPr lang="en-US" altLang="zh-CN" sz="1700" b="1" dirty="0">
              <a:ln w="9525">
                <a:noFill/>
              </a:ln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0CAAC94-CA58-4B46-87B4-63847EC1277D}"/>
              </a:ext>
            </a:extLst>
          </p:cNvPr>
          <p:cNvGrpSpPr/>
          <p:nvPr/>
        </p:nvGrpSpPr>
        <p:grpSpPr>
          <a:xfrm>
            <a:off x="127873" y="3837316"/>
            <a:ext cx="4215588" cy="1633245"/>
            <a:chOff x="127873" y="3837316"/>
            <a:chExt cx="4215588" cy="1633245"/>
          </a:xfrm>
        </p:grpSpPr>
        <p:pic>
          <p:nvPicPr>
            <p:cNvPr id="54" name="Picture 4" descr="What My Dad Taught Me about Tithing | Blog | Shandon Baptist Church">
              <a:extLst>
                <a:ext uri="{FF2B5EF4-FFF2-40B4-BE49-F238E27FC236}">
                  <a16:creationId xmlns:a16="http://schemas.microsoft.com/office/drawing/2014/main" id="{CC890912-6B30-4BEB-A645-1F56A555BC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1"/>
            <a:stretch/>
          </p:blipFill>
          <p:spPr bwMode="auto">
            <a:xfrm>
              <a:off x="127873" y="3846643"/>
              <a:ext cx="1582113" cy="1614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" descr="Love images wallpaper hd download - Wallsnapy">
              <a:extLst>
                <a:ext uri="{FF2B5EF4-FFF2-40B4-BE49-F238E27FC236}">
                  <a16:creationId xmlns:a16="http://schemas.microsoft.com/office/drawing/2014/main" id="{89AF1382-9B48-458E-A74A-D5B3C2D8D3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773"/>
            <a:stretch/>
          </p:blipFill>
          <p:spPr bwMode="auto">
            <a:xfrm>
              <a:off x="2879767" y="3837316"/>
              <a:ext cx="1463694" cy="1633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3A52E493-C1FC-447A-A314-84D15DF9360F}"/>
              </a:ext>
            </a:extLst>
          </p:cNvPr>
          <p:cNvSpPr txBox="1"/>
          <p:nvPr/>
        </p:nvSpPr>
        <p:spPr>
          <a:xfrm>
            <a:off x="1676752" y="3834475"/>
            <a:ext cx="12362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000" b="1" dirty="0"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天然人所</a:t>
            </a:r>
            <a:r>
              <a:rPr lang="zh-CN" altLang="en-US" sz="2000" b="1" dirty="0">
                <a:effectLst>
                  <a:glow rad="63500">
                    <a:prstClr val="white"/>
                  </a:glow>
                </a:effectLst>
              </a:rPr>
              <a:t>理解</a:t>
            </a:r>
            <a:r>
              <a:rPr lang="zh-CN" altLang="en-US" sz="2000" b="1" dirty="0"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无条件的爱其实是无原则的爱！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4780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67000" y="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信心生活的要素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AE03B8-10AF-4C6E-A4B6-A98F256688B9}"/>
              </a:ext>
            </a:extLst>
          </p:cNvPr>
          <p:cNvSpPr/>
          <p:nvPr/>
        </p:nvSpPr>
        <p:spPr>
          <a:xfrm>
            <a:off x="4447309" y="1259264"/>
            <a:ext cx="4647140" cy="4085697"/>
          </a:xfrm>
          <a:prstGeom prst="rect">
            <a:avLst/>
          </a:prstGeom>
          <a:solidFill>
            <a:srgbClr val="FFFFC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53F7C17-0DEA-4F07-9806-9C0A195DFAEE}"/>
              </a:ext>
            </a:extLst>
          </p:cNvPr>
          <p:cNvSpPr txBox="1"/>
          <p:nvPr/>
        </p:nvSpPr>
        <p:spPr>
          <a:xfrm>
            <a:off x="4568594" y="1266884"/>
            <a:ext cx="4348486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神的爱（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agape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48" name="Picture 4" descr="Skynet Trade - pricing - Rs 9999 - buy sell signal software">
            <a:extLst>
              <a:ext uri="{FF2B5EF4-FFF2-40B4-BE49-F238E27FC236}">
                <a16:creationId xmlns:a16="http://schemas.microsoft.com/office/drawing/2014/main" id="{2B4BC127-F269-408B-ABF3-2D391C2614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3" t="14306" r="14023" b="12388"/>
          <a:stretch/>
        </p:blipFill>
        <p:spPr bwMode="auto">
          <a:xfrm>
            <a:off x="6205710" y="3989272"/>
            <a:ext cx="2551630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Detail of Christ on the Cross">
            <a:extLst>
              <a:ext uri="{FF2B5EF4-FFF2-40B4-BE49-F238E27FC236}">
                <a16:creationId xmlns:a16="http://schemas.microsoft.com/office/drawing/2014/main" id="{458F43C7-BEA5-4395-8EE0-B99BB553D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65" y="3997575"/>
            <a:ext cx="852275" cy="127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8C10FB67-55BC-4F46-AA72-FE75DD0D8898}"/>
              </a:ext>
            </a:extLst>
          </p:cNvPr>
          <p:cNvSpPr/>
          <p:nvPr/>
        </p:nvSpPr>
        <p:spPr>
          <a:xfrm>
            <a:off x="4483060" y="1663576"/>
            <a:ext cx="460957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rgbClr val="0070C0"/>
                </a:solidFill>
              </a:rPr>
              <a:t>罗</a:t>
            </a:r>
            <a:r>
              <a:rPr lang="en-US" altLang="zh-CN" sz="1600" b="1" dirty="0">
                <a:solidFill>
                  <a:srgbClr val="0070C0"/>
                </a:solidFill>
              </a:rPr>
              <a:t>5:6 </a:t>
            </a:r>
            <a:r>
              <a:rPr lang="zh-CN" altLang="en-US" sz="1600" b="1" dirty="0">
                <a:solidFill>
                  <a:srgbClr val="0070C0"/>
                </a:solidFill>
              </a:rPr>
              <a:t>因我们还软弱的时候，基督就按所定的日期为罪人死。</a:t>
            </a:r>
            <a:r>
              <a:rPr lang="en-US" altLang="zh-CN" sz="1600" b="1" dirty="0">
                <a:solidFill>
                  <a:srgbClr val="0070C0"/>
                </a:solidFill>
              </a:rPr>
              <a:t>5:7 </a:t>
            </a:r>
            <a:r>
              <a:rPr lang="zh-CN" altLang="en-US" sz="1600" b="1" dirty="0">
                <a:solidFill>
                  <a:srgbClr val="0070C0"/>
                </a:solidFill>
              </a:rPr>
              <a:t>为义人死，是少有的；为仁人死、或者有敢做的。</a:t>
            </a:r>
            <a:r>
              <a:rPr lang="en-US" altLang="zh-CN" sz="1600" b="1" dirty="0">
                <a:solidFill>
                  <a:srgbClr val="0070C0"/>
                </a:solidFill>
              </a:rPr>
              <a:t>5:8 </a:t>
            </a:r>
            <a:r>
              <a:rPr lang="zh-CN" altLang="en-US" sz="1600" b="1" dirty="0">
                <a:solidFill>
                  <a:srgbClr val="0070C0"/>
                </a:solidFill>
              </a:rPr>
              <a:t>唯有基督在我们还作罪人的时候为我们死，神的爱就在此向我们显明了。</a:t>
            </a:r>
            <a:endParaRPr lang="en-US" altLang="zh-CN" sz="1600" b="1" dirty="0">
              <a:solidFill>
                <a:srgbClr val="0070C0"/>
              </a:solidFill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rgbClr val="0070C0"/>
                </a:solidFill>
              </a:rPr>
              <a:t>约一</a:t>
            </a:r>
            <a:r>
              <a:rPr lang="en-US" altLang="zh-CN" sz="1600" b="1" dirty="0">
                <a:solidFill>
                  <a:srgbClr val="0070C0"/>
                </a:solidFill>
              </a:rPr>
              <a:t>4:9 </a:t>
            </a:r>
            <a:r>
              <a:rPr lang="zh-CN" altLang="en-US" sz="1600" b="1" dirty="0">
                <a:solidFill>
                  <a:srgbClr val="0070C0"/>
                </a:solidFill>
              </a:rPr>
              <a:t>神差他独生子到世间来，使我们藉着他得生，神爱我们的心在此就显明了。</a:t>
            </a:r>
            <a:endParaRPr lang="en-US" altLang="zh-CN" sz="1600" b="1" dirty="0">
              <a:solidFill>
                <a:srgbClr val="0070C0"/>
              </a:solidFill>
            </a:endParaRPr>
          </a:p>
          <a:p>
            <a:pPr lvl="0">
              <a:defRPr/>
            </a:pPr>
            <a:r>
              <a:rPr lang="zh-CN" altLang="en-US" sz="1600" b="1" dirty="0">
                <a:solidFill>
                  <a:srgbClr val="0070C0"/>
                </a:solidFill>
              </a:rPr>
              <a:t>提前</a:t>
            </a:r>
            <a:r>
              <a:rPr lang="en-US" altLang="zh-CN" sz="1600" b="1" dirty="0">
                <a:solidFill>
                  <a:srgbClr val="0070C0"/>
                </a:solidFill>
              </a:rPr>
              <a:t>1:5 </a:t>
            </a:r>
            <a:r>
              <a:rPr lang="zh-CN" altLang="en-US" sz="1600" b="1" dirty="0">
                <a:solidFill>
                  <a:srgbClr val="0070C0"/>
                </a:solidFill>
              </a:rPr>
              <a:t>但命令的总归就是爱；这爱是从清洁的心和无亏的良心，无伪的信心生出来的。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963750-7972-411E-8B9A-DC1279C60506}"/>
              </a:ext>
            </a:extLst>
          </p:cNvPr>
          <p:cNvSpPr/>
          <p:nvPr/>
        </p:nvSpPr>
        <p:spPr>
          <a:xfrm>
            <a:off x="386660" y="1131454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AD5AEF8-BD8E-4314-B673-F0CCA185D6A2}"/>
              </a:ext>
            </a:extLst>
          </p:cNvPr>
          <p:cNvSpPr/>
          <p:nvPr/>
        </p:nvSpPr>
        <p:spPr>
          <a:xfrm>
            <a:off x="454342" y="3917689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1EB20C-DE26-4085-A32D-FF09A2D10DA9}"/>
              </a:ext>
            </a:extLst>
          </p:cNvPr>
          <p:cNvSpPr txBox="1"/>
          <p:nvPr/>
        </p:nvSpPr>
        <p:spPr>
          <a:xfrm>
            <a:off x="1042394" y="4767579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1" name="Freeform 109">
            <a:extLst>
              <a:ext uri="{FF2B5EF4-FFF2-40B4-BE49-F238E27FC236}">
                <a16:creationId xmlns:a16="http://schemas.microsoft.com/office/drawing/2014/main" id="{3BD4F84D-8C51-4776-A947-58DBAD7F8CDD}"/>
              </a:ext>
            </a:extLst>
          </p:cNvPr>
          <p:cNvSpPr/>
          <p:nvPr/>
        </p:nvSpPr>
        <p:spPr>
          <a:xfrm rot="17911580" flipH="1">
            <a:off x="2503630" y="1754495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reeform 110">
            <a:extLst>
              <a:ext uri="{FF2B5EF4-FFF2-40B4-BE49-F238E27FC236}">
                <a16:creationId xmlns:a16="http://schemas.microsoft.com/office/drawing/2014/main" id="{68CF0EA6-E408-4C19-9C07-4459D57EC455}"/>
              </a:ext>
            </a:extLst>
          </p:cNvPr>
          <p:cNvSpPr/>
          <p:nvPr/>
        </p:nvSpPr>
        <p:spPr>
          <a:xfrm rot="4189336">
            <a:off x="2939095" y="1489421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Freeform 111">
            <a:extLst>
              <a:ext uri="{FF2B5EF4-FFF2-40B4-BE49-F238E27FC236}">
                <a16:creationId xmlns:a16="http://schemas.microsoft.com/office/drawing/2014/main" id="{88EE6221-1E3C-468B-B008-0BD33003AE55}"/>
              </a:ext>
            </a:extLst>
          </p:cNvPr>
          <p:cNvSpPr/>
          <p:nvPr/>
        </p:nvSpPr>
        <p:spPr>
          <a:xfrm rot="10564281">
            <a:off x="826957" y="2422419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112">
            <a:extLst>
              <a:ext uri="{FF2B5EF4-FFF2-40B4-BE49-F238E27FC236}">
                <a16:creationId xmlns:a16="http://schemas.microsoft.com/office/drawing/2014/main" id="{9749915F-3D39-4DD6-A710-014C7D9A718B}"/>
              </a:ext>
            </a:extLst>
          </p:cNvPr>
          <p:cNvSpPr/>
          <p:nvPr/>
        </p:nvSpPr>
        <p:spPr>
          <a:xfrm rot="7776592">
            <a:off x="2994213" y="2313955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39C9016-3461-4548-9367-8E85F83B052B}"/>
              </a:ext>
            </a:extLst>
          </p:cNvPr>
          <p:cNvGrpSpPr/>
          <p:nvPr/>
        </p:nvGrpSpPr>
        <p:grpSpPr>
          <a:xfrm>
            <a:off x="1235272" y="1851245"/>
            <a:ext cx="1972621" cy="2943671"/>
            <a:chOff x="6467829" y="2062363"/>
            <a:chExt cx="1972621" cy="2943671"/>
          </a:xfrm>
        </p:grpSpPr>
        <p:sp>
          <p:nvSpPr>
            <p:cNvPr id="26" name="Freeform 114">
              <a:extLst>
                <a:ext uri="{FF2B5EF4-FFF2-40B4-BE49-F238E27FC236}">
                  <a16:creationId xmlns:a16="http://schemas.microsoft.com/office/drawing/2014/main" id="{8C6F6CDB-9B1A-40B5-B66B-16B9419D7898}"/>
                </a:ext>
              </a:extLst>
            </p:cNvPr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B8C4792-FCA4-4205-A25D-6249DDA2CD1B}"/>
                </a:ext>
              </a:extLst>
            </p:cNvPr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30" name="Freeform 118">
                <a:extLst>
                  <a:ext uri="{FF2B5EF4-FFF2-40B4-BE49-F238E27FC236}">
                    <a16:creationId xmlns:a16="http://schemas.microsoft.com/office/drawing/2014/main" id="{667E202B-52C8-4E9C-B517-A07BB762ED45}"/>
                  </a:ext>
                </a:extLst>
              </p:cNvPr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5E045BD-6573-4650-A81F-5D77DB507965}"/>
                  </a:ext>
                </a:extLst>
              </p:cNvPr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8" name="Freeform 116">
              <a:extLst>
                <a:ext uri="{FF2B5EF4-FFF2-40B4-BE49-F238E27FC236}">
                  <a16:creationId xmlns:a16="http://schemas.microsoft.com/office/drawing/2014/main" id="{F237AD29-49CB-48FC-B5CB-1EB7C154AA6B}"/>
                </a:ext>
              </a:extLst>
            </p:cNvPr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117">
              <a:extLst>
                <a:ext uri="{FF2B5EF4-FFF2-40B4-BE49-F238E27FC236}">
                  <a16:creationId xmlns:a16="http://schemas.microsoft.com/office/drawing/2014/main" id="{67A55D59-4FEC-4779-983B-E1901874810E}"/>
                </a:ext>
              </a:extLst>
            </p:cNvPr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" name="Freeform 120">
            <a:extLst>
              <a:ext uri="{FF2B5EF4-FFF2-40B4-BE49-F238E27FC236}">
                <a16:creationId xmlns:a16="http://schemas.microsoft.com/office/drawing/2014/main" id="{8659C013-310E-4FDC-AFF9-973E58FB64AE}"/>
              </a:ext>
            </a:extLst>
          </p:cNvPr>
          <p:cNvSpPr/>
          <p:nvPr/>
        </p:nvSpPr>
        <p:spPr>
          <a:xfrm rot="10550135" flipH="1">
            <a:off x="2298075" y="1744110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81A968F-B98A-463A-BBC4-C5312C4C8F40}"/>
              </a:ext>
            </a:extLst>
          </p:cNvPr>
          <p:cNvSpPr txBox="1"/>
          <p:nvPr/>
        </p:nvSpPr>
        <p:spPr>
          <a:xfrm>
            <a:off x="2404163" y="4255398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0CB1186-D3AA-4420-A6CD-9DF182263442}"/>
              </a:ext>
            </a:extLst>
          </p:cNvPr>
          <p:cNvSpPr txBox="1"/>
          <p:nvPr/>
        </p:nvSpPr>
        <p:spPr>
          <a:xfrm rot="19567995">
            <a:off x="2137944" y="2031583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解决方法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5" name="Freeform 123">
            <a:extLst>
              <a:ext uri="{FF2B5EF4-FFF2-40B4-BE49-F238E27FC236}">
                <a16:creationId xmlns:a16="http://schemas.microsoft.com/office/drawing/2014/main" id="{22179A3D-D189-4FB2-8E52-8D0C7FF28239}"/>
              </a:ext>
            </a:extLst>
          </p:cNvPr>
          <p:cNvSpPr/>
          <p:nvPr/>
        </p:nvSpPr>
        <p:spPr>
          <a:xfrm rot="16200000" flipH="1" flipV="1">
            <a:off x="2605967" y="2884701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F73B22-DB59-4CFF-80B4-C7643A14FC23}"/>
              </a:ext>
            </a:extLst>
          </p:cNvPr>
          <p:cNvSpPr txBox="1"/>
          <p:nvPr/>
        </p:nvSpPr>
        <p:spPr>
          <a:xfrm>
            <a:off x="1600433" y="4415655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7" name="Freeform 125">
            <a:extLst>
              <a:ext uri="{FF2B5EF4-FFF2-40B4-BE49-F238E27FC236}">
                <a16:creationId xmlns:a16="http://schemas.microsoft.com/office/drawing/2014/main" id="{4C9307E0-A852-4683-A65B-D28B64F63A68}"/>
              </a:ext>
            </a:extLst>
          </p:cNvPr>
          <p:cNvSpPr/>
          <p:nvPr/>
        </p:nvSpPr>
        <p:spPr>
          <a:xfrm rot="17911580" flipH="1">
            <a:off x="1512450" y="2420054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644A326-F9AC-4C3B-9B6C-B53824FD1F66}"/>
              </a:ext>
            </a:extLst>
          </p:cNvPr>
          <p:cNvSpPr txBox="1"/>
          <p:nvPr/>
        </p:nvSpPr>
        <p:spPr>
          <a:xfrm>
            <a:off x="1218120" y="4124625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FC23B68-03CA-4B48-8592-6071768FA930}"/>
              </a:ext>
            </a:extLst>
          </p:cNvPr>
          <p:cNvSpPr txBox="1"/>
          <p:nvPr/>
        </p:nvSpPr>
        <p:spPr>
          <a:xfrm rot="1445963">
            <a:off x="678743" y="2975831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解决方法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40" name="Picture 10" descr="Image result for crow no background">
            <a:extLst>
              <a:ext uri="{FF2B5EF4-FFF2-40B4-BE49-F238E27FC236}">
                <a16:creationId xmlns:a16="http://schemas.microsoft.com/office/drawing/2014/main" id="{5F23B4B2-059A-4846-8151-3D3F411B1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256" y="1177962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6" descr="Image result for crow no background">
            <a:extLst>
              <a:ext uri="{FF2B5EF4-FFF2-40B4-BE49-F238E27FC236}">
                <a16:creationId xmlns:a16="http://schemas.microsoft.com/office/drawing/2014/main" id="{E23CC6E7-FCD8-471D-BDEA-52358D9D6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61" y="2016802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Freeform 130">
            <a:extLst>
              <a:ext uri="{FF2B5EF4-FFF2-40B4-BE49-F238E27FC236}">
                <a16:creationId xmlns:a16="http://schemas.microsoft.com/office/drawing/2014/main" id="{A9696943-7FB5-47A8-BB89-AF7431D9332D}"/>
              </a:ext>
            </a:extLst>
          </p:cNvPr>
          <p:cNvSpPr/>
          <p:nvPr/>
        </p:nvSpPr>
        <p:spPr>
          <a:xfrm rot="17052056">
            <a:off x="1331628" y="3381890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3" name="Picture 10" descr="Image result for crow no background">
            <a:extLst>
              <a:ext uri="{FF2B5EF4-FFF2-40B4-BE49-F238E27FC236}">
                <a16:creationId xmlns:a16="http://schemas.microsoft.com/office/drawing/2014/main" id="{13F9C839-594B-43B5-A562-B7B7AE434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696" y="1308041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B9D03C1D-28E6-41E5-9F62-DFD00D8FCE2F}"/>
              </a:ext>
            </a:extLst>
          </p:cNvPr>
          <p:cNvSpPr txBox="1"/>
          <p:nvPr/>
        </p:nvSpPr>
        <p:spPr>
          <a:xfrm rot="21294553">
            <a:off x="2274183" y="296688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解决方法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5" name="Freeform 133">
            <a:extLst>
              <a:ext uri="{FF2B5EF4-FFF2-40B4-BE49-F238E27FC236}">
                <a16:creationId xmlns:a16="http://schemas.microsoft.com/office/drawing/2014/main" id="{89AAE025-F130-474C-BC10-4E13125317C0}"/>
              </a:ext>
            </a:extLst>
          </p:cNvPr>
          <p:cNvSpPr/>
          <p:nvPr/>
        </p:nvSpPr>
        <p:spPr>
          <a:xfrm rot="17052056">
            <a:off x="2693565" y="3370297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1BA3878-22F4-4BEF-8DC1-3F81ABBA4C95}"/>
              </a:ext>
            </a:extLst>
          </p:cNvPr>
          <p:cNvSpPr txBox="1"/>
          <p:nvPr/>
        </p:nvSpPr>
        <p:spPr>
          <a:xfrm>
            <a:off x="1957481" y="2504648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自我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57" name="Picture 16" descr="Image result for crow no background">
            <a:extLst>
              <a:ext uri="{FF2B5EF4-FFF2-40B4-BE49-F238E27FC236}">
                <a16:creationId xmlns:a16="http://schemas.microsoft.com/office/drawing/2014/main" id="{49C71FF5-A387-40E5-9AB6-E1EB3FD24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251" y="3351033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52DA9815-CE98-4715-9302-1D4107C4FE03}"/>
              </a:ext>
            </a:extLst>
          </p:cNvPr>
          <p:cNvSpPr txBox="1"/>
          <p:nvPr/>
        </p:nvSpPr>
        <p:spPr>
          <a:xfrm>
            <a:off x="398483" y="362055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6DDFDF1-C807-47A3-BE6D-2C3C64F5DD22}"/>
              </a:ext>
            </a:extLst>
          </p:cNvPr>
          <p:cNvSpPr/>
          <p:nvPr/>
        </p:nvSpPr>
        <p:spPr>
          <a:xfrm>
            <a:off x="1901566" y="2543146"/>
            <a:ext cx="495534" cy="1669964"/>
          </a:xfrm>
          <a:prstGeom prst="rect">
            <a:avLst/>
          </a:prstGeom>
          <a:noFill/>
          <a:ln w="73025">
            <a:solidFill>
              <a:schemeClr val="tx1"/>
            </a:solidFill>
          </a:ln>
          <a:effectLst>
            <a:glow rad="127000">
              <a:schemeClr val="bg2">
                <a:lumMod val="90000"/>
                <a:alpha val="7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B8E34A0-D136-44A6-BC56-FC29BFC07A62}"/>
              </a:ext>
            </a:extLst>
          </p:cNvPr>
          <p:cNvSpPr/>
          <p:nvPr/>
        </p:nvSpPr>
        <p:spPr>
          <a:xfrm>
            <a:off x="397283" y="1170275"/>
            <a:ext cx="35040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3:4 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蛇对女人说：你们不一定死；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3:5 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　神知道，你们吃的日子眼睛就明亮了，你们便如神能知道善恶。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95385EE-46C8-4B01-AE77-341DE11CA7C4}"/>
              </a:ext>
            </a:extLst>
          </p:cNvPr>
          <p:cNvSpPr/>
          <p:nvPr/>
        </p:nvSpPr>
        <p:spPr>
          <a:xfrm>
            <a:off x="100410" y="687675"/>
            <a:ext cx="896739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400" b="1" dirty="0">
                <a:solidFill>
                  <a:srgbClr val="0070C0"/>
                </a:solidFill>
              </a:rPr>
              <a:t>林前</a:t>
            </a:r>
            <a:r>
              <a:rPr lang="en-US" altLang="zh-CN" sz="2400" b="1" dirty="0">
                <a:solidFill>
                  <a:srgbClr val="0070C0"/>
                </a:solidFill>
              </a:rPr>
              <a:t>13:13 </a:t>
            </a:r>
            <a:r>
              <a:rPr lang="zh-CN" altLang="en-US" sz="2400" b="1" dirty="0">
                <a:solidFill>
                  <a:srgbClr val="0070C0"/>
                </a:solidFill>
              </a:rPr>
              <a:t>如今常存的有信，有望，有</a:t>
            </a:r>
            <a:r>
              <a:rPr lang="zh-CN" altLang="en-US" sz="2400" b="1" dirty="0">
                <a:solidFill>
                  <a:srgbClr val="FF0000"/>
                </a:solidFill>
              </a:rPr>
              <a:t>爱</a:t>
            </a:r>
            <a:r>
              <a:rPr lang="zh-CN" altLang="en-US" sz="2400" b="1" dirty="0">
                <a:solidFill>
                  <a:srgbClr val="0070C0"/>
                </a:solidFill>
              </a:rPr>
              <a:t>这叁样，其中最大的是爱。 </a:t>
            </a:r>
            <a:endParaRPr lang="en-US" altLang="zh-CN" sz="2400" b="1" dirty="0">
              <a:solidFill>
                <a:srgbClr val="0070C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CE5E59F-096F-45A4-9E24-1A3DD62DC265}"/>
              </a:ext>
            </a:extLst>
          </p:cNvPr>
          <p:cNvSpPr txBox="1"/>
          <p:nvPr/>
        </p:nvSpPr>
        <p:spPr>
          <a:xfrm>
            <a:off x="6155125" y="5027325"/>
            <a:ext cx="2761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noProof="0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自我价值被肯定的重要性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670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tmFilter="0, 0; .2, .5; .8, .5; 1, 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500" autoRev="1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uiExpand="1" build="allAtOnce"/>
      <p:bldP spid="21" grpId="0" animBg="1"/>
      <p:bldP spid="22" grpId="0" animBg="1"/>
      <p:bldP spid="23" grpId="0" animBg="1"/>
      <p:bldP spid="24" grpId="0" animBg="1"/>
      <p:bldP spid="32" grpId="0" animBg="1"/>
      <p:bldP spid="33" grpId="0"/>
      <p:bldP spid="34" grpId="0"/>
      <p:bldP spid="35" grpId="0" animBg="1"/>
      <p:bldP spid="36" grpId="0"/>
      <p:bldP spid="37" grpId="0" animBg="1"/>
      <p:bldP spid="38" grpId="0"/>
      <p:bldP spid="39" grpId="0"/>
      <p:bldP spid="42" grpId="0" animBg="1"/>
      <p:bldP spid="44" grpId="0"/>
      <p:bldP spid="45" grpId="0" animBg="1"/>
      <p:bldP spid="46" grpId="0" uiExpand="1" build="allAtOnce"/>
      <p:bldP spid="58" grpId="0"/>
      <p:bldP spid="59" grpId="0" animBg="1"/>
      <p:bldP spid="59" grpId="1" animBg="1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hanxi.sinaimg.cn/2012/0418/U7514P1196DT201204181457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6550"/>
            <a:ext cx="3200400" cy="403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685800" y="0"/>
            <a:ext cx="1051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8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基督徒的挑战</a:t>
            </a:r>
            <a:endParaRPr kumimoji="0" lang="en-US" sz="8800" b="1" i="0" u="none" strike="noStrike" kern="1200" cap="all" spc="0" normalizeH="0" baseline="0" noProof="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3076" name="Picture 4" descr="http://hiphotos.baidu.com/xyxxjq/pic/item/5ebbc509a6c8f6d2e850cd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786" y="1456941"/>
            <a:ext cx="5220814" cy="403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D7449B-DA0C-432C-BE73-5C62FF8A82F9}"/>
              </a:ext>
            </a:extLst>
          </p:cNvPr>
          <p:cNvSpPr txBox="1"/>
          <p:nvPr/>
        </p:nvSpPr>
        <p:spPr>
          <a:xfrm>
            <a:off x="5942174" y="1540956"/>
            <a:ext cx="32018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marR="0" lvl="0" indent="-36576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40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与神关系</a:t>
            </a:r>
            <a:endParaRPr kumimoji="0" lang="en-US" altLang="zh-CN" sz="4000" b="1" i="0" u="none" strike="noStrike" kern="1200" cap="all" spc="0" normalizeH="0" baseline="0" noProof="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365760" marR="0" lvl="0" indent="-36576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自身问题</a:t>
            </a:r>
            <a:endParaRPr kumimoji="0" lang="en-US" altLang="zh-CN" sz="4000" b="1" i="0" u="none" strike="noStrike" kern="1200" cap="all" spc="0" normalizeH="0" baseline="0" noProof="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365760" marR="0" lvl="0" indent="-36576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外在困难</a:t>
            </a:r>
            <a:endParaRPr kumimoji="0" lang="en-US" sz="4000" b="1" i="0" u="none" strike="noStrike" kern="1200" cap="all" spc="0" normalizeH="0" baseline="0" noProof="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399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76199" y="502533"/>
            <a:ext cx="914400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1:18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原来，神的忿怒从天上显明在一切不虔不义的人身上，就是那些行不义阻挡真理的人（</a:t>
            </a:r>
            <a:r>
              <a:rPr lang="en-US" altLang="zh-CN" sz="170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For the wrath of God is revealed from heaven against all ungodliness and unrighteousness of men, who suppress the truth in unrighteousness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1:19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神的事情，人所能知道的，原显明在人心里，因为神已经给他们显明。。。 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1:28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他们既然故意不认识神，神就任凭他们存邪僻的心，行那些不合理的事；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1:29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装满了各样不义、邪恶、贪婪、恶毒，满心是嫉妒、凶杀、争竞、诡诈、毒恨；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1:30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又是谗毁的、背后说人的、怨恨神的（或作：被神所憎恶的）、侮慢人的、狂傲的、自夸的、捏造恶事的、违背父母的。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1:31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无知的，背约的，无亲情的，不怜悯人的。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1:32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他们虽知道神判定行这样事的人是当死的，然而他们不但自己去行，还喜欢别人去行。</a:t>
            </a:r>
            <a:endParaRPr lang="en-US" altLang="zh-CN" sz="17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endParaRPr lang="en-US" altLang="zh-CN" sz="17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赛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53:1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我们所传的有谁信呢？耶和华的膀臂向谁显露呢？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53:2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他在耶和华面前生长如嫩芽，象根出于乾地。他无佳形美容；我们看见他的时候，也无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美貌使我们羡慕他。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53:3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他被藐视，被人厌弃；多受痛苦，常经忧患。他被藐视，好象被人掩面不看的一样；我们也不尊重他。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53:4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他诚然担当我们的忧患，背负我们的痛苦；我们却以为他受责罚，被　神击打苦待了。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53:5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哪知他为我们的过犯受害，为我们的罪孽压伤。因他受的刑罚，我们得平安；因他受的鞭伤，我们得医治。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53:6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我们都如羊走迷；各人偏行己路；耶和华使我们众人的罪孽都归在他身上。</a:t>
            </a:r>
            <a:endParaRPr lang="en-US" altLang="zh-CN" sz="17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endParaRPr lang="en-US" altLang="zh-CN" sz="17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51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76199" y="647700"/>
            <a:ext cx="9144001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3:10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就如经上所记：没有义人，连一个也没有。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3:11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没有明白的；没有寻求神的；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3:12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都是偏离正路，一同变为无用。没有行善的，连一个也没有。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他们的喉咙是敞开的坟墓；他们用舌头弄诡诈，嘴唇里有虺蛇的毒气，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满口是咒骂苦毒。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杀人流血，他们的脚飞跑，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所经过的路便行残害暴虐的事。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平安的路，他们未曾知道；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他们眼中不怕神。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我们晓得律法上的话都是对律法以下之人说的，好塞住各人的口，叫普世的人都伏在神审判之下。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3:20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所以凡有血气的，没有一个因行律法能在神面前称义，因为律法本是叫人知罪。</a:t>
            </a:r>
            <a:endParaRPr lang="en-US" altLang="zh-CN" sz="17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E203E3D-6228-4A81-A214-78F9AA1FF556}"/>
              </a:ext>
            </a:extLst>
          </p:cNvPr>
          <p:cNvSpPr/>
          <p:nvPr/>
        </p:nvSpPr>
        <p:spPr>
          <a:xfrm>
            <a:off x="76199" y="2571304"/>
            <a:ext cx="9144001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17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7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3:21 </a:t>
            </a:r>
            <a:r>
              <a:rPr lang="zh-CN" altLang="en-US" sz="17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但如今，神的义在律法以外已经显明出来，有律法和先知为證：</a:t>
            </a:r>
            <a:r>
              <a:rPr lang="en-US" altLang="zh-CN" sz="17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3:22 </a:t>
            </a:r>
            <a:r>
              <a:rPr lang="zh-CN" altLang="en-US" sz="17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就是神的义，因信耶稣基督加给一切相信的人，并没有分别。</a:t>
            </a:r>
            <a:r>
              <a:rPr lang="en-US" altLang="zh-CN" sz="17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3:23 </a:t>
            </a:r>
            <a:r>
              <a:rPr lang="zh-CN" altLang="en-US" sz="17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</a:t>
            </a:r>
            <a:r>
              <a:rPr lang="zh-CN" altLang="en-US" sz="17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世人</a:t>
            </a:r>
            <a:r>
              <a:rPr lang="zh-CN" altLang="en-US" sz="17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都犯了罪，亏缺了神的荣耀；</a:t>
            </a:r>
            <a:r>
              <a:rPr lang="en-US" altLang="zh-CN" sz="17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3:24 </a:t>
            </a:r>
            <a:r>
              <a:rPr lang="zh-CN" altLang="en-US" sz="17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如今却蒙神的恩典，因基督耶稣的救赎，就白白的称义。</a:t>
            </a:r>
            <a:endParaRPr kumimoji="0" lang="en-US" altLang="zh-CN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6049DA4-68D8-4F41-BF19-20B43436ABB3}"/>
              </a:ext>
            </a:extLst>
          </p:cNvPr>
          <p:cNvGrpSpPr/>
          <p:nvPr/>
        </p:nvGrpSpPr>
        <p:grpSpPr>
          <a:xfrm>
            <a:off x="100410" y="0"/>
            <a:ext cx="9036205" cy="5594107"/>
            <a:chOff x="100410" y="0"/>
            <a:chExt cx="9036205" cy="5594107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E9AC28B-F762-47D5-A516-F0943A3C03F7}"/>
                </a:ext>
              </a:extLst>
            </p:cNvPr>
            <p:cNvSpPr txBox="1"/>
            <p:nvPr/>
          </p:nvSpPr>
          <p:spPr>
            <a:xfrm>
              <a:off x="838200" y="0"/>
              <a:ext cx="7162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脱离肉体以至于认识、接受神的爱</a:t>
              </a: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AB02D0A8-E7C4-4613-B0D5-A4C604E9D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410" y="3806628"/>
              <a:ext cx="6249590" cy="1787479"/>
            </a:xfrm>
            <a:prstGeom prst="rect">
              <a:avLst/>
            </a:prstGeom>
          </p:spPr>
        </p:pic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F69131A-BF46-4623-8526-51A93F7142D8}"/>
                </a:ext>
              </a:extLst>
            </p:cNvPr>
            <p:cNvCxnSpPr/>
            <p:nvPr/>
          </p:nvCxnSpPr>
          <p:spPr>
            <a:xfrm>
              <a:off x="100410" y="596424"/>
              <a:ext cx="9036205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064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91440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赛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53:1 </a:t>
            </a:r>
            <a:r>
              <a:rPr lang="zh-CN" altLang="en-US" sz="17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我们所传的有谁信呢？耶和华的膀臂向谁显露呢？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53:2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他在耶和华面前生长如嫩芽，象根出于乾地。他无佳形美容；我们看见他的时候，也无美貌使我们羡慕他。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53:3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他被藐视，被人厌弃；多受痛苦，常经忧患。他被藐视，好象被人掩面不看的一样；我们也不尊重他。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53:4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他诚然担当我们的忧患，背负我们的痛苦；我们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却以为他受责罚，被　神击打苦待了。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53:5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哪知他为我们的过犯受害，为我们的罪孽压伤。因他受的刑罚，我们得平安；因他受的鞭伤，我们得医治。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53:6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我们都如羊走迷；各人偏行己路；耶和华使我们众人的罪孽都归在他身上。</a:t>
            </a:r>
            <a:endParaRPr lang="en-US" altLang="zh-CN" sz="17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赛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53:10 </a:t>
            </a:r>
            <a:r>
              <a:rPr lang="zh-CN" altLang="en-US" sz="17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耶和华却定意（或译：喜悦）将他压伤，使他受痛苦（</a:t>
            </a:r>
            <a:r>
              <a:rPr lang="en-US" altLang="zh-CN" sz="1700" b="1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Yet it pleased the LORD to bruise Him; He has put Him to grief</a:t>
            </a:r>
            <a:r>
              <a:rPr lang="zh-CN" altLang="en-US" sz="17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）。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耶和华以他为赎罪祭。他必看见后裔，并且延长年日。耶和华所喜悦的事必在他手中亨通。</a:t>
            </a:r>
            <a:r>
              <a:rPr lang="en-US" altLang="zh-CN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53:11 </a:t>
            </a:r>
            <a:r>
              <a:rPr lang="zh-CN" altLang="en-US" sz="17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他必看见自己劳苦的功效，便心满意足。有许多人因认识我的义仆得称为义；并且他要担当他们的罪孽。</a:t>
            </a:r>
            <a:endParaRPr lang="en-US" altLang="zh-CN" sz="17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脱离肉体以至于认识、接受神的爱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2BDF1FA-0570-4970-B62C-A01C3BCCD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0" y="3806628"/>
            <a:ext cx="6249590" cy="17874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A9AA57-3F81-4134-A0B0-73F412031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2790" y="3740650"/>
            <a:ext cx="2590800" cy="185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192CEE-5900-482E-BE20-28652FF1739B}">
  <ds:schemaRefs>
    <ds:schemaRef ds:uri="http://www.w3.org/XML/1998/namespace"/>
    <ds:schemaRef ds:uri="http://purl.org/dc/elements/1.1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31709</TotalTime>
  <Words>4503</Words>
  <Application>Microsoft Office PowerPoint</Application>
  <PresentationFormat>On-screen Show (16:10)</PresentationFormat>
  <Paragraphs>117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微软雅黑</vt:lpstr>
      <vt:lpstr>微软雅黑</vt:lpstr>
      <vt:lpstr>幼圆</vt:lpstr>
      <vt:lpstr>Arial</vt:lpstr>
      <vt:lpstr>Calibri</vt:lpstr>
      <vt:lpstr>Century Gothic</vt:lpstr>
      <vt:lpstr>Lao UI</vt:lpstr>
      <vt:lpstr>Wingdings 3</vt:lpstr>
      <vt:lpstr>Wisp</vt:lpstr>
      <vt:lpstr>1_Wisp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1928</cp:revision>
  <dcterms:created xsi:type="dcterms:W3CDTF">2011-09-04T18:01:24Z</dcterms:created>
  <dcterms:modified xsi:type="dcterms:W3CDTF">2021-01-03T15:07:33Z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