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3"/>
  </p:notesMasterIdLst>
  <p:sldIdLst>
    <p:sldId id="256" r:id="rId5"/>
    <p:sldId id="652" r:id="rId6"/>
    <p:sldId id="662" r:id="rId7"/>
    <p:sldId id="663" r:id="rId8"/>
    <p:sldId id="654" r:id="rId9"/>
    <p:sldId id="658" r:id="rId10"/>
    <p:sldId id="660" r:id="rId11"/>
    <p:sldId id="665" r:id="rId12"/>
    <p:sldId id="667" r:id="rId13"/>
    <p:sldId id="669" r:id="rId14"/>
    <p:sldId id="670" r:id="rId15"/>
    <p:sldId id="671" r:id="rId16"/>
    <p:sldId id="675" r:id="rId17"/>
    <p:sldId id="674" r:id="rId18"/>
    <p:sldId id="673" r:id="rId19"/>
    <p:sldId id="672" r:id="rId20"/>
    <p:sldId id="676" r:id="rId21"/>
    <p:sldId id="677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9CFC3"/>
    <a:srgbClr val="00FFFF"/>
    <a:srgbClr val="0000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9" autoAdjust="0"/>
    <p:restoredTop sz="82253" autoAdjust="0"/>
  </p:normalViewPr>
  <p:slideViewPr>
    <p:cSldViewPr>
      <p:cViewPr varScale="1">
        <p:scale>
          <a:sx n="93" d="100"/>
          <a:sy n="93" d="100"/>
        </p:scale>
        <p:origin x="1320" y="53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 Zhao" userId="47426263_tp_dropbox" providerId="OAuth2" clId="{807487EC-3CFB-8E4A-A477-B7F5CC5C50E1}"/>
    <pc:docChg chg="modSld">
      <pc:chgData name="Yan Zhao" userId="47426263_tp_dropbox" providerId="OAuth2" clId="{807487EC-3CFB-8E4A-A477-B7F5CC5C50E1}" dt="2020-09-06T17:18:00.436" v="0" actId="1076"/>
      <pc:docMkLst>
        <pc:docMk/>
      </pc:docMkLst>
      <pc:sldChg chg="modSp">
        <pc:chgData name="Yan Zhao" userId="47426263_tp_dropbox" providerId="OAuth2" clId="{807487EC-3CFB-8E4A-A477-B7F5CC5C50E1}" dt="2020-09-06T17:18:00.436" v="0" actId="1076"/>
        <pc:sldMkLst>
          <pc:docMk/>
          <pc:sldMk cId="990612125" sldId="614"/>
        </pc:sldMkLst>
        <pc:grpChg chg="mod">
          <ac:chgData name="Yan Zhao" userId="47426263_tp_dropbox" providerId="OAuth2" clId="{807487EC-3CFB-8E4A-A477-B7F5CC5C50E1}" dt="2020-09-06T17:18:00.436" v="0" actId="1076"/>
          <ac:grpSpMkLst>
            <pc:docMk/>
            <pc:sldMk cId="990612125" sldId="614"/>
            <ac:grpSpMk id="26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091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4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321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48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85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50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54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984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1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68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57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75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81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7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85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46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2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7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9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9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1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26</a:t>
            </a:r>
            <a:r>
              <a:rPr kumimoji="0" lang="zh-CN" altLang="en-US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strengthened with might through His Spirit in the inner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man,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that Christ may dwell in your hearts through faith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的强弱</a:t>
            </a:r>
            <a:endParaRPr lang="en-US" sz="24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55362" y="37041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9080" y="3318281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63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104900"/>
            <a:ext cx="3810000" cy="20005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13:11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再者，你们晓得现今就是该趁早睡醒的时候；因为我们得救，现今比初信的时候更近了。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13:12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黑夜已深，白昼将近；我们就当脱去暗昧的行为，带上光明的兵器。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13:13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行事为人要端正，好象行在白昼。不可荒宴醉酒，不可好色邪蕩，不可争竞嫉妒；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13:14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总要披戴主耶稣基督，不要</a:t>
            </a:r>
            <a:r>
              <a:rPr lang="zh-CN" altLang="en-US" sz="155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为肉体安排，去放纵私慾。</a:t>
            </a:r>
          </a:p>
        </p:txBody>
      </p:sp>
      <p:pic>
        <p:nvPicPr>
          <p:cNvPr id="12" name="Picture 2" descr="When God Spea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外面的人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strengthened with might through His Spirit in the inner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man,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that Christ may dwell in your hearts through faith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的强弱</a:t>
            </a:r>
            <a:endParaRPr lang="en-US" sz="24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7800" y="1104900"/>
            <a:ext cx="3810000" cy="20851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8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8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8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亲爱的弟兄阿，你们是客旅，是寄居的。我劝你们要禁戒肉体的私慾；</a:t>
            </a:r>
            <a:r>
              <a:rPr lang="zh-CN" altLang="en-US" sz="185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这私慾是与灵魂争战的</a:t>
            </a:r>
            <a:r>
              <a:rPr lang="zh-CN" altLang="en-US" sz="185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8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Beloved</a:t>
            </a:r>
            <a:r>
              <a:rPr lang="en-US" altLang="zh-CN" sz="18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I </a:t>
            </a:r>
            <a:r>
              <a:rPr lang="en-US" altLang="zh-CN" sz="1850" b="1" i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beg</a:t>
            </a:r>
            <a:r>
              <a:rPr lang="en-US" altLang="zh-CN" sz="18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you as sojourners and pilgrims, abstain from fleshly lusts which war against the soul,</a:t>
            </a:r>
            <a:endParaRPr lang="zh-CN" altLang="en-US" sz="185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2" descr="When God Spea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55362" y="37041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9080" y="3318281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63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外面的人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strengthened with might through His Spirit in the inner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man,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that Christ may dwell in your hearts through faith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如何增强？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69951" y="359890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12013" y="3598901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104900"/>
            <a:ext cx="3810000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所以，你们既除去一切的恶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毒、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诡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诈，并假善、嫉妒，和一切毁谤的话，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就要爱慕那纯净的灵奶，象纔生的婴孩爱慕奶一样，叫你们因此渐长，以致得救。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你们若尝过主恩的滋味，就必如此。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主乃活石，固然是被人所弃的，却是被神所拣选、所宝贵的。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你们来到主面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前，也就象活石，被建造成为灵宫，作圣洁的祭司，藉着耶稣基督奉献神所悦纳的灵祭。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8" y="3086100"/>
            <a:ext cx="1113777" cy="15362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外面的人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When God Speak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89482" y="3351669"/>
            <a:ext cx="1445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这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与律法下抵挡罪有什么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不同？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4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3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strengthened with might through His Spirit in the inner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man,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that Christ may dwell in your hearts through faith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104900"/>
            <a:ext cx="38100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永活的父怎样差我来，我又因父活着；照样，吃我肉的人也要因我活着。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这就是从天上降下来的粮。吃这粮的人就永远活着，不象你们的祖宗吃过吗哪还是死了。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8" y="3086100"/>
            <a:ext cx="1113777" cy="15362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外面的人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Picture 12" descr="Blogging Towards Sunday, October 8, 2017 | CAPC Oak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46" y="3521721"/>
            <a:ext cx="3225704" cy="17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89482" y="3351669"/>
            <a:ext cx="1445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这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与律法下抵挡罪有什么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不同？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3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strengthened with might through His Spirit in the inner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man,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that Christ may dwell in your hearts through faith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104900"/>
            <a:ext cx="38100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民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他们中间的閒杂人大起贪慾的心；以色列人又哭号说：谁给我们肉吃呢？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11:5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我们记得，在埃及的时候不花钱就吃鱼，也记得有黄瓜、西瓜、韭菜、葱、蒜。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11:6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现在我们的心血枯竭了，除这吗哪以外，在我们眼前并没有别的东西。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这吗哪彷彿芫荽子，又好象珍珠。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百姓周围行走，把吗哪收起来，或用磨推，或用臼捣，煮在锅中，又做成饼，滋味好象新油。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夜间露水降在营中，吗哪也随着降下。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00" l="0" r="100000">
                        <a14:backgroundMark x1="15581" y1="56481" x2="15581" y2="56481"/>
                        <a14:backgroundMark x1="92593" y1="61852" x2="92593" y2="61852"/>
                        <a14:backgroundMark x1="22733" y1="10093" x2="22733" y2="10093"/>
                        <a14:backgroundMark x1="86845" y1="78704" x2="86845" y2="78704"/>
                        <a14:backgroundMark x1="70881" y1="91111" x2="70881" y2="91111"/>
                        <a14:backgroundMark x1="79438" y1="57778" x2="79438" y2="57778"/>
                        <a14:backgroundMark x1="95147" y1="7778" x2="94636" y2="7778"/>
                        <a14:backgroundMark x1="28736" y1="4352" x2="28736" y2="4352"/>
                        <a14:backgroundMark x1="19029" y1="18611" x2="19029" y2="18611"/>
                        <a14:backgroundMark x1="18263" y1="50741" x2="18263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8" y="3086100"/>
            <a:ext cx="1113777" cy="15362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外面的人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12" descr="Blogging Towards Sunday, October 8, 2017 | CAPC Oak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46" y="3521721"/>
            <a:ext cx="3225704" cy="17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89482" y="3351669"/>
            <a:ext cx="1445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这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与律法下抵挡罪有什么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不同？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2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strengthened with might through His Spirit in the inner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man,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that Christ may dwell in your hearts through faith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104900"/>
            <a:ext cx="38100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弟兄们哪，可见你们蒙召的，按着肉体有智慧的不多，有能力的不多，有尊贵的也不多。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神却拣选了世上愚拙的，叫有智慧的羞愧；又拣选了世上软弱的，叫那强壮的羞愧。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神也拣选了世上卑贱的，被人厌恶的，以及那无有的，为要废掉那有的。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使一切有血气的，在神面前一个也不能自夸。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但你们得在基督耶稣里，是本乎神，神又使他成为我们的智慧、公义、圣洁、救赎。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如经上所记：夸口的，当指着主夸口。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3d 3d silhouette,white people PNG clipart | free cliparts | UIHe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18" y="2894469"/>
            <a:ext cx="1285951" cy="18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外面的人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2" descr="Blogging Towards Sunday, October 8, 2017 | CAPC Oak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46" y="3521721"/>
            <a:ext cx="3225704" cy="17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33412" y="3660899"/>
            <a:ext cx="411984" cy="49482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03517" y="3528574"/>
            <a:ext cx="772091" cy="69947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Symbiosis ( Read ) | Biology | CK-12 Found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" y="3000979"/>
            <a:ext cx="1173081" cy="15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strengthened with might through His Spirit in the inner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man,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that Christ may dwell in your hearts through faith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104900"/>
            <a:ext cx="38100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又恐怕我因所得的启示甚大，就过于自高，所以有一根刺加在我肉体上，就是撒但的差役要攻击我，免得我过于自高。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为这事，我叁次求过主，叫这刺离开我。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他对我说：我的恩典够你用的，因为我的能力是在人的软弱上显得完全。所以，我更喜欢夸自己的软弱，好叫基督的能力覆庇我。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12:10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我为基督的缘故，就以软弱、凌辱、急难、逼迫、困苦为可喜乐的；因我甚么时候软弱，甚么时候就刚强了。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外面的人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12" descr="Blogging Towards Sunday, October 8, 2017 | CAPC Oak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46" y="3521721"/>
            <a:ext cx="3225704" cy="17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833412" y="3660899"/>
            <a:ext cx="411984" cy="49482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03517" y="3528574"/>
            <a:ext cx="772091" cy="69947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3d 3d silhouette,white people PNG clipart | free cliparts | UIHe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5" b="95082" l="10000" r="90000">
                        <a14:foregroundMark x1="45692" y1="7978" x2="45692" y2="7978"/>
                        <a14:foregroundMark x1="46000" y1="5137" x2="46000" y2="5137"/>
                        <a14:foregroundMark x1="39077" y1="5027" x2="39077" y2="5027"/>
                        <a14:foregroundMark x1="43692" y1="5027" x2="43692" y2="5027"/>
                        <a14:foregroundMark x1="52154" y1="5355" x2="52154" y2="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18" y="2894469"/>
            <a:ext cx="1285951" cy="18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ymbiosis ( Read ) | Biology | CK-12 Found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" y="3000979"/>
            <a:ext cx="1173081" cy="15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strengthened with might through His Spirit in the inner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man,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that Christ may dwell in your hearts through faith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104900"/>
            <a:ext cx="38100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如果神的灵住在你们心里，你们就不属肉体，乃属圣灵了。人若没有基督的灵，就不是属基督的。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基督若在你们心里，身体就因罪而死，心灵却因义而活。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然而，叫耶稣从死里复活者的灵若住在你们心里，那叫基督耶稣从死里复活的，也必藉着住在你们心里的圣灵，使你们必死的身体又活过来。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8:12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弟兄们，这样看来，我们并不是欠肉体的债去顺从肉体活着。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你们若顺从肉体活着，必要死；若靠着圣灵治死身体的恶行，必要活着</a:t>
            </a: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8" name="Picture 10" descr="听话- 斗图表情包- 斗图神器- adoutu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" y="3351669"/>
            <a:ext cx="1203414" cy="12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外面的人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2" descr="Blogging Towards Sunday, October 8, 2017 | CAPC Oak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46" y="3521721"/>
            <a:ext cx="3225704" cy="17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33412" y="3660899"/>
            <a:ext cx="411984" cy="49482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03517" y="3528574"/>
            <a:ext cx="772091" cy="69947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strengthened with might through His Spirit in the inner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man,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that Christ may dwell in your hearts through faith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如何增强？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104900"/>
            <a:ext cx="3810000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凡我所行的，都是为福音的缘故，为要与人同得这福音的好处。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岂不知在场上赛跑的都跑，但得奖赏的只有一人？你们也当这样跑，好叫你们得着奖赏。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9:25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凡较力争胜的，诸事都有节制，他们不过是要得能坏的冠冕；我们却是要得不能坏的冠冕。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9:26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所以，我奔跑不象无定向的；我斗拳不象打空气的。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我是攻克己身，叫身服我，恐怕我传福音给别人，自己反被弃绝了。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4" descr="Yoga free fitness and exercise clipart clip art pictures graphics -  Cliparting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698" l="0" r="100000">
                        <a14:backgroundMark x1="18487" y1="60377" x2="18487" y2="60377"/>
                        <a14:backgroundMark x1="86975" y1="56604" x2="86975" y2="56604"/>
                        <a14:backgroundMark x1="52521" y1="12264" x2="52521" y2="12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3249779"/>
            <a:ext cx="1364235" cy="12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外面的人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12" descr="Blogging Towards Sunday, October 8, 2017 | CAPC Oak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46" y="3521721"/>
            <a:ext cx="3225704" cy="17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833412" y="3660899"/>
            <a:ext cx="411984" cy="49482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03517" y="3528574"/>
            <a:ext cx="772091" cy="69947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89482" y="3351669"/>
            <a:ext cx="1445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这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与律</a:t>
            </a:r>
            <a:r>
              <a:rPr lang="zh-CN" altLang="en-US" sz="2400" b="1" smtClean="0">
                <a:effectLst>
                  <a:glow rad="63500">
                    <a:schemeClr val="bg1"/>
                  </a:glow>
                </a:effectLst>
              </a:rPr>
              <a:t>法</a:t>
            </a:r>
            <a:r>
              <a:rPr lang="zh-CN" altLang="en-US" sz="2400" b="1" smtClean="0">
                <a:effectLst>
                  <a:glow rad="63500">
                    <a:schemeClr val="bg1"/>
                  </a:glow>
                </a:effectLst>
              </a:rPr>
              <a:t>下的克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己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有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什么</a:t>
            </a:r>
            <a:endParaRPr lang="en-US" altLang="zh-CN" sz="2400" b="1" dirty="0" smtClean="0">
              <a:effectLst>
                <a:glow rad="63500">
                  <a:schemeClr val="bg1"/>
                </a:glow>
              </a:effectLst>
            </a:endParaRPr>
          </a:p>
          <a:p>
            <a:pPr algn="ctr"/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不同？</a:t>
            </a:r>
            <a:endParaRPr lang="en-US" sz="2400" b="1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0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0"/>
            <a:ext cx="584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属灵进步的关键：认清肉体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696" y="2838021"/>
            <a:ext cx="4847285" cy="2760953"/>
            <a:chOff x="230696" y="2838021"/>
            <a:chExt cx="4847285" cy="2760953"/>
          </a:xfrm>
        </p:grpSpPr>
        <p:sp>
          <p:nvSpPr>
            <p:cNvPr id="3" name="Rectangle 2"/>
            <p:cNvSpPr/>
            <p:nvPr/>
          </p:nvSpPr>
          <p:spPr>
            <a:xfrm>
              <a:off x="230696" y="2838021"/>
              <a:ext cx="4847285" cy="27609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47" name="Picture 2" descr="Image result for empty he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1" r="7495"/>
            <a:stretch/>
          </p:blipFill>
          <p:spPr bwMode="auto">
            <a:xfrm>
              <a:off x="1584283" y="2973445"/>
              <a:ext cx="3352800" cy="2534487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7006" y="3005378"/>
              <a:ext cx="1369503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prstClr val="black"/>
                    </a:glo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雅1:15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prstClr val="black"/>
                    </a:glo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私慾既怀了胎，就生出罪来；罪既长成，就生出死来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prstClr val="black"/>
                    </a:glo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。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6199" y="647700"/>
            <a:ext cx="47244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然而，神既有丰富的怜悯，因他爱我们的大爱，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当我们死在过犯中的时候，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便叫我们与基督一同活过来。你们得救是本乎恩。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他又叫我们与基督耶稣一同复活，一同坐在天上，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要将他极丰富的恩典，就是他在基督耶稣里向我们所施的恩慈，显明给后来的世代看。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2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3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4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57" name="Freeform 56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Freeform 62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6" name="Freeform 65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8" name="Freeform 67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1" name="Picture 10" descr="Image result for crow no backgroun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6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72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4" name="Picture 10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6" name="Freeform 75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8" name="Picture 16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build="allAtOnce"/>
      <p:bldP spid="52" grpId="0" animBg="1"/>
      <p:bldP spid="53" grpId="0" animBg="1"/>
      <p:bldP spid="54" grpId="0" animBg="1"/>
      <p:bldP spid="55" grpId="0" animBg="1"/>
      <p:bldP spid="63" grpId="0" animBg="1"/>
      <p:bldP spid="64" grpId="0"/>
      <p:bldP spid="65" grpId="0"/>
      <p:bldP spid="66" grpId="0" animBg="1"/>
      <p:bldP spid="67" grpId="0"/>
      <p:bldP spid="68" grpId="0" animBg="1"/>
      <p:bldP spid="69" grpId="0"/>
      <p:bldP spid="70" grpId="0"/>
      <p:bldP spid="73" grpId="0" animBg="1"/>
      <p:bldP spid="75" grpId="0"/>
      <p:bldP spid="76" grpId="0" animBg="1"/>
      <p:bldP spid="77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3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Pin on Animal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29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不透的丰富传给外邦人，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又使众人都明白，这历代以来隐藏在创造万物之神里的奥秘是如何安排的，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天上执政的、掌权的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，现在得知神百般的智慧。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76768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以撒但为首的属灵权势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1132294"/>
            <a:ext cx="3733800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6:10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我还有末了的话：你们要靠着主，倚赖他的大能大力作刚强的人。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6:11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要穿戴神所赐的全副军装，就能抵挡魔鬼的诡计。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6:12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因我们并不是与属血气的争战（原文作摔</a:t>
            </a:r>
            <a:r>
              <a:rPr lang="zh-CN" altLang="en-US" sz="13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跤）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，乃是与那些执政的、掌权的、管辖这幽暗世界的，以及天空属灵气的恶魔争战。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6:13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所以，要拿起神所赐的全副军装，好在磨难的日子抵挡仇敌，并且成就了一切，还能站立得住。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89065" y="3866927"/>
            <a:ext cx="353549" cy="975251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6400" y="0"/>
            <a:ext cx="584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属灵进步的关键：认清肉体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1" animBg="1"/>
      <p:bldP spid="3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3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Pin on Animal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29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不透的丰富传给外邦人，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又使众人都明白，这历代以来隐藏在创造万物之神里的奥秘是如何安排的，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天上执政的、掌权的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，现在得知神百般的智慧。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89065" y="3866927"/>
            <a:ext cx="353549" cy="975251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10200" y="646331"/>
            <a:ext cx="376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我到底靠什么在建立自我？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1171682"/>
            <a:ext cx="3347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>
                <a:effectLst/>
              </a:rPr>
              <a:t>我的正直、公义？</a:t>
            </a:r>
            <a:endParaRPr lang="en-US" altLang="zh-CN" sz="2000" b="1" dirty="0">
              <a:effectLst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>
                <a:effectLst/>
              </a:rPr>
              <a:t>我的聪明、能力</a:t>
            </a:r>
            <a:r>
              <a:rPr lang="zh-CN" altLang="en-US" sz="2000" b="1" dirty="0"/>
              <a:t>？</a:t>
            </a:r>
            <a:endParaRPr lang="en-US" altLang="zh-CN" sz="2000" b="1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/>
              <a:t>我的性格、人格魅力？</a:t>
            </a:r>
            <a:endParaRPr lang="en-US" altLang="zh-CN" sz="2000" b="1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>
                <a:effectLst/>
              </a:rPr>
              <a:t>我的颜值、身材</a:t>
            </a:r>
            <a:r>
              <a:rPr lang="zh-CN" altLang="en-US" sz="2000" b="1" dirty="0"/>
              <a:t>？</a:t>
            </a:r>
            <a:endParaRPr lang="en-US" altLang="zh-CN" sz="2000" b="1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>
                <a:effectLst/>
              </a:rPr>
              <a:t>我的财产</a:t>
            </a:r>
            <a:r>
              <a:rPr lang="zh-CN" altLang="en-US" sz="2000" b="1" dirty="0"/>
              <a:t>？</a:t>
            </a:r>
            <a:endParaRPr lang="en-US" altLang="zh-CN" sz="2000" b="1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>
                <a:effectLst/>
              </a:rPr>
              <a:t>我的权力</a:t>
            </a:r>
            <a:r>
              <a:rPr lang="zh-CN" altLang="en-US" sz="2000" b="1" dirty="0"/>
              <a:t>？</a:t>
            </a:r>
            <a:endParaRPr lang="en-US" altLang="zh-CN" sz="2000" b="1" dirty="0"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67975" y="4257403"/>
            <a:ext cx="99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属肉体</a:t>
            </a:r>
            <a:r>
              <a:rPr lang="zh-CN" altLang="en-US" sz="16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的价值观</a:t>
            </a:r>
            <a:endParaRPr lang="en-US" sz="16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6400" y="0"/>
            <a:ext cx="584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属灵进步的关键：认清肉体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31174" y="0"/>
            <a:ext cx="3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</a:t>
            </a:r>
            <a:r>
              <a:rPr lang="zh-CN" altLang="en-US" sz="3600" b="1" noProof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胜过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肉体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1003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耶稣说：人子得荣耀的时候到了。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我实实在在的告诉你们，一粒麦子不落在地里死了，仍旧是一粒，若是死了，就结出许多子粒来。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自己生命的，就失丧生命；在这世上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恨恶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自己生命的，就要保守生命到永生。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55" y="3178139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910" y="3641486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47" name="TextBox 46"/>
          <p:cNvSpPr txBox="1"/>
          <p:nvPr/>
        </p:nvSpPr>
        <p:spPr>
          <a:xfrm>
            <a:off x="4975654" y="3184235"/>
            <a:ext cx="4114800" cy="20005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爱惜天然生命的表现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天然生命里的享受和荣耀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紧抓（内心依靠）天然人的长处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努力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去解决天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然人生命的问题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争取天然人“应有的”权益</a:t>
            </a: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因天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人的缺点自责（被定罪）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75654" y="734517"/>
            <a:ext cx="4114800" cy="20005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恨恶天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然生命的表现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轻看天然生命里的享受和荣耀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不觉得天然人的长处有太大意义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放弃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去解决天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然人生命的问题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不觉得天然人的权益有什么重要</a:t>
            </a: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不会被天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人的缺点被定罪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6199" y="647700"/>
            <a:ext cx="51003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耶稣说：人子得荣耀的时候到了。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我实实在在的告诉你们，一粒麦子不落在地里死了，仍旧是一粒，若是死了，就结出许多子粒来。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自己生命的，就失丧生命；在这世上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恨恶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自己生命的，就要保守生命到永生。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75654" y="734517"/>
            <a:ext cx="4114800" cy="20005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恨恶天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然生命的表现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轻看天然生命里的享受和荣耀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不觉得天然人的长处有太大意义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放弃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去解决天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然人生命的问题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不觉得天然人的权益有什么重要</a:t>
            </a: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不会被天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人的缺点被定罪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Broken House Free 3d Model - .Max - Open3dModel - 45848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 b="6437"/>
          <a:stretch/>
        </p:blipFill>
        <p:spPr bwMode="auto">
          <a:xfrm>
            <a:off x="1248942" y="4166306"/>
            <a:ext cx="2409506" cy="14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ain, Thunderstorm And Lightning In Odisha, Yellow Warning Issu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4" y="3238500"/>
            <a:ext cx="3381160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Pin on Anima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3" y="4166306"/>
            <a:ext cx="975149" cy="14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10ft Moving Truck Rental | U-Hau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43300"/>
            <a:ext cx="183875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y 13"/>
          <p:cNvSpPr/>
          <p:nvPr/>
        </p:nvSpPr>
        <p:spPr>
          <a:xfrm>
            <a:off x="4114800" y="3598289"/>
            <a:ext cx="970167" cy="8942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22" descr="amansioninheave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1" y="3234751"/>
            <a:ext cx="3201989" cy="24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12" y="4158686"/>
            <a:ext cx="507706" cy="7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16" y="4746594"/>
            <a:ext cx="606420" cy="8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Bridge - find and download best transparent png clipart images at ...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83" b="86207" l="922" r="99309">
                        <a14:backgroundMark x1="64516" y1="49138" x2="64516" y2="49138"/>
                        <a14:backgroundMark x1="64516" y1="56034" x2="64516" y2="56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14">
            <a:off x="3445776" y="4789243"/>
            <a:ext cx="2392801" cy="6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29726" y="478257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粹的我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在我父的家里有许多住处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278" y="3303622"/>
            <a:ext cx="221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你们要先</a:t>
            </a:r>
            <a:r>
              <a:rPr lang="zh-CN" altLang="en-US" b="1" dirty="0"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</a:rPr>
              <a:t>（寻）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求他的国和他的义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31174" y="0"/>
            <a:ext cx="3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</a:t>
            </a:r>
            <a:r>
              <a:rPr lang="zh-CN" altLang="en-US" sz="3600" b="1" noProof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胜过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肉体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srgbClr val="00B05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" name="Picture 2" descr="Thoughts on the Aleph-Tav - Torah Apologet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866"/>
          <a:stretch/>
        </p:blipFill>
        <p:spPr bwMode="auto">
          <a:xfrm>
            <a:off x="5451827" y="876300"/>
            <a:ext cx="342194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2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29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89065" y="3866927"/>
            <a:ext cx="353549" cy="975251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467975" y="4257403"/>
            <a:ext cx="99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属肉体</a:t>
            </a:r>
            <a:r>
              <a:rPr lang="zh-CN" altLang="en-US" sz="16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的价值观</a:t>
            </a:r>
            <a:endParaRPr lang="en-US" sz="16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8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strengthened with might through His Spirit in the inner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man,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that Christ may dwell in your hearts through faith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1104900"/>
            <a:ext cx="3810000" cy="21852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7:21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我觉得有个律，就是我愿意为善的时候，便有恶与我同在。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7:22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因为按着我里面的意思（原文是人），我是喜欢神的律；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7:23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但我觉得肢体中另有个律和我心中的律交战，把我掳去，叫我附从那肢体中犯罪的律。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7:24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我真是苦阿！谁能救我脱离这取死的身体呢</a:t>
            </a:r>
            <a:r>
              <a:rPr lang="zh-CN" altLang="en-US" sz="17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zh-CN" altLang="en-US" sz="17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43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 smtClean="0">
                <a:effectLst>
                  <a:glow rad="63500">
                    <a:schemeClr val="bg1"/>
                  </a:glow>
                </a:effectLst>
              </a:rPr>
              <a:t>的强弱</a:t>
            </a:r>
            <a:endParaRPr lang="en-US" sz="24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1026" name="Picture 2" descr="When God Spea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2440" y="35402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610" y="37558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外面的人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1" grpId="0"/>
      <p:bldP spid="12" grpId="0"/>
      <p:bldP spid="13" grpId="0"/>
      <p:bldP spid="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所以，我求你们不要因我为你们所受的患难丧胆，这原是你们的荣耀。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strengthened with might through His Spirit in the inner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man,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that Christ may dwell in your hearts through faith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0498" y="646331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里面的人</a:t>
            </a:r>
            <a:r>
              <a:rPr lang="zh-CN" altLang="en-US" sz="2400" b="1" dirty="0">
                <a:effectLst>
                  <a:glow rad="63500">
                    <a:schemeClr val="bg1"/>
                  </a:glow>
                </a:effectLst>
              </a:rPr>
              <a:t>的强弱</a:t>
            </a:r>
            <a:endParaRPr lang="en-US" sz="24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9" y="2876401"/>
            <a:ext cx="4178120" cy="28563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42440" y="35402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93610" y="37558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1104900"/>
            <a:ext cx="3810000" cy="213904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4:16 </a:t>
            </a:r>
            <a:r>
              <a:rPr lang="zh-CN" alt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所以，我们不丧胆。外体虽然毁坏，内心却一天新似一天</a:t>
            </a:r>
            <a:r>
              <a:rPr lang="zh-CN" altLang="en-US" sz="19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9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Therefore </a:t>
            </a:r>
            <a:r>
              <a:rPr lang="en-US" altLang="zh-CN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do not lose heart. Even though our outward man is perishing, yet the inward </a:t>
            </a:r>
            <a:r>
              <a:rPr lang="en-US" altLang="zh-CN" sz="1900" b="1" i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</a:t>
            </a:r>
            <a:r>
              <a:rPr lang="en-US" altLang="zh-CN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is being renewed day by day.</a:t>
            </a:r>
            <a:endParaRPr lang="zh-CN" altLang="en-US" sz="19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2" descr="When God Spea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3" b="100000" l="9875" r="97649">
                        <a14:backgroundMark x1="26646" y1="22563" x2="26646" y2="22563"/>
                        <a14:backgroundMark x1="23354" y1="22563" x2="23354" y2="22563"/>
                        <a14:backgroundMark x1="42633" y1="46240" x2="42633" y2="46240"/>
                        <a14:backgroundMark x1="39498" y1="55153" x2="39498" y2="55153"/>
                        <a14:backgroundMark x1="28213" y1="36212" x2="28213" y2="36212"/>
                        <a14:backgroundMark x1="67085" y1="10306" x2="67085" y2="1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12953" r="5822"/>
          <a:stretch/>
        </p:blipFill>
        <p:spPr bwMode="auto">
          <a:xfrm>
            <a:off x="5810335" y="3314700"/>
            <a:ext cx="2590800" cy="23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46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信进入人心的基督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外面的人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里面的人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28659</TotalTime>
  <Words>4995</Words>
  <Application>Microsoft Office PowerPoint</Application>
  <PresentationFormat>On-screen Show (16:10)</PresentationFormat>
  <Paragraphs>182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Lao UI</vt:lpstr>
      <vt:lpstr>Microsoft YaHei</vt:lpstr>
      <vt:lpstr>Microsoft YaHei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1625</cp:revision>
  <dcterms:created xsi:type="dcterms:W3CDTF">2011-09-04T18:01:24Z</dcterms:created>
  <dcterms:modified xsi:type="dcterms:W3CDTF">2020-09-13T13:33:11Z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