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6"/>
  </p:notesMasterIdLst>
  <p:sldIdLst>
    <p:sldId id="256" r:id="rId5"/>
    <p:sldId id="590" r:id="rId6"/>
    <p:sldId id="620" r:id="rId7"/>
    <p:sldId id="618" r:id="rId8"/>
    <p:sldId id="621" r:id="rId9"/>
    <p:sldId id="610" r:id="rId10"/>
    <p:sldId id="645" r:id="rId11"/>
    <p:sldId id="614" r:id="rId12"/>
    <p:sldId id="631" r:id="rId13"/>
    <p:sldId id="633" r:id="rId14"/>
    <p:sldId id="634" r:id="rId15"/>
    <p:sldId id="635" r:id="rId16"/>
    <p:sldId id="636" r:id="rId17"/>
    <p:sldId id="638" r:id="rId18"/>
    <p:sldId id="642" r:id="rId19"/>
    <p:sldId id="646" r:id="rId20"/>
    <p:sldId id="647" r:id="rId21"/>
    <p:sldId id="648" r:id="rId22"/>
    <p:sldId id="649" r:id="rId23"/>
    <p:sldId id="650" r:id="rId24"/>
    <p:sldId id="651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  <a:srgbClr val="0000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9" autoAdjust="0"/>
    <p:restoredTop sz="90574" autoAdjust="0"/>
  </p:normalViewPr>
  <p:slideViewPr>
    <p:cSldViewPr>
      <p:cViewPr varScale="1">
        <p:scale>
          <a:sx n="90" d="100"/>
          <a:sy n="90" d="100"/>
        </p:scale>
        <p:origin x="53" y="24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5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2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8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3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24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797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9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485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1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28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1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24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8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3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8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71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25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549" y="1105030"/>
            <a:ext cx="37338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3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使他们管理海里的鱼、空中的鸟、地上的牲畜，和全地，并地上所爬的一切昆虫。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神就赐福给他们，又对他们说：要生养众多，遍满地面，治理这地，也要管理海里的鱼、空中的鸟，和地上各样行动的活物。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1107996"/>
            <a:ext cx="3733800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结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你是那受膏遮掩约柜的基路伯；我将你安置在　神的圣山上；你在发光如火的宝石中间往来。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你从受造之日所行的都完全，后来在你中间又察出不义。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28:16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因你贸易很多，就被强暴的事充满，以致犯罪，所以我因你亵渎圣地，就从　神的山驱逐你。遮掩约柜的基路伯啊，我已将你从发光如火的宝石中除灭。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6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132294"/>
            <a:ext cx="3733800" cy="16004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赛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14:12 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明亮之星，早晨之子啊，你何竟从天坠落？你这攻败列国的何竟被砍倒在地上？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14:13 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你心里曾说：我要升到天上；我要高举我的宝座在神众星以上；我要坐在聚会的山上，在北方的极处。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14:14 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我要升到高云之上；我要与至上者同等。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14:15 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然而，你必坠落阴间，到坑中极深之处。</a:t>
            </a:r>
            <a:endParaRPr lang="zh-CN" altLang="en-US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9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104900"/>
            <a:ext cx="37338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女人对蛇说：园中树上的果子，我们可以吃，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8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2" descr="Image result for shame and fe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88968"/>
            <a:ext cx="2778858" cy="20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923208" y="1438083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羞耻与惧怕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5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lustrator tree - Google Search | Vine and branches, Tree illustration,  Tree painti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846" y1="71301" x2="54385" y2="71500"/>
                        <a14:foregroundMark x1="13615" y1="70209" x2="13615" y2="70209"/>
                        <a14:foregroundMark x1="41462" y1="45084" x2="41462" y2="45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2" y="260977"/>
            <a:ext cx="6626225" cy="51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13291">
            <a:off x="690257" y="613977"/>
            <a:ext cx="1187076" cy="1509930"/>
          </a:xfrm>
          <a:prstGeom prst="rect">
            <a:avLst/>
          </a:prstGeom>
        </p:spPr>
      </p:pic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616">
            <a:off x="1889919" y="2332789"/>
            <a:ext cx="758165" cy="75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accent6">
                <a:lumMod val="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0" y="708980"/>
            <a:ext cx="1187076" cy="1509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186534">
            <a:off x="2099609" y="200973"/>
            <a:ext cx="1187076" cy="15099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186534">
            <a:off x="3170615" y="998424"/>
            <a:ext cx="906639" cy="11532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161718">
            <a:off x="309454" y="2089837"/>
            <a:ext cx="753188" cy="9580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534701">
            <a:off x="5719391" y="2575940"/>
            <a:ext cx="1187076" cy="1509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8904">
            <a:off x="5262720" y="1826498"/>
            <a:ext cx="838112" cy="1066057"/>
          </a:xfrm>
          <a:prstGeom prst="rect">
            <a:avLst/>
          </a:prstGeom>
        </p:spPr>
      </p:pic>
      <p:pic>
        <p:nvPicPr>
          <p:cNvPr id="34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616">
            <a:off x="3365433" y="2315466"/>
            <a:ext cx="784600" cy="78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accent4"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arefaith: Church Websites, Church Graphics, Sunday School, VBS, Giving &amp; 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519" l="7216" r="100000">
                        <a14:backgroundMark x1="56057" y1="90224" x2="56057" y2="90224"/>
                        <a14:backgroundMark x1="19716" y1="87373" x2="19716" y2="87373"/>
                        <a14:backgroundMark x1="10825" y1="42770" x2="10825" y2="41752"/>
                        <a14:backgroundMark x1="25773" y1="9369" x2="25773" y2="9369"/>
                        <a14:backgroundMark x1="94330" y1="14257" x2="94330" y2="14257"/>
                        <a14:backgroundMark x1="86727" y1="6314" x2="86727" y2="6314"/>
                        <a14:backgroundMark x1="97165" y1="80448" x2="97165" y2="80448"/>
                        <a14:backgroundMark x1="91366" y1="86354" x2="91366" y2="86354"/>
                        <a14:backgroundMark x1="70490" y1="92261" x2="70490" y2="92261"/>
                        <a14:backgroundMark x1="47294" y1="86354" x2="47294" y2="8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95" y="4435669"/>
            <a:ext cx="1977758" cy="12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8951" y="3829753"/>
            <a:ext cx="260995" cy="232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82723" y="3764235"/>
            <a:ext cx="380752" cy="1816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17395" y="2490234"/>
            <a:ext cx="260995" cy="232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5776" y="4184201"/>
            <a:ext cx="5595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但10:20 他就说：你知道我为何来见你么？现在我要回去与波斯的魔君争战，我去后，</a:t>
            </a:r>
            <a:r>
              <a:rPr lang="en-US" dirty="0" smtClean="0">
                <a:solidFill>
                  <a:srgbClr val="FFFF00"/>
                </a:solidFill>
              </a:rPr>
              <a:t>希腊的魔君必来</a:t>
            </a:r>
            <a:r>
              <a:rPr lang="en-US" dirty="0">
                <a:solidFill>
                  <a:srgbClr val="FFFF00"/>
                </a:solidFill>
              </a:rPr>
              <a:t>。10:21 </a:t>
            </a:r>
            <a:r>
              <a:rPr lang="en-US" dirty="0" err="1">
                <a:solidFill>
                  <a:srgbClr val="FFFF00"/>
                </a:solidFill>
              </a:rPr>
              <a:t>但我要将那录在真确书上的事告诉你。除了你们的大君米迦勒之外，没有帮助我抵挡这两魔君的</a:t>
            </a:r>
            <a:r>
              <a:rPr lang="en-US" dirty="0">
                <a:solidFill>
                  <a:srgbClr val="FFFF00"/>
                </a:solidFill>
              </a:rPr>
              <a:t>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8689" y="1038917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glow rad="101600">
                    <a:srgbClr val="00FFFF">
                      <a:alpha val="67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glow rad="101600">
                  <a:srgbClr val="00FFFF">
                    <a:alpha val="67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7544" y="132315"/>
            <a:ext cx="2949417" cy="19730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131131" y="203462"/>
            <a:ext cx="1177777" cy="1001569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78766" y="4611391"/>
            <a:ext cx="56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始祖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964029" y="1283049"/>
            <a:ext cx="1621170" cy="67704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104900"/>
            <a:ext cx="3733800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8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46331"/>
            <a:ext cx="3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我到底靠什么在建立自我？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1171682"/>
            <a:ext cx="3347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effectLst/>
              </a:rPr>
              <a:t>我的正直、公义？</a:t>
            </a:r>
            <a:endParaRPr lang="en-US" altLang="zh-CN" sz="2000" b="1" dirty="0" smtClean="0">
              <a:effectLst/>
            </a:endParaRP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effectLst/>
              </a:rPr>
              <a:t>我的聪明、能力</a:t>
            </a:r>
            <a:r>
              <a:rPr lang="zh-CN" altLang="en-US" sz="2000" b="1" dirty="0" smtClean="0"/>
              <a:t>？</a:t>
            </a:r>
            <a:endParaRPr lang="en-US" altLang="zh-CN" sz="2000" b="1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我的性格、</a:t>
            </a:r>
            <a:r>
              <a:rPr lang="zh-CN" altLang="en-US" sz="2000" b="1" dirty="0"/>
              <a:t>人格</a:t>
            </a:r>
            <a:r>
              <a:rPr lang="zh-CN" altLang="en-US" sz="2000" b="1" dirty="0" smtClean="0"/>
              <a:t>魅力？</a:t>
            </a:r>
            <a:endParaRPr lang="en-US" altLang="zh-CN" sz="2000" b="1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effectLst/>
              </a:rPr>
              <a:t>我的颜值、身</a:t>
            </a:r>
            <a:r>
              <a:rPr lang="zh-CN" altLang="en-US" sz="2000" b="1" dirty="0">
                <a:effectLst/>
              </a:rPr>
              <a:t>材</a:t>
            </a:r>
            <a:r>
              <a:rPr lang="zh-CN" altLang="en-US" sz="2000" b="1" dirty="0" smtClean="0"/>
              <a:t>？</a:t>
            </a:r>
            <a:endParaRPr lang="en-US" altLang="zh-CN" sz="2000" b="1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effectLst/>
              </a:rPr>
              <a:t>我的财产</a:t>
            </a:r>
            <a:r>
              <a:rPr lang="zh-CN" altLang="en-US" sz="2000" b="1" dirty="0" smtClean="0"/>
              <a:t>？</a:t>
            </a:r>
            <a:endParaRPr lang="en-US" altLang="zh-CN" sz="2000" b="1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effectLst/>
              </a:rPr>
              <a:t>我的权力</a:t>
            </a:r>
            <a:r>
              <a:rPr lang="zh-CN" altLang="en-US" sz="2000" b="1" dirty="0" smtClean="0"/>
              <a:t>？</a:t>
            </a:r>
            <a:endParaRPr lang="en-US" altLang="zh-CN" sz="2000" b="1" dirty="0" smtClean="0"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46331"/>
            <a:ext cx="3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我到底靠什么在建立自我？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0" y="1104900"/>
            <a:ext cx="3733800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基督差遣我，原不是为施洗，乃是为传福音，并不用智慧的言语，免得基督的十字架落了空。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因为十字架的道理，在那灭亡的人为愚拙；在我们得救的人，却为神的大能。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就如经上所记：我要灭绝智慧人的智慧，废弃聪明人的聪明。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智慧人在那里？文士在那里？这世上的辩士在那里？神岂不是叫这世上的智慧变成愚拙么</a:t>
            </a:r>
            <a:r>
              <a:rPr lang="zh-CN" altLang="en-US" sz="14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14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46331"/>
            <a:ext cx="3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我到底靠什么在建立自我？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0" y="1104900"/>
            <a:ext cx="3733800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世人凭自己的智慧，既不认识神，神就乐意用人所当作愚拙的道理，拯救那些信的人；这就是神的智慧了。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犹太人是要神蹟，希腊人是求智慧，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我们却是传钉十字架的基督，在犹太人为绊脚石，在外邦人为愚拙；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1:24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但在那蒙召的，无论是犹太人、希腊人，基督总为神的能力，神的智慧。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因神的愚拙总比人智慧，神的软弱总比人强壮。</a:t>
            </a:r>
          </a:p>
        </p:txBody>
      </p:sp>
    </p:spTree>
    <p:extLst>
      <p:ext uri="{BB962C8B-B14F-4D97-AF65-F5344CB8AC3E}">
        <p14:creationId xmlns:p14="http://schemas.microsoft.com/office/powerpoint/2010/main" val="26899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19200" y="0"/>
            <a:ext cx="626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大多数基督徒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陷入的最大错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误？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70469"/>
            <a:ext cx="3697423" cy="2473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577" y="2470469"/>
            <a:ext cx="3697423" cy="2473483"/>
          </a:xfrm>
          <a:prstGeom prst="rect">
            <a:avLst/>
          </a:prstGeom>
        </p:spPr>
      </p:pic>
      <p:pic>
        <p:nvPicPr>
          <p:cNvPr id="14" name="Picture 13" descr="Image result for cross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44" y="1363724"/>
            <a:ext cx="3861619" cy="43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4364" y="2520374"/>
            <a:ext cx="1395036" cy="1784925"/>
          </a:xfrm>
          <a:prstGeom prst="re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340" y="620935"/>
            <a:ext cx="9170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太16:24 于是耶稣对门徒说：若有人要跟从我，就当捨己，背起他的十字架来跟从我。16:25 因为，凡要救自己生命（生命：或作灵魂；下同）的，必丧掉生命；凡为我丧掉生命的，必得着生命。16:26 </a:t>
            </a:r>
            <a:r>
              <a:rPr lang="en-US" b="1" dirty="0" err="1">
                <a:solidFill>
                  <a:srgbClr val="0070C0"/>
                </a:solidFill>
              </a:rPr>
              <a:t>人若赚得全世界，赔上自己的生命，有甚么益处呢？人还能拿甚么换生命呢</a:t>
            </a:r>
            <a:r>
              <a:rPr lang="en-US" b="1" dirty="0">
                <a:solidFill>
                  <a:srgbClr val="0070C0"/>
                </a:solidFill>
              </a:rPr>
              <a:t>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4892070"/>
            <a:ext cx="19128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新人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8972" y="4840847"/>
            <a:ext cx="191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肉体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46331"/>
            <a:ext cx="3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我到底靠什么在建立自我？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0" y="1054101"/>
            <a:ext cx="3733800" cy="209288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弟兄们哪，可见你们蒙召的，按着肉体有智慧的不多，有能力的不多，有尊贵的也不多。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神却拣选了世上愚拙的，叫有智慧的羞愧；又拣选了世上软弱的，叫那强壮的羞愧。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神也拣选了世上卑贱的，被人厌恶的，以及那无有的，为要废掉那有的。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使一切有血气的，在神面前一个也不能自夸。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</p:spTree>
    <p:extLst>
      <p:ext uri="{BB962C8B-B14F-4D97-AF65-F5344CB8AC3E}">
        <p14:creationId xmlns:p14="http://schemas.microsoft.com/office/powerpoint/2010/main" val="6421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46331"/>
            <a:ext cx="3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我到底靠什么在建立自我？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300" y="3239769"/>
            <a:ext cx="211493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b="1" dirty="0">
                <a:solidFill>
                  <a:srgbClr val="FFFF00"/>
                </a:solidFill>
              </a:rPr>
              <a:t>来</a:t>
            </a:r>
            <a:r>
              <a:rPr lang="en-US" altLang="zh-CN" sz="1300" b="1" dirty="0">
                <a:solidFill>
                  <a:srgbClr val="FFFF00"/>
                </a:solidFill>
              </a:rPr>
              <a:t>1:14 </a:t>
            </a:r>
            <a:r>
              <a:rPr lang="zh-CN" altLang="en-US" sz="1300" b="1" dirty="0">
                <a:solidFill>
                  <a:srgbClr val="FFFF00"/>
                </a:solidFill>
              </a:rPr>
              <a:t>天使岂不都是服役的灵、奉差遣为那将要承受救恩的人效力么？</a:t>
            </a:r>
            <a:endParaRPr lang="en-US" sz="13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9065" y="3866927"/>
            <a:ext cx="353549" cy="975251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34000" y="1075142"/>
            <a:ext cx="3733800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8:1 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和华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我们的主啊，你的名在全地何其美！你将你的荣耀彰显于天。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8:2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你因敌人的缘故，从婴孩和吃奶的口中，建立了能力，使仇敌和报仇的闭口无言。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8:3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我观看你指头所造的天，并你所陈设的月亮星宿，</a:t>
            </a:r>
            <a:r>
              <a:rPr lang="en-US" altLang="zh-CN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便说：人算甚么，你竟顾念他？世人算甚么，你竟眷顾他</a:t>
            </a: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zh-CN" alt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</a:t>
            </a:r>
            <a:r>
              <a:rPr lang="zh-CN" altLang="en-US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dispensation of the grace of God which was given to me for you</a:t>
            </a:r>
            <a:r>
              <a:rPr lang="en-US" altLang="zh-CN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 </a:t>
            </a:r>
            <a:r>
              <a:rPr lang="en-US" altLang="zh-CN" sz="175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</a:t>
            </a:r>
            <a:r>
              <a:rPr lang="zh-CN" altLang="en-US" sz="175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750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10" y="3130049"/>
            <a:ext cx="5309790" cy="25468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如经上所记：神为爱他的人所预备的是眼睛未曾看见，耳朵未曾听见，人心也未曾想到的。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只有神藉着圣灵向我们显明了，因为圣灵参透万事，就是神深奥的事也参透了。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除了在人里头的灵，谁知道人的事；象这样，除了神的灵，也没有人知道神的事。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我们所领受的，并不是世上的灵，乃是从神来的灵，叫我们能知道神开恩赐给我们的事。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并且我们讲说这些事，不是用人智慧所指教的言语，乃是用圣灵所指教的言语，将属灵的话解释属灵的事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45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然而，属血</a:t>
            </a:r>
            <a:r>
              <a:rPr lang="zh-CN" altLang="en-US" sz="145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</a:t>
            </a:r>
            <a:r>
              <a:rPr lang="en-US" altLang="zh-CN" sz="145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(the natural/soulish man) </a:t>
            </a:r>
            <a:r>
              <a:rPr lang="zh-CN" altLang="en-US" sz="145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145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人不领会神圣灵的事，反倒以为愚拙，并且不能知道</a:t>
            </a:r>
            <a:r>
              <a:rPr lang="zh-CN" altLang="en-US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，因为这些事唯有属灵的人纔能看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透 </a:t>
            </a:r>
            <a:r>
              <a:rPr lang="en-US" altLang="zh-CN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4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because they are spiritually discerned)</a:t>
            </a:r>
            <a:r>
              <a:rPr lang="zh-CN" altLang="en-US" sz="14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145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4" descr="José &amp; Béatrice Ministry: The New Man Born of God in Christ Je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3773"/>
            <a:ext cx="3147773" cy="2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13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21" name="Picture 2" descr="Thoughts on the Aleph-Tav - Torah Apologetic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866"/>
          <a:stretch/>
        </p:blipFill>
        <p:spPr bwMode="auto">
          <a:xfrm>
            <a:off x="5451827" y="876300"/>
            <a:ext cx="342194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9182" y="723900"/>
            <a:ext cx="3476218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6:31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所以，不要忧虑说：吃甚么？喝甚么？穿甚么？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6:32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这都是外邦人所求的，你们需用的这一切东西，你们的天父是知道的。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6:33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你们要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先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（寻）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他的国和他的义，这些东西都要加给你们了。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所以，不要为明天忧虑，因为明天自有明天的忧虑；一天的难处一天当就够了。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3793" y="3238500"/>
            <a:ext cx="3384655" cy="2400282"/>
            <a:chOff x="273793" y="3238500"/>
            <a:chExt cx="3384655" cy="2400282"/>
          </a:xfrm>
        </p:grpSpPr>
        <p:pic>
          <p:nvPicPr>
            <p:cNvPr id="1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220" y="3178628"/>
            <a:ext cx="1932126" cy="2457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1036" y="3496548"/>
            <a:ext cx="3404298" cy="1946528"/>
          </a:xfrm>
          <a:prstGeom prst="rect">
            <a:avLst/>
          </a:prstGeom>
        </p:spPr>
      </p:pic>
      <p:pic>
        <p:nvPicPr>
          <p:cNvPr id="13" name="Picture 26" descr="Free Black Silhouette People, Download Free Clip Art, Free Clip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05" l="9456" r="89685">
                        <a14:backgroundMark x1="80802" y1="73242" x2="80802" y2="73242"/>
                        <a14:backgroundMark x1="63897" y1="41211" x2="63897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16" y="4746594"/>
            <a:ext cx="606420" cy="8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4" y="323849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55" y="3701847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267200" y="3432229"/>
            <a:ext cx="45810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119:104 </a:t>
            </a: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我藉着你的训词得以明白，所以我恨一切的假道。</a:t>
            </a:r>
            <a:r>
              <a:rPr lang="en-US" altLang="zh-CN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119:105 </a:t>
            </a: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你的话是我脚前的灯，是我路上的光。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127000">
                  <a:srgbClr val="00FFFF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723900"/>
            <a:ext cx="3733800" cy="22390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原来基督的爱激励我们；因我们想，一人既替众人死，众人就都死了；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5:15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并且他替众人死，是叫那些活着的人不再为自己活，乃为替他们死而复活的主活。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altLang="zh-CN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 </a:t>
            </a:r>
            <a:r>
              <a:rPr lang="zh-CN" altLang="en-US" sz="15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若有人在基督里，他就是新造的人，旧事已过，都变成新的了。</a:t>
            </a:r>
          </a:p>
        </p:txBody>
      </p:sp>
    </p:spTree>
    <p:extLst>
      <p:ext uri="{BB962C8B-B14F-4D97-AF65-F5344CB8AC3E}">
        <p14:creationId xmlns:p14="http://schemas.microsoft.com/office/powerpoint/2010/main" val="358961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保罗为你们外邦人作了基督耶稣被囚的，替你们祈祷。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谅必你们曾听见神赐恩给我，将关切你们的职分託付我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(dispensation of the grace of God which was given to me for you)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用启示使我知道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福音的奥秘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，正如我以前略略写过的。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你们念了，就能晓得我深知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在以前的世代没有叫人知道，象如今藉着圣灵启示他的圣使徒和先知一样。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这奥秘</a:t>
            </a:r>
            <a:r>
              <a:rPr lang="zh-CN" altLang="en-US" sz="175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就是外邦人在基督耶稣里，藉着福音，得以同为后嗣，同为一体，同蒙应许。</a:t>
            </a:r>
            <a:endParaRPr lang="en-US" altLang="zh-CN" sz="1750" b="1" dirty="0">
              <a:solidFill>
                <a:srgbClr val="00B05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4" y="323849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55" y="3701847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267200" y="3432229"/>
            <a:ext cx="45810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119:104 </a:t>
            </a: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我藉着你的训词得以明白，所以我恨一切的假道。</a:t>
            </a:r>
            <a:r>
              <a:rPr lang="en-US" altLang="zh-CN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119:105 </a:t>
            </a:r>
            <a:r>
              <a:rPr lang="zh-CN" altLang="en-US" sz="2600" b="1" dirty="0">
                <a:solidFill>
                  <a:srgbClr val="0000FF"/>
                </a:solidFill>
                <a:effectLst>
                  <a:glow rad="1270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你的话是我脚前的灯，是我路上的光。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127000">
                  <a:srgbClr val="00FFFF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6615" y="600796"/>
            <a:ext cx="381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恩典（罗马书）福音进阶</a:t>
            </a: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渴望改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变自己的内心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信仰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b="1" dirty="0" smtClean="0"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认自己肉体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然性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情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败坏</a:t>
            </a:r>
            <a:endParaRPr lang="en-US" altLang="zh-CN" b="1" dirty="0" smtClean="0"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信称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义</a:t>
            </a:r>
            <a:r>
              <a:rPr lang="en-US" altLang="zh-CN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与基督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的义认</a:t>
            </a:r>
            <a:r>
              <a:rPr lang="zh-CN" altLang="en-US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r>
              <a:rPr lang="zh-CN" altLang="en-US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基督的灵认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b="1" dirty="0" smtClean="0"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督进一步认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b="1" dirty="0" smtClean="0"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恩典信心的生活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365760" defTabSz="914400">
              <a:buFont typeface="+mj-lt"/>
              <a:buAutoNum type="arabicPeriod"/>
              <a:defRPr/>
            </a:pP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b="1" dirty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glow rad="76200">
                    <a:srgbClr val="00FFFF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督同工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glow rad="76200">
                  <a:srgbClr val="00FFFF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2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1132294"/>
            <a:ext cx="37338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6:10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我还有末了的话：你们要靠着主，倚赖他的大能大力作刚强的人。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6:11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要穿戴神所赐的全副军装，就能抵挡魔鬼的诡计。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因我们并不是与属血气的争战（原文作摔</a:t>
            </a:r>
            <a:r>
              <a:rPr lang="zh-CN" altLang="en-US" sz="135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跤）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，乃是与那些执政的、掌权的、管辖这幽暗世界的，以及天空属灵气的恶魔争战。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6:13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所以，要拿起神所赐的全副军装，好在磨难的日子抵挡仇敌，并且成就了一切，还能站立得住。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73793" y="3178628"/>
            <a:ext cx="8752553" cy="2460154"/>
            <a:chOff x="273793" y="3178628"/>
            <a:chExt cx="8752553" cy="2460154"/>
          </a:xfrm>
        </p:grpSpPr>
        <p:pic>
          <p:nvPicPr>
            <p:cNvPr id="27" name="Picture 8" descr="Broken House Free 3d Model - .Max - Open3dModel - 45848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81" b="6437"/>
            <a:stretch/>
          </p:blipFill>
          <p:spPr bwMode="auto">
            <a:xfrm>
              <a:off x="1248942" y="4166306"/>
              <a:ext cx="2409506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Rain, Thunderstorm And Lightning In Odisha, Yellow Warning Issu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4" y="3238500"/>
              <a:ext cx="3381160" cy="92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Pin on Animal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93" y="4166306"/>
              <a:ext cx="975149" cy="147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Free Black Silhouette People, Download Free Clip Art, Free Clip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805" l="9456" r="89685">
                          <a14:backgroundMark x1="80802" y1="73242" x2="80802" y2="73242"/>
                          <a14:backgroundMark x1="63897" y1="41211" x2="63897" y2="41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6" y="4746594"/>
              <a:ext cx="606420" cy="88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4220" y="3178628"/>
              <a:ext cx="1932126" cy="24576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1036" y="3496548"/>
              <a:ext cx="3404298" cy="1946528"/>
            </a:xfrm>
            <a:prstGeom prst="rect">
              <a:avLst/>
            </a:prstGeom>
          </p:spPr>
        </p:pic>
      </p:grpSp>
      <p:pic>
        <p:nvPicPr>
          <p:cNvPr id="1026" name="Picture 2" descr="Theology Thursday: Spiritual Powers &amp; Principalities - The Steve Noble Show  - Podca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95" y="3235960"/>
            <a:ext cx="927806" cy="9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25780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我作了这福音的执事，是照神的恩赐，这恩赐是照他运行的大能赐给我的。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我本来比众圣徒中最小的还小，然而他还赐我这恩典，叫我把基督那测不透的丰富传给外邦人，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又使众人都明白，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这历代以来隐藏在创造万物之神里的奥秘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是如何安排的，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7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为要藉着教会使天上执政的、掌权的，现在得知神百般的智慧。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这是照神从万世以前，在我们主基督耶稣里所定的旨意。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我们因信耶稣，就在他里面放胆无惧，笃信不疑的来到神面前。</a:t>
            </a:r>
            <a:endParaRPr lang="en-US" altLang="zh-CN" sz="175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36787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基督的奥秘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132294"/>
            <a:ext cx="3733800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我们所说将来的世界，神原没有交给天使管辖。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但有人在经上某处證明说：人算甚么，你竟顾念他？世人算甚么，你竟眷顾他？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你叫他比天使微小一点（或作：你叫他暂时比天使小），赐他荣耀尊贵为冠冕，并将你手所造的都派他管理，</a:t>
            </a:r>
            <a:r>
              <a:rPr lang="en-US" altLang="zh-CN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3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叫万物都服在他的脚下。既叫万物都服他，就没有剩下一样不服他的。只是如今我们还不见万物都服他。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8005" y="5067300"/>
            <a:ext cx="561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污鬼邪灵</a:t>
            </a:r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5099" y="3918815"/>
            <a:ext cx="1014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执</a:t>
            </a:r>
            <a:r>
              <a:rPr lang="zh-CN" altLang="en-US" sz="1000" b="1" dirty="0" smtClean="0">
                <a:solidFill>
                  <a:schemeClr val="bg1">
                    <a:lumMod val="95000"/>
                  </a:schemeClr>
                </a:solidFill>
              </a:rPr>
              <a:t>政、</a:t>
            </a:r>
            <a:r>
              <a:rPr lang="zh-CN" altLang="en-US" sz="1000" b="1" dirty="0">
                <a:solidFill>
                  <a:schemeClr val="bg1">
                    <a:lumMod val="95000"/>
                  </a:schemeClr>
                </a:solidFill>
              </a:rPr>
              <a:t>掌权的</a:t>
            </a:r>
            <a:endParaRPr lang="en-US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6768" y="64633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以撒但为首的</a:t>
            </a:r>
            <a:r>
              <a:rPr lang="zh-CN" altLang="en-US" sz="2400" b="1" dirty="0" smtClean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属灵权势</a:t>
            </a:r>
            <a:endParaRPr lang="en-US" sz="2400" b="1" dirty="0"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1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28428</TotalTime>
  <Words>6687</Words>
  <Application>Microsoft Office PowerPoint</Application>
  <PresentationFormat>On-screen Show (16:10)</PresentationFormat>
  <Paragraphs>146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1594</cp:revision>
  <dcterms:created xsi:type="dcterms:W3CDTF">2011-09-04T18:01:24Z</dcterms:created>
  <dcterms:modified xsi:type="dcterms:W3CDTF">2020-09-06T12:34:55Z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