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2"/>
  </p:notesMasterIdLst>
  <p:sldIdLst>
    <p:sldId id="256" r:id="rId5"/>
    <p:sldId id="590" r:id="rId6"/>
    <p:sldId id="547" r:id="rId7"/>
    <p:sldId id="565" r:id="rId8"/>
    <p:sldId id="591" r:id="rId9"/>
    <p:sldId id="566" r:id="rId10"/>
    <p:sldId id="578" r:id="rId11"/>
    <p:sldId id="579" r:id="rId12"/>
    <p:sldId id="580" r:id="rId13"/>
    <p:sldId id="585" r:id="rId14"/>
    <p:sldId id="586" r:id="rId15"/>
    <p:sldId id="584" r:id="rId16"/>
    <p:sldId id="582" r:id="rId17"/>
    <p:sldId id="583" r:id="rId18"/>
    <p:sldId id="588" r:id="rId19"/>
    <p:sldId id="546" r:id="rId20"/>
    <p:sldId id="587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90909"/>
    <a:srgbClr val="010101"/>
    <a:srgbClr val="FF9966"/>
    <a:srgbClr val="66FF99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0574" autoAdjust="0"/>
  </p:normalViewPr>
  <p:slideViewPr>
    <p:cSldViewPr>
      <p:cViewPr>
        <p:scale>
          <a:sx n="66" d="100"/>
          <a:sy n="66" d="100"/>
        </p:scale>
        <p:origin x="610" y="72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621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8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1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865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5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12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63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5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3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1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98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99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2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35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32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9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Relationship Id="rId1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microsoft.com/office/2007/relationships/hdphoto" Target="../media/hdphoto11.wdp"/><Relationship Id="rId9" Type="http://schemas.microsoft.com/office/2007/relationships/hdphoto" Target="../media/hdphoto9.wdp"/><Relationship Id="rId1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12" Type="http://schemas.microsoft.com/office/2007/relationships/hdphoto" Target="../media/hdphoto8.wdp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12" Type="http://schemas.microsoft.com/office/2007/relationships/hdphoto" Target="../media/hdphoto8.wdp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9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23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216345" y="1107189"/>
            <a:ext cx="392026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太</a:t>
            </a:r>
            <a:r>
              <a:rPr lang="en-US" altLang="zh-CN" sz="1700" dirty="0">
                <a:effectLst>
                  <a:glow rad="101600">
                    <a:schemeClr val="bg1"/>
                  </a:glow>
                </a:effectLst>
              </a:rPr>
              <a:t>23:23 </a:t>
            </a:r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你们这假冒为善的文士和法利赛人有祸了！因为你们将薄荷、茴香、芹菜，献上十分之一，那律法上更重的事，就是公义、怜悯、信实，反倒不行了。这更重的是你们当行的；那也是不可不行的。</a:t>
            </a:r>
            <a:r>
              <a:rPr lang="en-US" altLang="zh-CN" sz="1700" dirty="0">
                <a:effectLst>
                  <a:glow rad="101600">
                    <a:schemeClr val="bg1"/>
                  </a:glow>
                </a:effectLst>
              </a:rPr>
              <a:t>23:24 </a:t>
            </a:r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你们这瞎眼领路的，蠓虫你们就滤出来，骆驼你们倒吞下去</a:t>
            </a:r>
            <a:r>
              <a:rPr lang="zh-CN" altLang="en-US" sz="1700" dirty="0" smtClean="0">
                <a:effectLst>
                  <a:glow rad="101600">
                    <a:schemeClr val="bg1"/>
                  </a:glow>
                </a:effectLst>
              </a:rPr>
              <a:t>。</a:t>
            </a:r>
            <a:endParaRPr lang="zh-CN" altLang="en-US" sz="170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46331"/>
            <a:ext cx="3810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</a:t>
            </a: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的特点</a:t>
            </a:r>
            <a:endParaRPr lang="en-US" altLang="zh-CN" sz="24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216345" y="1107189"/>
            <a:ext cx="392026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50" dirty="0" smtClean="0">
                <a:effectLst>
                  <a:glow rad="101600">
                    <a:schemeClr val="bg1"/>
                  </a:glow>
                </a:effectLst>
              </a:rPr>
              <a:t>太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23:25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你们这假冒为善的文士和法利赛人有祸了！因为你们洗净杯盘的外面，里面却盛满了勒索和放蕩。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23:26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你这瞎眼的法利赛人，先洗净杯盘的里面，好叫外面也乾净了。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23:27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你们这假冒为善的文士和法利赛人有祸了！因为你们好象粉饰的坟墓，外面好看，里面却装满了死人的骨头和一切的污秽。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23:28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你们也是如此，在人前，外面显出公义来，里面却装满了假善和不法的事</a:t>
            </a:r>
            <a:r>
              <a:rPr lang="zh-CN" altLang="en-US" sz="1450" dirty="0" smtClean="0">
                <a:effectLst>
                  <a:glow rad="101600">
                    <a:schemeClr val="bg1"/>
                  </a:glow>
                </a:effectLst>
              </a:rPr>
              <a:t>。</a:t>
            </a:r>
            <a:endParaRPr lang="zh-CN" altLang="en-US" sz="145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46331"/>
            <a:ext cx="3810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</a:t>
            </a: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的特点</a:t>
            </a:r>
            <a:endParaRPr lang="en-US" altLang="zh-CN" sz="24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216345" y="1107189"/>
            <a:ext cx="392026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罗</a:t>
            </a:r>
            <a:r>
              <a:rPr lang="en-US" altLang="zh-CN" sz="1700" dirty="0">
                <a:effectLst>
                  <a:glow rad="101600">
                    <a:schemeClr val="bg1"/>
                  </a:glow>
                </a:effectLst>
              </a:rPr>
              <a:t>2:1 </a:t>
            </a:r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你这论断人的，无论你是谁，也无可推诿。你在甚么事上论断人，就在甚么事上定自己的罪；因你这论断人的，自己所行却和别人一样。</a:t>
            </a:r>
            <a:r>
              <a:rPr lang="en-US" altLang="zh-CN" sz="1700" dirty="0">
                <a:effectLst>
                  <a:glow rad="101600">
                    <a:schemeClr val="bg1"/>
                  </a:glow>
                </a:effectLst>
              </a:rPr>
              <a:t>2:2 </a:t>
            </a:r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我们知道这样行的人，神必照真理审判他。</a:t>
            </a:r>
            <a:r>
              <a:rPr lang="en-US" altLang="zh-CN" sz="1700" dirty="0">
                <a:effectLst>
                  <a:glow rad="101600">
                    <a:schemeClr val="bg1"/>
                  </a:glow>
                </a:effectLst>
              </a:rPr>
              <a:t>2:3 </a:t>
            </a:r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你这人哪，你论断行这样事的人，自己所行的却和别人一样，你以为能逃脱神的审判么</a:t>
            </a:r>
            <a:r>
              <a:rPr lang="zh-CN" altLang="en-US" sz="1700" dirty="0" smtClean="0">
                <a:effectLst>
                  <a:glow rad="101600">
                    <a:schemeClr val="bg1"/>
                  </a:glow>
                </a:effectLst>
              </a:rPr>
              <a:t>？</a:t>
            </a:r>
            <a:endParaRPr lang="zh-CN" altLang="en-US" sz="170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46331"/>
            <a:ext cx="3810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</a:t>
            </a: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的特点</a:t>
            </a:r>
            <a:endParaRPr lang="en-US" altLang="zh-CN" sz="24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181600" y="646331"/>
            <a:ext cx="3810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外邦人</a:t>
            </a: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的特点</a:t>
            </a:r>
            <a:endParaRPr lang="en-US" altLang="zh-CN" sz="24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646" y="1192849"/>
            <a:ext cx="3733954" cy="2000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追求凡事按自己的意思进行</a:t>
            </a:r>
            <a:endParaRPr lang="en-US" altLang="zh-CN" sz="19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却不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明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白自己的意思和感受是扭曲内心的产物，具有极大的欺骗性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一意孤行的路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越走越没有平安</a:t>
            </a:r>
            <a:r>
              <a:rPr lang="zh-CN" altLang="en-US" sz="1900" b="1" noProof="0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，越追求自由越被捆绑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181600" y="646331"/>
            <a:ext cx="3810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</a:t>
            </a: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的特点</a:t>
            </a:r>
            <a:endParaRPr lang="en-US" altLang="zh-CN" sz="24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646" y="1192849"/>
            <a:ext cx="3733954" cy="2000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追求以神的律法为准，轻</a:t>
            </a:r>
            <a:r>
              <a:rPr lang="zh-CN" altLang="en-US" sz="19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</a:t>
            </a: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19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外邦人</a:t>
            </a: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endParaRPr lang="en-US" altLang="zh-CN" sz="19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明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白自己扭曲的内心是最抵挡神的，具有极大的欺骗性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一意孤行的路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越走越没有平安</a:t>
            </a:r>
            <a:r>
              <a:rPr lang="zh-CN" altLang="en-US" sz="1900" b="1" noProof="0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，越追求圣洁离真正的圣洁越远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626529" y="1778580"/>
            <a:ext cx="1400582" cy="1400582"/>
            <a:chOff x="7626529" y="1778580"/>
            <a:chExt cx="1400582" cy="1400582"/>
          </a:xfrm>
        </p:grpSpPr>
        <p:pic>
          <p:nvPicPr>
            <p:cNvPr id="20" name="Picture 10" descr="Man with heavy burden clipart, cliparts of Man with heavy burden ...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529" y="1778580"/>
              <a:ext cx="1400582" cy="1400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153400" y="1913200"/>
              <a:ext cx="820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effectLst>
                    <a:glow rad="63500">
                      <a:schemeClr val="bg1">
                        <a:alpha val="61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神要</a:t>
              </a:r>
              <a:endParaRPr lang="en-US" b="1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54966" y="1777358"/>
            <a:ext cx="1429034" cy="1429034"/>
            <a:chOff x="5254966" y="1777358"/>
            <a:chExt cx="1429034" cy="1429034"/>
          </a:xfrm>
        </p:grpSpPr>
        <p:pic>
          <p:nvPicPr>
            <p:cNvPr id="21" name="Picture 16" descr="Blindfold With Businessman Walk Into The Hole Or Trap Royalty Free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966" y="1777358"/>
              <a:ext cx="1429034" cy="1429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510635" y="2155705"/>
              <a:ext cx="377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effectLst>
                    <a:glow rad="63500">
                      <a:schemeClr val="bg1">
                        <a:alpha val="61000"/>
                      </a:schemeClr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我想</a:t>
              </a:r>
              <a:endParaRPr lang="en-US" b="1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2" name="Picture 20" descr="Ten Commandments Royalty Free Vector Clip Art illustration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02" y="1959753"/>
            <a:ext cx="1214526" cy="11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José &amp; Béatrice Ministry: The New Man Born of God in Christ Jesu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88" y="684859"/>
            <a:ext cx="1768954" cy="13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因为我们两下藉着他被一个圣灵所感，得以进到父面前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这样，你们不再作外人和客旅，是与圣徒同国，是神家里的人了；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并且被建造在使徒和先知的根基上，有基督耶稣自己为房角石，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各（或作：全）房靠联络得合式，渐渐成为主的圣殿。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你们也靠他同被建造，成为神藉着圣灵居住的所在。</a:t>
            </a:r>
            <a:endParaRPr lang="en-US" altLang="zh-CN" sz="20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30" name="Picture 6" descr="Anglican Orthodox Church Worldwide Communion: Devotion on Christ ...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6667">
                        <a14:backgroundMark x1="16667" y1="20444" x2="16667" y2="20444"/>
                        <a14:backgroundMark x1="86333" y1="20889" x2="86333" y2="2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63445"/>
            <a:ext cx="2018938" cy="151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27" name="Group 26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30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Picture 4" descr="José &amp; Béatrice Ministry: The New Man Born of God in Christ Jesu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88" y="684859"/>
            <a:ext cx="1768954" cy="13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最违背圣经的“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平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衡”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953000" y="646331"/>
            <a:ext cx="4191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在肉体里“平衡”恩典与律法</a:t>
            </a:r>
            <a:endParaRPr lang="en-US" altLang="zh-CN" sz="24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8307" y="1100376"/>
            <a:ext cx="4114954" cy="2662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从没有离开天然生命，所有的改变都是表面和外在的</a:t>
            </a:r>
            <a:endParaRPr lang="en-US" altLang="zh-CN" sz="19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属世却不认为自己属世，行律法却不明白自己在行律法，认为真福音太绝对、</a:t>
            </a: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太极</a:t>
            </a:r>
            <a:r>
              <a:rPr lang="zh-CN" altLang="en-US" sz="1900" b="1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端，</a:t>
            </a:r>
            <a:r>
              <a:rPr lang="zh-CN" altLang="en-US" sz="1900" b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缺乏</a:t>
            </a:r>
            <a:r>
              <a:rPr lang="zh-CN" altLang="en-US" sz="1900" b="1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平</a:t>
            </a: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衡</a:t>
            </a:r>
            <a:endParaRPr lang="en-US" altLang="zh-CN" sz="19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</a:t>
            </a: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则永远都是在变的</a:t>
            </a:r>
            <a:r>
              <a:rPr lang="zh-CN" altLang="en-US" sz="19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9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对不同人、在不同的时候</a:t>
            </a:r>
            <a:endParaRPr lang="en-US" altLang="zh-CN" sz="19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19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基督徒一生的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呼召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03" y="1063161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58" y="1526508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pic>
        <p:nvPicPr>
          <p:cNvPr id="10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18" y="3784638"/>
            <a:ext cx="2063075" cy="11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40" y="3665713"/>
            <a:ext cx="2355815" cy="156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lf-Righteous or Self-Lefteous | 89.5 KV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7" y="3770933"/>
            <a:ext cx="2007666" cy="11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r Righteousness Is Perfect | A Moment of Gra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7" y="3647806"/>
            <a:ext cx="2531335" cy="15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0" name="Freeform 19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Freeform 21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4" name="Picture 10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Image result for crow no background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10" descr="Image result for crow no background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1" name="Picture 16" descr="Image result for crow no background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 tmFilter="0, 0; .2, .5; .8, .5; 1, 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500" autoRev="1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/>
      <p:bldP spid="33" grpId="0"/>
      <p:bldP spid="36" grpId="0" animBg="1"/>
      <p:bldP spid="38" grpId="0"/>
      <p:bldP spid="39" grpId="0" animBg="1"/>
      <p:bldP spid="40" grpId="0"/>
      <p:bldP spid="42" grpId="0"/>
      <p:bldP spid="4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9144001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然而，神既有丰富的怜悯，因他爱我们的大爱，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当我们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死在过犯中的时候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活过来。你们得救是本乎恩。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与基督耶稣一同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复活，一同坐在天上，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要将他极丰富的恩典，就是他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向我们所施的恩慈，显明给后来的世代看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们得救是本乎恩，也因着信；这并不是出于自己，乃是神所赐的；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也不是出于行为，免得有人自夸。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我们原是他的工作，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造成的，为要叫我们行善，就是神所预备叫我们行的 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(For we are His workmanship, created in Christ Jesus for good works, which God prepared beforehand that we should walk in them)</a:t>
            </a:r>
            <a:r>
              <a:rPr lang="zh-CN" alt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。</a:t>
            </a:r>
            <a:endParaRPr lang="en-US" altLang="zh-CN" sz="20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62" name="Picture 14" descr="10ft Moving Truck Rental | U-Ha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43300"/>
            <a:ext cx="183875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4114800" y="3598289"/>
            <a:ext cx="970167" cy="8942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3793" y="3238500"/>
            <a:ext cx="3384655" cy="2400282"/>
            <a:chOff x="273793" y="3238500"/>
            <a:chExt cx="3384655" cy="2400282"/>
          </a:xfrm>
        </p:grpSpPr>
        <p:pic>
          <p:nvPicPr>
            <p:cNvPr id="2056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Pin on Animal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45776" y="4782578"/>
            <a:ext cx="2392801" cy="646216"/>
            <a:chOff x="3445776" y="4782578"/>
            <a:chExt cx="2392801" cy="646216"/>
          </a:xfrm>
        </p:grpSpPr>
        <p:pic>
          <p:nvPicPr>
            <p:cNvPr id="2076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37211" y="3234751"/>
            <a:ext cx="3230449" cy="2401491"/>
            <a:chOff x="5637211" y="3234751"/>
            <a:chExt cx="3230449" cy="2401491"/>
          </a:xfrm>
        </p:grpSpPr>
        <p:pic>
          <p:nvPicPr>
            <p:cNvPr id="2070" name="Picture 22" descr="amansioninheav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861709" y="3273760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在我父的家里有许多住处</a:t>
              </a:r>
              <a:endParaRPr 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5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0886" y="261345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要你离开肉体时，你心里的感受如何？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55200" y="730728"/>
            <a:ext cx="3836958" cy="2100575"/>
            <a:chOff x="5255200" y="730728"/>
            <a:chExt cx="3836958" cy="2100575"/>
          </a:xfrm>
        </p:grpSpPr>
        <p:sp>
          <p:nvSpPr>
            <p:cNvPr id="29" name="TextBox 28"/>
            <p:cNvSpPr txBox="1"/>
            <p:nvPr/>
          </p:nvSpPr>
          <p:spPr>
            <a:xfrm>
              <a:off x="7591018" y="730728"/>
              <a:ext cx="1501140" cy="21005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5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来</a:t>
              </a:r>
              <a:r>
                <a:rPr lang="en-US" altLang="zh-CN" sz="145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12:1 </a:t>
              </a:r>
              <a:r>
                <a:rPr lang="zh-CN" altLang="en-US" sz="145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我们既有这许多的见證人，如同云彩围着我们，就当放下各样的重担，脱去容易缠累我们的罪，存心忍耐，奔那摆在我们前头的路程</a:t>
              </a:r>
              <a:r>
                <a:rPr lang="zh-CN" altLang="en-US" sz="145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</a:t>
              </a:r>
              <a:endPara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028" name="Picture 4" descr="Are Baptism and the Lord's Supper Necessary for Salvation? - Good ...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200" y="1005318"/>
              <a:ext cx="2236092" cy="1677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46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所以你们应当纪念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：你们从前按肉体是外邦人，是称为没受割礼的；这名原是那些凭人手在肉身上称为受割礼之人所起的。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那时，你们与基督无关，在以色列国民以外，在所应许的诸约上是局外人，并且活在世上没有指望，没有神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4374" y="0"/>
            <a:ext cx="48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死而复活的十字架道路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3793" y="3234751"/>
            <a:ext cx="8565407" cy="2404031"/>
            <a:chOff x="273793" y="3234751"/>
            <a:chExt cx="8565407" cy="2404031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10ft Moving Truck Rental | U-Hau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543300"/>
              <a:ext cx="183875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ultiply 20"/>
            <p:cNvSpPr/>
            <p:nvPr/>
          </p:nvSpPr>
          <p:spPr>
            <a:xfrm>
              <a:off x="4114800" y="3598289"/>
              <a:ext cx="970167" cy="89423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2" descr="amansioninhea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11" y="3234751"/>
              <a:ext cx="3201989" cy="2401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312" y="4158686"/>
              <a:ext cx="507706" cy="74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Bridge - find and download best transparent png clipart images at ...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483" b="86207" l="922" r="99309">
                          <a14:backgroundMark x1="64516" y1="49138" x2="64516" y2="49138"/>
                          <a14:backgroundMark x1="64516" y1="56034" x2="64516" y2="5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7014">
              <a:off x="3445776" y="4789243"/>
              <a:ext cx="2392801" cy="63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9726" y="4782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纯</a:t>
              </a:r>
              <a:r>
                <a:rPr lang="zh-CN" altLang="en-US" sz="2400" b="1" dirty="0" smtClean="0">
                  <a:solidFill>
                    <a:srgbClr val="0070C0"/>
                  </a:solidFill>
                  <a:effectLst>
                    <a:glow rad="63500">
                      <a:schemeClr val="bg1"/>
                    </a:glow>
                  </a:effectLst>
                </a:rPr>
                <a:t>粹的我</a:t>
              </a:r>
              <a:endParaRPr lang="en-US" sz="24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0886" y="2613459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要你离开肉体时，你心里的感受如何？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1709" y="327376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在我父的家里有许多住处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55200" y="730728"/>
            <a:ext cx="3707418" cy="2100575"/>
            <a:chOff x="5255200" y="730728"/>
            <a:chExt cx="3707418" cy="2100575"/>
          </a:xfrm>
        </p:grpSpPr>
        <p:sp>
          <p:nvSpPr>
            <p:cNvPr id="29" name="TextBox 28"/>
            <p:cNvSpPr txBox="1"/>
            <p:nvPr/>
          </p:nvSpPr>
          <p:spPr>
            <a:xfrm>
              <a:off x="7591018" y="730728"/>
              <a:ext cx="1371600" cy="21005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5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来</a:t>
              </a:r>
              <a:r>
                <a:rPr lang="en-US" altLang="zh-CN" sz="145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12:2 </a:t>
              </a:r>
              <a:r>
                <a:rPr lang="zh-CN" altLang="en-US" sz="145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仰望为我们信心创始成终的耶</a:t>
              </a:r>
              <a:r>
                <a:rPr lang="zh-CN" altLang="en-US" sz="145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稣。</a:t>
              </a:r>
              <a:r>
                <a:rPr lang="zh-CN" altLang="en-US" sz="145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他因那摆在前面的喜乐，就轻看羞辱，忍受了十字架的苦难，便坐在神宝座的右边。</a:t>
              </a:r>
              <a:endPara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028" name="Picture 4" descr="Are Baptism and the Lord's Supper Necessary for Salvation? - Good ...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200" y="1005318"/>
              <a:ext cx="2236092" cy="1677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89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600" y="646331"/>
            <a:ext cx="3810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外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邦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的特点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216346" y="1107189"/>
            <a:ext cx="3810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900" dirty="0">
                <a:effectLst>
                  <a:glow rad="101600">
                    <a:schemeClr val="bg1"/>
                  </a:glow>
                </a:effectLst>
              </a:rPr>
              <a:t>罗</a:t>
            </a:r>
            <a:r>
              <a:rPr lang="en-US" altLang="zh-CN" sz="1900" dirty="0">
                <a:effectLst>
                  <a:glow rad="101600">
                    <a:schemeClr val="bg1"/>
                  </a:glow>
                </a:effectLst>
              </a:rPr>
              <a:t>9:29 </a:t>
            </a:r>
            <a:r>
              <a:rPr lang="zh-CN" altLang="en-US" sz="1900" dirty="0">
                <a:effectLst>
                  <a:glow rad="101600">
                    <a:schemeClr val="bg1"/>
                  </a:glow>
                </a:effectLst>
              </a:rPr>
              <a:t>又如以赛亚先前说过：若不是万军之主给我们存留余种，我们早已象所多玛，蛾摩拉的样子了。</a:t>
            </a:r>
            <a:r>
              <a:rPr lang="en-US" altLang="zh-CN" sz="1900" dirty="0">
                <a:effectLst>
                  <a:glow rad="101600">
                    <a:schemeClr val="bg1"/>
                  </a:glow>
                </a:effectLst>
              </a:rPr>
              <a:t>9:30 </a:t>
            </a:r>
            <a:r>
              <a:rPr lang="zh-CN" altLang="en-US" sz="1900" dirty="0">
                <a:effectLst>
                  <a:glow rad="101600">
                    <a:schemeClr val="bg1"/>
                  </a:glow>
                </a:effectLst>
              </a:rPr>
              <a:t>这样，我们可说甚么呢？那</a:t>
            </a:r>
            <a:r>
              <a:rPr lang="zh-CN" altLang="en-US" sz="1900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</a:rPr>
              <a:t>本来不追求义的外邦人</a:t>
            </a:r>
            <a:r>
              <a:rPr lang="zh-CN" altLang="en-US" sz="1900" dirty="0">
                <a:effectLst>
                  <a:glow rad="101600">
                    <a:schemeClr val="bg1"/>
                  </a:glow>
                </a:effectLst>
              </a:rPr>
              <a:t>反得了义，就是因信而得的义。</a:t>
            </a:r>
            <a:endParaRPr lang="en-US" sz="190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181599" y="1107189"/>
            <a:ext cx="395501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罗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1:21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因为，他们虽然知道神，却不当作神荣耀他，也不感谢他。他们的思念变为虚妄，无知的心就昏暗了。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1:22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自称为聪明，反成了愚拙，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1:23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将不能朽坏之神的荣耀变为偶象，彷彿必朽坏的人和飞禽、走兽、昆虫的样式。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1:24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所以，神任凭他们逞着心里的情慾行污秽的事，以致彼此玷辱自己的身体。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1:25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他们将神的真实变为虚谎，去敬拜事奉受造之物，不敬奉那造物的主；主乃是可称颂的，直到永远。阿们！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646331"/>
            <a:ext cx="3810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外邦人</a:t>
            </a: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的特点</a:t>
            </a:r>
            <a:endParaRPr lang="en-US" altLang="zh-CN" sz="24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181599" y="1107189"/>
            <a:ext cx="395501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罗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1:28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他们既然故意不认识神，神就任凭他们存邪僻的心，行那些不合理的事；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1:29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装满了各样不义、邪恶、贪婪、恶毒（或作：阴毒），满心是嫉妒、凶杀、争竞、诡诈、毒恨；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1:30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又是谗毁的、背后说人的、怨恨神的、侮慢人的、狂傲的、自夸的、捏造恶事的、违背父母的。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1:31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无知的，背约的，无亲情的，不怜悯人的。</a:t>
            </a:r>
            <a:r>
              <a:rPr lang="en-US" altLang="zh-CN" sz="1450" dirty="0">
                <a:effectLst>
                  <a:glow rad="101600">
                    <a:schemeClr val="bg1"/>
                  </a:glow>
                </a:effectLst>
              </a:rPr>
              <a:t>1:32 </a:t>
            </a:r>
            <a:r>
              <a:rPr lang="zh-CN" altLang="en-US" sz="1450" dirty="0">
                <a:effectLst>
                  <a:glow rad="101600">
                    <a:schemeClr val="bg1"/>
                  </a:glow>
                </a:effectLst>
              </a:rPr>
              <a:t>他们虽知道神判定行这样事的人是当死的，然而他们不但自己去行，还喜欢别人去行。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646331"/>
            <a:ext cx="3810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外邦人</a:t>
            </a: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的特点</a:t>
            </a:r>
            <a:endParaRPr lang="en-US" altLang="zh-CN" sz="24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你们从前远离神的人，如今却在基督耶稣里，靠着他的血，已经得亲近了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因他使我们和睦（原文作：因他是我们的和睦），将两下合而为一，拆毁了中间隔断的墙；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而且以自己的身体废掉冤仇，就是那记在律法上的规条，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为要将两下藉着自己造成一个新人，如此便成就了和睦。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既在十字架上灭了冤仇，便藉这十字架使两下归为一体，与神和好了，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并且来传和平的福音给你们远处的人，也给那近处的人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grpSp>
          <p:nvGrpSpPr>
            <p:cNvPr id="13" name="Group 12"/>
            <p:cNvGrpSpPr/>
            <p:nvPr/>
          </p:nvGrpSpPr>
          <p:grpSpPr>
            <a:xfrm>
              <a:off x="273793" y="3238500"/>
              <a:ext cx="3384655" cy="2400282"/>
              <a:chOff x="273793" y="3238500"/>
              <a:chExt cx="3384655" cy="2400282"/>
            </a:xfrm>
          </p:grpSpPr>
          <p:pic>
            <p:nvPicPr>
              <p:cNvPr id="14" name="Picture 8" descr="Broken House Free 3d Model - .Max - Open3dModel - 4584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81" b="6437"/>
              <a:stretch/>
            </p:blipFill>
            <p:spPr bwMode="auto">
              <a:xfrm>
                <a:off x="1248942" y="4166306"/>
                <a:ext cx="2409506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Rain, Thunderstorm And Lightning In Odisha, Yellow Warning Issu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4" y="3238500"/>
                <a:ext cx="3381160" cy="927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in on Animal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93" y="4166306"/>
                <a:ext cx="975149" cy="147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6" descr="Free Black Silhouette People, Download Free Clip Art, Free Clip ..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9805" l="9456" r="89685">
                            <a14:backgroundMark x1="80802" y1="73242" x2="80802" y2="73242"/>
                            <a14:backgroundMark x1="63897" y1="41211" x2="63897" y2="412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716" y="4746594"/>
                <a:ext cx="606420" cy="88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216345" y="1107189"/>
            <a:ext cx="392026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罗</a:t>
            </a:r>
            <a:r>
              <a:rPr lang="en-US" altLang="zh-CN" sz="1700" dirty="0">
                <a:effectLst>
                  <a:glow rad="101600">
                    <a:schemeClr val="bg1"/>
                  </a:glow>
                </a:effectLst>
              </a:rPr>
              <a:t>2:17 </a:t>
            </a:r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你称为犹太人，又倚靠律法，且指着神夸口；</a:t>
            </a:r>
            <a:r>
              <a:rPr lang="en-US" altLang="zh-CN" sz="1700" dirty="0">
                <a:effectLst>
                  <a:glow rad="101600">
                    <a:schemeClr val="bg1"/>
                  </a:glow>
                </a:effectLst>
              </a:rPr>
              <a:t>2:18 </a:t>
            </a:r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既从律法中受了教训，就晓得神的旨意，也能分别是非（或作：也喜爱那美好的事）；</a:t>
            </a:r>
            <a:r>
              <a:rPr lang="en-US" altLang="zh-CN" sz="1700" dirty="0">
                <a:effectLst>
                  <a:glow rad="101600">
                    <a:schemeClr val="bg1"/>
                  </a:glow>
                </a:effectLst>
              </a:rPr>
              <a:t>2:19 </a:t>
            </a:r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又深信自己是给瞎子领路的，是黑暗中人的光，</a:t>
            </a:r>
            <a:r>
              <a:rPr lang="en-US" altLang="zh-CN" sz="1700" dirty="0">
                <a:effectLst>
                  <a:glow rad="101600">
                    <a:schemeClr val="bg1"/>
                  </a:glow>
                </a:effectLst>
              </a:rPr>
              <a:t>2:20 </a:t>
            </a:r>
            <a:r>
              <a:rPr lang="zh-CN" altLang="en-US" sz="1700" dirty="0">
                <a:effectLst>
                  <a:glow rad="101600">
                    <a:schemeClr val="bg1"/>
                  </a:glow>
                </a:effectLst>
              </a:rPr>
              <a:t>是蠢笨人的师傅，是小孩子的先生，在律法上有知识和真理的模范</a:t>
            </a:r>
            <a:r>
              <a:rPr lang="zh-CN" altLang="en-US" sz="1700" dirty="0" smtClean="0">
                <a:effectLst>
                  <a:glow rad="101600">
                    <a:schemeClr val="bg1"/>
                  </a:glow>
                </a:effectLst>
              </a:rPr>
              <a:t>。</a:t>
            </a:r>
            <a:endParaRPr lang="zh-CN" altLang="en-US" sz="170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46331"/>
            <a:ext cx="38100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</a:t>
            </a:r>
            <a:r>
              <a:rPr lang="en-US" altLang="zh-CN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的特点</a:t>
            </a:r>
            <a:endParaRPr lang="en-US" altLang="zh-CN" sz="24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基督里真正的平衡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4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27739</TotalTime>
  <Words>4294</Words>
  <Application>Microsoft Office PowerPoint</Application>
  <PresentationFormat>On-screen Show (16:10)</PresentationFormat>
  <Paragraphs>102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Lao UI</vt:lpstr>
      <vt:lpstr>Microsoft YaHei</vt:lpstr>
      <vt:lpstr>Microsoft YaHei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1535</cp:revision>
  <dcterms:created xsi:type="dcterms:W3CDTF">2011-09-04T18:01:24Z</dcterms:created>
  <dcterms:modified xsi:type="dcterms:W3CDTF">2020-08-16T12:46:11Z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