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35"/>
  </p:notesMasterIdLst>
  <p:sldIdLst>
    <p:sldId id="256" r:id="rId5"/>
    <p:sldId id="541" r:id="rId6"/>
    <p:sldId id="579" r:id="rId7"/>
    <p:sldId id="546" r:id="rId8"/>
    <p:sldId id="550" r:id="rId9"/>
    <p:sldId id="543" r:id="rId10"/>
    <p:sldId id="551" r:id="rId11"/>
    <p:sldId id="553" r:id="rId12"/>
    <p:sldId id="554" r:id="rId13"/>
    <p:sldId id="555" r:id="rId14"/>
    <p:sldId id="557" r:id="rId15"/>
    <p:sldId id="558" r:id="rId16"/>
    <p:sldId id="576" r:id="rId17"/>
    <p:sldId id="559" r:id="rId18"/>
    <p:sldId id="560" r:id="rId19"/>
    <p:sldId id="564" r:id="rId20"/>
    <p:sldId id="561" r:id="rId21"/>
    <p:sldId id="562" r:id="rId22"/>
    <p:sldId id="563" r:id="rId23"/>
    <p:sldId id="565" r:id="rId24"/>
    <p:sldId id="566" r:id="rId25"/>
    <p:sldId id="567" r:id="rId26"/>
    <p:sldId id="568" r:id="rId27"/>
    <p:sldId id="569" r:id="rId28"/>
    <p:sldId id="570" r:id="rId29"/>
    <p:sldId id="571" r:id="rId30"/>
    <p:sldId id="572" r:id="rId31"/>
    <p:sldId id="578" r:id="rId32"/>
    <p:sldId id="573" r:id="rId33"/>
    <p:sldId id="574" r:id="rId3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FF"/>
    <a:srgbClr val="090909"/>
    <a:srgbClr val="010101"/>
    <a:srgbClr val="FF9966"/>
    <a:srgbClr val="66FF99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0" autoAdjust="0"/>
    <p:restoredTop sz="90574" autoAdjust="0"/>
  </p:normalViewPr>
  <p:slideViewPr>
    <p:cSldViewPr>
      <p:cViewPr varScale="1">
        <p:scale>
          <a:sx n="83" d="100"/>
          <a:sy n="83" d="100"/>
        </p:scale>
        <p:origin x="77" y="427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8/2/2020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905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90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640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784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478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664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249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882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483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115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369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843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847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730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024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9572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811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0153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6534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9281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9659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84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459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570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393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789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633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557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0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8/2/2020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8/2/2020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emf"/><Relationship Id="rId4" Type="http://schemas.microsoft.com/office/2007/relationships/hdphoto" Target="../media/hdphoto1.wdp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emf"/><Relationship Id="rId4" Type="http://schemas.microsoft.com/office/2007/relationships/hdphoto" Target="../media/hdphoto1.wdp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emf"/><Relationship Id="rId4" Type="http://schemas.microsoft.com/office/2007/relationships/hdphoto" Target="../media/hdphoto1.wdp"/><Relationship Id="rId9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emf"/><Relationship Id="rId4" Type="http://schemas.microsoft.com/office/2007/relationships/hdphoto" Target="../media/hdphoto1.wdp"/><Relationship Id="rId9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emf"/><Relationship Id="rId4" Type="http://schemas.microsoft.com/office/2007/relationships/hdphoto" Target="../media/hdphoto1.wdp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</a:t>
            </a: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在基督里</a:t>
            </a:r>
            <a:endParaRPr kumimoji="0" lang="en-US" altLang="zh-CN" sz="9600" b="1" i="0" u="none" strike="noStrike" kern="1200" cap="none" spc="0" normalizeH="0" baseline="0" noProof="0" dirty="0" smtClean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kumimoji="0" lang="en-US" altLang="zh-CN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21</a:t>
            </a:r>
            <a:r>
              <a:rPr kumimoji="0" lang="zh-CN" altLang="en-US" sz="9600" b="1" i="0" u="none" strike="noStrike" kern="1200" cap="none" spc="0" normalizeH="0" baseline="0" noProof="0" dirty="0" smtClean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23" name="Freeform 2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5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199" y="647700"/>
            <a:ext cx="5028383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撒上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10:1 </a:t>
            </a:r>
            <a:r>
              <a:rPr lang="zh-CN" altLang="en-US" sz="1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撒母耳拿瓶膏油倒在扫罗的头上，与他亲嘴，说：这不是耶和华膏你作他产业的君么？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10:2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你今日与我离别之后，在便雅悯境内的泄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撒（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shade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阴影），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靠近拉结的坟墓，要遇见两个人。他们必对你说：你去找的那几头驴已经找着了。现在你父亲不为驴挂心，反为你担忧，说：我为儿子怎么纔好呢？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10:3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你从那里往前行，到了他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泊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bruising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受伤）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橡树那里，必遇见叁个往伯特利去拜　神的人：一个带着叁隻山羊羔，一个带着叁个饼，一个带着一皮袋酒。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10:4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他们必问你安，给你两个饼，你就从他们手中接过来。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10:5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此后你到　神的山，在那里有非利士人的防兵。你到了城的时候，必遇见一班先知从邱坛下来，前面有鼓瑟的、击鼓的、吹笛的、弹琴的，他们都受感说话。</a:t>
            </a:r>
            <a:r>
              <a:rPr lang="en-US" altLang="zh-CN" sz="1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10:6 </a:t>
            </a:r>
            <a:r>
              <a:rPr lang="zh-CN" altLang="en-US" sz="1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耶和华的灵必大大感动你，你就与他们一同受感说话；你要变为新人</a:t>
            </a:r>
            <a:r>
              <a:rPr lang="zh-CN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9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50174" y="0"/>
            <a:ext cx="38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11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23" name="Freeform 2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5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199" y="647700"/>
            <a:ext cx="5028383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上。。。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10:17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撒母耳将百姓招聚到米斯巴耶和华那里，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10:18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对他们说：耶和华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以色列的　神如此说：我领你们以色列人出埃及，救你们脱离埃及人的手，又救你们脱离欺压你们各国之人的手。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10:19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你们今日却厌弃了救你们脱离一切灾难的　神，说：求你立一个王治理我们。现在你们应当按着支派、宗族都站在耶和华面前。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10:20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于是，撒母耳使以色列众支派近前来掣籤，就掣出便雅悯支派来；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10:21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又使便雅悯支派按着宗族近前来，就掣出玛特利族，从其中又掣出基士的儿子扫罗。众人寻找他却寻不着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10:22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就问耶和华说：那人到这里来了没有？</a:t>
            </a:r>
            <a:r>
              <a:rPr lang="zh-CN" altLang="en-US" sz="1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耶和华说：他藏在器具中了。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10:23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众人就跑去从那里领出他来。他站在百姓中间，身体比众民高过一头。</a:t>
            </a:r>
            <a:endParaRPr lang="en-US" altLang="zh-CN" sz="19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50174" y="0"/>
            <a:ext cx="38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62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23" name="Freeform 2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5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199" y="647700"/>
            <a:ext cx="502838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上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10:24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撒母耳对众民说：你们看耶和华所拣选的人，众民中有可比他的么？众民就大声欢呼说：愿王万岁！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10:25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撒母耳将国法对百姓说明，又记在书上，放在耶和华面前，然后遣散众民，各回各家去了。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10:26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扫罗往基比亚回家去，有　神感动的一群人跟随他。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10:27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但有些匪徒说：这人怎能救我们呢？就藐视他，没有送他礼物；扫罗却不理会。</a:t>
            </a:r>
            <a:endParaRPr lang="en-US" altLang="zh-CN" sz="19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50174" y="0"/>
            <a:ext cx="38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575" y="3297618"/>
            <a:ext cx="3373121" cy="2080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0030" y="3760965"/>
            <a:ext cx="1820901" cy="438601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  <p:sp>
        <p:nvSpPr>
          <p:cNvPr id="51" name="TextBox 50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47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6199" y="647700"/>
            <a:ext cx="502838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上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10:24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撒母耳对众民说：你们看耶和华所拣选的人，众民中有可比他的么？众民就大声欢呼说：愿王万岁！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10:25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撒母耳将国法对百姓说明，又记在书上，放在耶和华面前，然后遣散众民，各回各家去了。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10:26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扫罗往基比亚回家去，有　神感动的一群人跟随他。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10:27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但有些匪徒说：这人怎能救我们呢？就藐视他，没有送他礼物；扫罗却不理会。</a:t>
            </a:r>
            <a:endParaRPr lang="en-US" altLang="zh-CN" sz="19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50174" y="0"/>
            <a:ext cx="38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75" y="3297618"/>
            <a:ext cx="3373121" cy="2080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030" y="3760965"/>
            <a:ext cx="1820901" cy="438601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  <p:sp>
        <p:nvSpPr>
          <p:cNvPr id="52" name="TextBox 51"/>
          <p:cNvSpPr txBox="1"/>
          <p:nvPr/>
        </p:nvSpPr>
        <p:spPr>
          <a:xfrm>
            <a:off x="5104582" y="697606"/>
            <a:ext cx="3963218" cy="280076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林前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弟兄们哪，可见你们蒙召的，按着肉体有智慧的不多，有能力的不多，有尊贵的也不多。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神却拣选了世上愚拙的，叫有智慧的羞愧；又拣选了世上软弱的，叫那强壮的羞愧。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1:28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神也拣选了世上卑贱的，被人厌恶的，以及那无有的，为要废掉那有的。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1:29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使一切有血气的，在神面前一个也不能自夸。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1:30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但你们得在基督耶稣里，是本乎神，神又使他成为我们的智慧、公义、圣洁、救赎。</a:t>
            </a:r>
            <a:r>
              <a:rPr lang="en-US" altLang="zh-CN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1:31 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如经上所记：夸口的，当指着主夸口。</a:t>
            </a:r>
          </a:p>
        </p:txBody>
      </p:sp>
      <p:sp>
        <p:nvSpPr>
          <p:cNvPr id="53" name="Oval 52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62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23" name="Freeform 2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5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199" y="647700"/>
            <a:ext cx="502838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撒上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13:1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扫罗登基年四十岁；作以色列王二年的时候，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13:2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就从以色列中拣选了叁千人：二千跟随扫罗在密抹和伯特利山，一千跟随约拿单在便雅悯的基比亚；其余的人扫罗都打发各回各家去了。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13:3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约拿单攻击迦巴、非利士人的防营，非利士人听见了。扫罗就在遍地吹角，意思说，要使希伯来人听见。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13:4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以色列众人听见扫罗攻击非利士人的防营，又听见以色列人为非利士人所憎恶，就跟随扫罗聚集在吉甲。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13:5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非利士人聚集，要与以色列人争战，有车叁万辆，马兵六千，步兵象海边的沙那样多，就上来在伯亚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文（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the house of 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vanity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虚空之家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）东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边的密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抹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hidden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隐藏）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安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营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9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50174" y="0"/>
            <a:ext cx="38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1026" name="Picture 2" descr="map of Gilgal east of Jericho | AtoZMom's Blo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77" y="4533900"/>
            <a:ext cx="1978025" cy="102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94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23" name="Freeform 2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5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199" y="647700"/>
            <a:ext cx="502838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上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13:6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以色列百姓见自己危急窘迫，就藏在山洞、丛林、石穴、隐密处，和坑中。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13:7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有些希伯来人过了约但河，逃到迦得和基列地。</a:t>
            </a:r>
            <a:r>
              <a:rPr lang="zh-CN" altLang="en-US" sz="1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扫罗还是在吉甲，百姓都战战兢兢地跟随他。 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13:8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扫罗照着撒母耳所定的日期等了七日。撒母耳还没有来到吉甲，百姓也离开扫罗散去了。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13:9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扫罗说：把燔祭和平安祭带到我这里来。扫罗就献上燔祭。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13:10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刚献完燔祭，撒母耳就到了。扫罗出去迎接他，要问他好。</a:t>
            </a:r>
            <a:r>
              <a:rPr lang="en-US" altLang="zh-CN" sz="1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13:11 </a:t>
            </a:r>
            <a:r>
              <a:rPr lang="zh-CN" altLang="en-US" sz="1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撒母耳说：你做的是甚么事呢？扫罗说：因为我见百姓离开我散去，你也不照所定的日期来到，而且非利士人聚集在密抹。</a:t>
            </a:r>
            <a:r>
              <a:rPr lang="en-US" altLang="zh-CN" sz="1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13:12 </a:t>
            </a:r>
            <a:r>
              <a:rPr lang="zh-CN" altLang="en-US" sz="1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所以我心里说：恐怕我没有祷告耶和华。非利士人下到吉甲攻击我，我就勉强献上燔祭</a:t>
            </a:r>
            <a:r>
              <a:rPr lang="zh-CN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9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50174" y="0"/>
            <a:ext cx="38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24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23" name="Freeform 2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5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199" y="647700"/>
            <a:ext cx="502838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13:13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撒母耳对扫罗说：你做了糊涂事了，没有遵守耶和华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　神所吩咐你的命令。若遵守，耶和华必在以色列中坚立你的王位，直到永远。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13:14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现在你的王位必不长久。耶和华已经寻着一个合他心意的人，立他作百姓的君，因为你没有遵守耶和华所吩咐你的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9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50174" y="0"/>
            <a:ext cx="38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575" y="3297618"/>
            <a:ext cx="3373121" cy="2080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0030" y="3760965"/>
            <a:ext cx="1820901" cy="438601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  <p:sp>
        <p:nvSpPr>
          <p:cNvPr id="51" name="TextBox 50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04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23" name="Freeform 2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5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199" y="647700"/>
            <a:ext cx="5028383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撒上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13:15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撒母耳就起来，从吉甲上到便雅悯的基比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亚（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hill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小山） 。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扫罗数点跟随他的，约有六百人。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13:16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扫罗和他儿子约拿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单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given 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of 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God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神所赐的）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并跟随他们的人，都住在便雅悯的迦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巴（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hill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小山） ；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但非利士人安营在密抹。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13:17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有掠兵从非利士营中出来，分为叁队：一队往俄弗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拉（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dust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尘土）向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书亚地去，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13:18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一队往伯和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崙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house 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of 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wrath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愤怒之家）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去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，一队往洗波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音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hyenas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鬣狗）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谷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对面的地境向旷野去。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13:19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那时，以色列全地没有一个铁匠；因为非利士人说，恐怕希伯来人制造刀枪。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13:20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以色列人要磨锄、犁、斧、铲，就下到非利士人那里去磨。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13:21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但有锉可以锉铲、犁、叁齿叉、斧子，并赶牛锥。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13:22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所以到了争战的日子，跟随扫罗和约拿单的人没有一个手里有刀有枪的，惟独扫罗和他儿子约拿单有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9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50174" y="0"/>
            <a:ext cx="38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28874" y="861123"/>
            <a:ext cx="3449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effectLst>
                  <a:glow rad="63500">
                    <a:schemeClr val="tx1"/>
                  </a:glow>
                </a:effectLst>
              </a:rPr>
              <a:t>箴14:29 </a:t>
            </a:r>
            <a:r>
              <a:rPr lang="en-US" b="1" dirty="0" err="1">
                <a:solidFill>
                  <a:srgbClr val="00B0F0"/>
                </a:solidFill>
                <a:effectLst>
                  <a:glow rad="63500">
                    <a:schemeClr val="tx1"/>
                  </a:glow>
                </a:effectLst>
              </a:rPr>
              <a:t>不轻易发怒的，大有聪明；性情暴躁的，大显愚妄</a:t>
            </a:r>
            <a:r>
              <a:rPr lang="en-US" b="1" dirty="0">
                <a:solidFill>
                  <a:srgbClr val="00B0F0"/>
                </a:solidFill>
                <a:effectLst>
                  <a:glow rad="63500">
                    <a:schemeClr val="tx1"/>
                  </a:glow>
                </a:effectLst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76766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23" name="Freeform 2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5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199" y="647700"/>
            <a:ext cx="5028383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上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13:23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非利士人的一队防兵到了密抹的隘口。 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14:1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有一日，扫罗的儿子约拿单对拿他兵器的少年人说：我们不如过到那边，到非利士人的防营那里去。但他没有告诉父亲。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14:2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扫罗在基比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亚（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hill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小山）的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儘边，坐在米矶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崙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fear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惧怕）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石榴树下，跟随他的约有六百人。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14:3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在那里有亚希突的儿子亚希亚，穿着以弗得。（亚希突是以迦博的哥哥，非尼哈的儿子，以利的孙子。以利从前在示罗作耶和华的祭司。）约拿单去了，百姓却不知道。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14:4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约拿单要从隘口过到非利士防营那里去。这隘口两边各有一个山峰：一名播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薛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mud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稀泥）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一名西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尼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bramble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荆棘）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14:5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一峰向北，与密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抹（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hidden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隐藏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）相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对，一峰向南，与迦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巴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hill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小山）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相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对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9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50174" y="0"/>
            <a:ext cx="38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78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23" name="Freeform 2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5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199" y="647700"/>
            <a:ext cx="5028383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上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14:6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约拿单对拿兵器的少年人说：我们不如过到未受割礼人的防营那里去，或者耶和华为我们施展能力；</a:t>
            </a:r>
            <a:r>
              <a:rPr lang="zh-CN" altLang="en-US" sz="1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因为耶和华使人得胜，不在乎人多人少</a:t>
            </a:r>
            <a:r>
              <a:rPr lang="zh-CN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14:8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约拿单说：我们要过到那些人那里去，使他们看见我们。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14:9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他们若对我们说：你们站住，等我们到你们那里去，我们就站住，不上他们那里去。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14:10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他们若说：你们上到我们这里来，这话就是我们的證据；我们便上去，因为耶和华将他们交在我们手里了。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14:11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二人就使非利士的防兵看见。非利士人说：希伯来人从所藏的洞穴里出来了！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14:12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防兵对约拿单和拿兵器的人说：你们上到这里来，我们有一件事指示你们。约拿单就对拿兵器的人说：你跟随我上去，因为耶和华将他们交在以色列人手里了。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14:13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约拿单就爬上去，拿兵器的人跟随他。约拿单杀倒非利士人，拿兵器的人也随着杀他们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9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50174" y="0"/>
            <a:ext cx="38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87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650174" y="0"/>
            <a:ext cx="38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028700"/>
            <a:ext cx="7042865" cy="434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2019300"/>
            <a:ext cx="3801926" cy="915771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07010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23" name="Freeform 2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5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199" y="647700"/>
            <a:ext cx="5028383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上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14:14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约拿单和拿兵器的人起头所杀的约有二十人，都在一亩地的半犁沟之内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14:15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于是在营中、在田野、在众民内都有战兢，防兵和掠兵也都战兢，地也震动，战兢之势甚大。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14:16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在便雅悯的基比亚，扫罗的守望兵看见非利士的军众溃散，四围乱窜。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14:17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扫罗就对跟随他的民说：你们查点查点，看从我们这里出去的是谁？他们一查点，就知道约拿单和拿兵器的人没有在这里。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14:18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那时　神的约柜在以色列人那里。扫罗对亚希亚说：你将　神的约柜运了来。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14:19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扫罗正与祭司说话的时候，非利士营中的喧嚷越发大了；扫罗就对祭司说：停手罢！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14:20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扫罗和跟随他的人都聚集，来到战场，看见非利士人用刀互相击杀，大大惶乱。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14:21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从前由四方来跟随非利士军的希伯来人现在也转过来，帮助跟随扫罗和约拿单的以色列人了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9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50174" y="0"/>
            <a:ext cx="38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99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23" name="Freeform 2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5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199" y="647700"/>
            <a:ext cx="502838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上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14:22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那藏在以法莲山地的以色列人听说非利士人逃跑，就出来紧紧地追杀他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们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14:23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那日，耶和华使以色列人得胜，一直战到伯亚文。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14:24 </a:t>
            </a:r>
            <a:r>
              <a:rPr lang="zh-CN" altLang="en-US" sz="1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扫罗叫百姓起誓说，凡不等到晚上向敌人报完了仇吃甚么的，必受咒诅。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因此这日百姓没有吃甚么，就极其困惫。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14:25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众民进入树林，见有蜜在地上。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14:26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他们进了树林，见有蜜流下来，却没有人敢用手取蜜入口，因为他们怕那誓言。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14:27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约拿单没有听见他父亲叫百姓起誓，所以伸手中的杖，用杖头蘸在蜂房里，转手送入口内，眼睛就明亮了。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14:28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百姓中有一人对他说：你父亲曾叫百姓严严地起誓说，今日吃甚么的，必受咒诅；因此百姓就疲乏了。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14:29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约拿单说：我父亲连累你们了。你看，我尝了这一点蜜，眼睛就明亮了。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14:30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今日百姓若任意吃了从仇敌所夺的物，击杀的非利士人岂不更多么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lang="en-US" altLang="zh-CN" sz="19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50174" y="0"/>
            <a:ext cx="38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43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23" name="Freeform 2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5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199" y="647700"/>
            <a:ext cx="5028383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撒上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14:31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这日，以色列人击杀非利士人，从密抹直到亚雅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崙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chain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锁链）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百姓甚是疲乏，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14:32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就急忙将所夺的牛羊和牛犊宰于地上，肉还带血就吃了。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14:33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有人告诉扫罗说：百姓吃带血的肉，得罪耶和华了。扫罗说：你们有罪了，今日要将大石头滚到我这里来。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14:34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扫罗又说：你们散在百姓中，对他们说，你们各人将牛羊牵到我这里来宰了吃，不可吃带血的肉得罪耶和华。这夜，百姓就把牛羊牵到那里宰了。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14:35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扫罗为耶和华筑了一座坛，这是他初次为耶和华筑的坛。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14:36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扫罗说：我们不如夜里下去追赶非利士人，抢掠他们，直到天亮，不留他们一人。众民说：你看怎样好就去行罢！祭司说：我们先当亲近　神。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14:37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扫罗求问　神说：我下去追赶非利士人可以不可以？你将他们交在以色列人手里不交？这日　神没有回答他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9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50174" y="0"/>
            <a:ext cx="38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85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23" name="Freeform 2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5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199" y="647700"/>
            <a:ext cx="502838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撒上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14:38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扫罗说：你们百姓中的长老都上这里来，查明今日是谁犯了罪。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14:39 </a:t>
            </a:r>
            <a:r>
              <a:rPr lang="zh-CN" altLang="en-US" sz="1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我指着救以色列</a:t>
            </a:r>
            <a:r>
              <a:rPr lang="en-US" altLang="zh-CN" sz="1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永生的耶和华起誓，就是我儿子约拿单犯了罪，他也必死。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但百姓中无一人回答他。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14:40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扫罗就对以色列众人说：你们站在一边，我与我儿子约拿单也站在一边。百姓对扫罗说：你看怎样好就去行罢！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14:41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扫罗祷告耶和华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以色列的　神说：求你指示实情。于是掣籤掣出扫罗和约拿单来；百姓尽都无事。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14:42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扫罗说：你们再掣籤，看是我，是我儿子约拿单，就掣出约拿单来。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14:43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扫罗对约拿单说：你告诉我，你做了甚么事？约拿单说：我实在以手里的杖，用杖头蘸了一点蜜尝了一尝。这样我就死么（或译：罢））？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14:44 </a:t>
            </a:r>
            <a:r>
              <a:rPr lang="zh-CN" altLang="en-US" sz="1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扫罗说：约拿单哪，你定要死！若不然，愿　神重重地降罚与我</a:t>
            </a:r>
            <a:r>
              <a:rPr lang="zh-CN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9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50174" y="0"/>
            <a:ext cx="38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79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23" name="Freeform 2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5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199" y="647700"/>
            <a:ext cx="502838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上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14:45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百姓对扫罗说：约拿单在以色列人中这样大行拯救，岂可使他死呢？断乎不可！我们指着永生的耶和华起誓，连他的一根头髮也不可落地，因为他今日与　神一同做事。于是百姓救约拿单免了死亡。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14:46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扫罗回去，不追赶非利士人；非利士人也回本地去了。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14:47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扫罗执掌以色列的国权，常常攻击他四围的一切仇敌，就是摩押人、亚扪人、以东人，和琐巴诸王，并非利士人。他无论往何处去，都打败仇敌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9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50174" y="0"/>
            <a:ext cx="38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0979" y="3454938"/>
            <a:ext cx="3373121" cy="2080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1434" y="3918285"/>
            <a:ext cx="1820901" cy="438601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  <p:sp>
        <p:nvSpPr>
          <p:cNvPr id="51" name="TextBox 50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43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23" name="Freeform 2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5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199" y="647700"/>
            <a:ext cx="5028383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撒上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15:1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撒母耳对扫罗说：耶和华差遣我膏你为王，治理他的百姓以色列；所以你当听从耶和华的话。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15:2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万军之耶和华如此说：以色列人出埃及的时候，在路上亚玛力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人怎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样待他们，怎样抵挡他们，我都没忘。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15:3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现在你要去击打亚玛力人，灭尽他们所有的，不可怜惜他们，将男女、孩童、吃奶的，并牛、羊、骆驼，和驴尽行杀死。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15:4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于是扫罗招聚百姓在提拉因，数点他们，共有步兵二十万，另有犹大人一万。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15:5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扫罗到了亚玛力的京城，在谷中设下埋伏。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15:6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扫罗对基尼人说：你们离开亚玛力人下去罢，恐怕我将你们和亚玛力人一同杀灭；因为以色列人出埃及的时候，你们曾恩待他们。于是基尼人离开亚玛力人去了。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15:7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扫罗击打亚玛力人，从哈腓拉直到埃及前的书珥，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15:8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生擒了亚玛力王亚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甲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用刀杀尽亚玛力的众民。</a:t>
            </a:r>
            <a:endParaRPr lang="en-US" altLang="zh-CN" sz="19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50174" y="0"/>
            <a:ext cx="38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18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23" name="Freeform 2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5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199" y="647700"/>
            <a:ext cx="502838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撒上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15:9 </a:t>
            </a:r>
            <a:r>
              <a:rPr lang="zh-CN" altLang="en-US" sz="1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扫罗和百姓却怜惜亚</a:t>
            </a:r>
            <a:r>
              <a:rPr lang="zh-CN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甲</a:t>
            </a:r>
            <a:r>
              <a:rPr lang="zh-CN" altLang="en-US" sz="1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1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roof; upper floor</a:t>
            </a:r>
            <a:r>
              <a:rPr lang="zh-CN" altLang="en-US" sz="1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顶层） </a:t>
            </a:r>
            <a:r>
              <a:rPr lang="zh-CN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1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也爱惜上好的牛、羊、牛犊、羊羔，并一切美物，不肯灭绝。凡下贱瘦弱的，尽都杀了。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15:10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耶和华的话临到撒母耳说：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15:11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我立扫罗为王，我后悔了；因为他转去不跟从我，不遵守我的命令。撒母耳便甚忧愁，终夜哀求耶和华。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15:12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撒母耳清早起来，迎接扫罗。有人告诉撒母耳说：扫罗到了迦密，在那里立了纪念碑，又转身下到吉甲。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15:13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撒母耳到了扫罗那里，扫罗对他说：愿耶和华赐福与你，耶和华的命令我已遵守了。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15:14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撒母耳说：我耳中听见有羊叫、牛鸣，是从那里来的呢？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15:15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扫罗说：这是百姓从亚玛力人那里带来的；因为他们爱惜上好的牛羊，要献与耶和华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你的　神；其余的，我们都灭尽了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9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50174" y="0"/>
            <a:ext cx="38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83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23" name="Freeform 2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5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199" y="647700"/>
            <a:ext cx="5028383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上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15:16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撒母耳对扫罗说：你住口罢！等我将耶和华昨夜向我所说的话告诉你。扫罗说：请讲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15:17 </a:t>
            </a:r>
            <a:r>
              <a:rPr lang="zh-CN" altLang="en-US" sz="1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撒母耳对扫罗说：从前你虽然以自己为小，岂不是被立为以色列支派的元首么？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耶和华膏你作以色列的王。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15:18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耶和华差遣你，吩咐你说，你去击打那些犯罪的亚玛力人，将他们灭绝净尽。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15:19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你为何没有听从耶和华的命令，急忙掳掠财物，行耶和华眼中看为恶的事呢？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15:20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扫罗对撒母耳说：我实在听从了耶和华的命令，行了耶和华所差遣我行的路，擒了亚玛力王亚甲来，灭尽了亚玛力人。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15:21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百姓却在所当灭的物中取了最好的牛羊，要在吉甲献与耶和华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你的　神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9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50174" y="0"/>
            <a:ext cx="38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64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23" name="Freeform 2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5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199" y="647700"/>
            <a:ext cx="502838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上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15:22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撒母耳说：耶和华喜悦燔祭和平安祭，岂如喜悦人听从他的话呢？听命胜于献祭；顺从胜于公羊的脂油。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15:23 </a:t>
            </a:r>
            <a:r>
              <a:rPr lang="zh-CN" altLang="en-US" sz="1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悖逆的罪与行邪术的罪相等；顽梗的罪与拜虚神和偶象的罪相同。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你既厌弃耶和华的命令，耶和华也厌弃你作王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9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50174" y="0"/>
            <a:ext cx="38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575" y="3297618"/>
            <a:ext cx="3373121" cy="2080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0030" y="3760965"/>
            <a:ext cx="1820901" cy="438601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39363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23" name="Freeform 2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5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199" y="647700"/>
            <a:ext cx="502838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撒上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15:24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扫罗对撒母耳说：我有罪了，我因惧怕百姓，听从他们的话，就违背了耶和华的命令和你的言语。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15:25 </a:t>
            </a:r>
            <a:r>
              <a:rPr lang="zh-CN" altLang="en-US" sz="1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现在求你赦免我的罪，同我回去，我好敬拜耶和华。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15:26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撒母耳对扫罗说：我不同你回去；因为你厌弃耶和华的命令，耶和华也厌弃你作以色列的王。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15:27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撒母耳转身要走，扫罗就扯住他外袍的衣襟，衣襟就撕断了。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15:28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撒母耳对他说：如此，今日耶和华使以色列国与你断绝，将这国赐与比你更好的人。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15:29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以色列的大能者必不至说谎，也不至后悔；因为他迥非世人，决不后悔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9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50174" y="0"/>
            <a:ext cx="38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88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46331"/>
            <a:ext cx="7995300" cy="4937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0174" y="0"/>
            <a:ext cx="38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4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23" name="Freeform 2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5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199" y="647700"/>
            <a:ext cx="502838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上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15:30 </a:t>
            </a:r>
            <a:r>
              <a:rPr lang="zh-CN" altLang="en-US" sz="1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扫罗说：我有罪了，虽然如此，求你在我百姓的长老和以色列人面前抬举我，同我回去，我好敬拜耶和华</a:t>
            </a:r>
            <a:r>
              <a:rPr lang="en-US" altLang="zh-CN" sz="1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―</a:t>
            </a:r>
            <a:r>
              <a:rPr lang="zh-CN" altLang="en-US" sz="1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你的　神。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15:31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于是撒母耳转身跟随扫罗回去，扫罗就敬拜耶和华。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15:32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撒母耳说：要把亚玛力王亚甲带到我这里来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。。。</a:t>
            </a:r>
            <a:endParaRPr lang="en-US" altLang="zh-CN" sz="19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50174" y="0"/>
            <a:ext cx="38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575" y="3297618"/>
            <a:ext cx="3373121" cy="2080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80030" y="3760965"/>
            <a:ext cx="1820901" cy="438601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  <p:sp>
        <p:nvSpPr>
          <p:cNvPr id="51" name="TextBox 50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78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6199" y="647700"/>
            <a:ext cx="4724401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2:4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然而，神既有丰富的怜悯，因他爱我们的大爱，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2:5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当我们死在过犯中的时候，便叫我们</a:t>
            </a:r>
            <a:r>
              <a:rPr lang="zh-CN" altLang="en-US" sz="19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与基督一同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活过来。你们得救是本乎恩。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2:6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他又叫我们</a:t>
            </a:r>
            <a:r>
              <a:rPr lang="zh-CN" altLang="en-US" sz="19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与基督耶稣一同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复活，一同坐在天上，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2:7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要将他极丰富的恩典，就是他</a:t>
            </a:r>
            <a:r>
              <a:rPr lang="zh-CN" altLang="en-US" sz="19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在基督耶稣里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向我们所施的恩慈，显明给后来的世代看。</a:t>
            </a:r>
            <a:endParaRPr lang="en-US" altLang="zh-CN" sz="19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55" y="3178139"/>
            <a:ext cx="3373121" cy="2080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910" y="3641486"/>
            <a:ext cx="1820901" cy="438601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  <p:pic>
        <p:nvPicPr>
          <p:cNvPr id="1026" name="Picture 2" descr="b_15118393815561617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20701"/>
            <a:ext cx="333375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以弗所书：活在基督里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新人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的眼光和生活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43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6199" y="647700"/>
            <a:ext cx="4724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12:23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耶稣说：人子得荣耀的时候到了。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12:24 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我实实在在的告诉你们，一粒麦子不落在地里死了，仍旧是一粒，若是死了，就结出许多子粒来。</a:t>
            </a: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12:25 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爱惜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自己生命的，就失丧生命；在这世上</a:t>
            </a:r>
            <a:r>
              <a:rPr lang="zh-CN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恨恶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自己生命的，就要保守生命到永生。</a:t>
            </a:r>
            <a:endParaRPr lang="en-US" altLang="zh-CN" sz="20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55" y="3178139"/>
            <a:ext cx="3373121" cy="2080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910" y="3641486"/>
            <a:ext cx="1820901" cy="438601"/>
          </a:xfrm>
          <a:prstGeom prst="rect">
            <a:avLst/>
          </a:prstGeom>
          <a:effectLst>
            <a:glow rad="101600">
              <a:srgbClr val="00FFFF">
                <a:alpha val="60000"/>
              </a:srgbClr>
            </a:glow>
          </a:effectLst>
        </p:spPr>
      </p:pic>
      <p:sp>
        <p:nvSpPr>
          <p:cNvPr id="47" name="TextBox 46"/>
          <p:cNvSpPr txBox="1"/>
          <p:nvPr/>
        </p:nvSpPr>
        <p:spPr>
          <a:xfrm>
            <a:off x="4800600" y="786199"/>
            <a:ext cx="4187252" cy="200054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爱惜天然生命的表现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看重天然生命里的享受和荣耀</a:t>
            </a:r>
          </a:p>
          <a:p>
            <a:pPr marL="365760" lvl="0" indent="-365760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紧抓（内心依靠）天然人的长处</a:t>
            </a:r>
          </a:p>
          <a:p>
            <a:pPr marL="365760" lvl="0" indent="-365760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努力去解决天然人生命的问题</a:t>
            </a:r>
          </a:p>
          <a:p>
            <a:pPr marL="365760" lvl="0" indent="-365760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争取天然人“应有的”权益</a:t>
            </a:r>
          </a:p>
          <a:p>
            <a:pPr marL="365760" lvl="0" indent="-365760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因天然人的缺点自责（被定罪）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99351" y="3214794"/>
            <a:ext cx="4187252" cy="200054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恨恶天然生命的表现</a:t>
            </a:r>
            <a:endParaRPr lang="en-US" altLang="zh-CN" sz="24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轻看天然生命里的享受和荣耀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不觉得天然人的长处有太大意义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放弃去解决天然人生命的问题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365760" lvl="0" indent="-365760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不觉得天然人的权益有什么重要</a:t>
            </a:r>
          </a:p>
          <a:p>
            <a:pPr marL="365760" lvl="0" indent="-365760">
              <a:buFont typeface="Arial" panose="020B0604020202020204" pitchFamily="34" charset="0"/>
              <a:buChar char="•"/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会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然人的缺点被定罪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0174" y="0"/>
            <a:ext cx="38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79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23" name="Freeform 2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5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0696" y="2838021"/>
            <a:ext cx="4847285" cy="2760953"/>
            <a:chOff x="230696" y="2838021"/>
            <a:chExt cx="4847285" cy="2760953"/>
          </a:xfrm>
        </p:grpSpPr>
        <p:sp>
          <p:nvSpPr>
            <p:cNvPr id="3" name="Rectangle 2"/>
            <p:cNvSpPr/>
            <p:nvPr/>
          </p:nvSpPr>
          <p:spPr>
            <a:xfrm>
              <a:off x="230696" y="2838021"/>
              <a:ext cx="4847285" cy="276095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2" descr="Image result for empty heart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1" r="7495"/>
            <a:stretch/>
          </p:blipFill>
          <p:spPr bwMode="auto">
            <a:xfrm>
              <a:off x="1584283" y="2973445"/>
              <a:ext cx="3352800" cy="2534487"/>
            </a:xfrm>
            <a:prstGeom prst="rect">
              <a:avLst/>
            </a:prstGeom>
            <a:ln>
              <a:noFill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07006" y="3005378"/>
              <a:ext cx="1369503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  <a:effectLst>
                    <a:glow rad="63500">
                      <a:schemeClr val="tx1"/>
                    </a:glow>
                  </a:effectLst>
                </a:rPr>
                <a:t>雅1:15 </a:t>
              </a:r>
              <a:r>
                <a:rPr lang="en-US" sz="2000" b="1" dirty="0" err="1">
                  <a:solidFill>
                    <a:srgbClr val="FFFF00"/>
                  </a:solidFill>
                  <a:effectLst>
                    <a:glow rad="63500">
                      <a:schemeClr val="tx1"/>
                    </a:glow>
                  </a:effectLst>
                </a:rPr>
                <a:t>私慾既怀了胎，就生出罪来；罪既长成，就生出死来</a:t>
              </a:r>
              <a:r>
                <a:rPr lang="en-US" sz="2000" b="1" dirty="0">
                  <a:solidFill>
                    <a:srgbClr val="FFFF00"/>
                  </a:solidFill>
                  <a:effectLst>
                    <a:glow rad="63500">
                      <a:schemeClr val="tx1"/>
                    </a:glow>
                  </a:effectLst>
                </a:rPr>
                <a:t>。</a:t>
              </a:r>
            </a:p>
          </p:txBody>
        </p:sp>
      </p:grpSp>
      <p:sp>
        <p:nvSpPr>
          <p:cNvPr id="48" name="Rectangle 47"/>
          <p:cNvSpPr/>
          <p:nvPr/>
        </p:nvSpPr>
        <p:spPr>
          <a:xfrm>
            <a:off x="76199" y="647700"/>
            <a:ext cx="4724401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 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你们死在过犯罪恶之中，他叫你们活过来。</a:t>
            </a:r>
            <a:r>
              <a:rPr lang="en-US" altLang="zh-CN" sz="19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 </a:t>
            </a:r>
            <a:r>
              <a:rPr lang="zh-CN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那时，你们在其中行事为人，随从今世的风俗，顺服空中掌权者的首领，就是现今在悖逆之子心中运行的邪灵。</a:t>
            </a:r>
            <a:r>
              <a:rPr lang="en-US" altLang="zh-CN" sz="19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2:3 </a:t>
            </a:r>
            <a:r>
              <a:rPr lang="zh-CN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我们从前也都在他们中间，放纵肉体的私慾，随着肉体和心中所喜好的去行，本为可怒之子，和别人一样。</a:t>
            </a:r>
            <a:endParaRPr lang="en-US" altLang="zh-CN" sz="19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50174" y="0"/>
            <a:ext cx="38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8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5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 tmFilter="0, 0; .2, .5; .8, .5; 1, 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500" autoRev="1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9" grpId="0" animBg="1"/>
      <p:bldP spid="30" grpId="0"/>
      <p:bldP spid="31" grpId="0"/>
      <p:bldP spid="33" grpId="0" animBg="1"/>
      <p:bldP spid="34" grpId="0"/>
      <p:bldP spid="35" grpId="0" animBg="1"/>
      <p:bldP spid="36" grpId="0"/>
      <p:bldP spid="37" grpId="0"/>
      <p:bldP spid="40" grpId="0" animBg="1"/>
      <p:bldP spid="42" grpId="0"/>
      <p:bldP spid="43" grpId="0" animBg="1"/>
      <p:bldP spid="44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23" name="Freeform 2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5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199" y="647700"/>
            <a:ext cx="502838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撒上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9:1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有一个便雅悯人，名叫基士，是便雅悯人亚斐亚的元孙，比歌拉的曾孙，洗罗的孙子，亚别的儿子，是个大能的勇士（或译：大财主）。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 </a:t>
            </a:r>
            <a:r>
              <a:rPr lang="zh-CN" altLang="en-US" sz="1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他有一个儿子，名叫扫罗，又健壮、又俊美，在以色列人中没有一个能比他的；身体比众民高过一头。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9:3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扫罗的父亲基士丢了几头驴，他就吩咐儿子扫罗说：你带一个仆人去寻找驴。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9:4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扫罗就走过以法莲山地，又过沙利沙地，都没有找着；又过沙琳地，驴也不在那里；又过便雅悯地，还没有找着。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9:5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到了苏弗地，扫罗对跟随他的仆人说：我们不如回去，恐怕我父亲不为驴挂心，反为我们担忧。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9:6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仆人说：这城里有一位　神人，是众人所尊重的，凡他所说的全都应验。我们不如往他那里去，或者他能将我们当走的路指示我们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9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50174" y="0"/>
            <a:ext cx="38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16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23" name="Freeform 2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5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199" y="647700"/>
            <a:ext cx="5028383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</a:t>
            </a:r>
            <a:r>
              <a:rPr lang="zh-CN" altLang="en-US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上。。。</a:t>
            </a:r>
            <a:r>
              <a:rPr lang="en-US" altLang="zh-CN" sz="1900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9:14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二人就上去；将进城的时候，撒母耳正迎着他们来，要上邱坛去。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9:15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扫罗未</a:t>
            </a:r>
            <a:r>
              <a:rPr lang="zh-CN" altLang="en-US" sz="19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到的前一日，耶和华已经指示撒母耳说：</a:t>
            </a:r>
            <a:r>
              <a:rPr lang="en-US" altLang="zh-CN" sz="19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9:16 </a:t>
            </a:r>
            <a:r>
              <a:rPr lang="zh-CN" altLang="en-US" sz="19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明日这时候，我必使一个人从便雅悯地到你这里来，你要膏他作我民以色列的君。他必救我民脱离非利士人的手；因我民的哀声上达于我，我就眷顾他们。</a:t>
            </a:r>
            <a:r>
              <a:rPr lang="en-US" altLang="zh-CN" sz="19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9:17 </a:t>
            </a:r>
            <a:r>
              <a:rPr lang="zh-CN" altLang="en-US" sz="19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撒母耳看见扫罗的时候，耶和华对他说：看哪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，这人就是我对你所说的，他必治理我的民。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9:18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扫罗在城门里走到撒母耳跟前，说：请告诉我，先见的寓所在那里？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9:19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撒母耳回答说：我就是先见。你在我前面上邱坛去，因为你们今日必与我同席；明日早晨我送你去，将你心里的事都告诉你。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9:20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至于你前叁日所丢的那几头驴，你心里不必挂念，已经找着了。</a:t>
            </a:r>
            <a:r>
              <a:rPr lang="zh-CN" altLang="en-US" sz="1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以色列众人所仰慕的是谁呢？不是仰慕你和你父的全家么</a:t>
            </a:r>
            <a:r>
              <a:rPr lang="zh-CN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lang="en-US" altLang="zh-CN" sz="19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50174" y="0"/>
            <a:ext cx="38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71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40492" y="820153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308174" y="3606388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7911580" flipH="1">
            <a:off x="7357462" y="1443194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4189336">
            <a:off x="7792927" y="1178120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0564281">
            <a:off x="5680789" y="2111118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7776592">
            <a:off x="7848045" y="2002654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9104" y="1539944"/>
            <a:ext cx="1972621" cy="2943671"/>
            <a:chOff x="6467829" y="2062363"/>
            <a:chExt cx="1972621" cy="2943671"/>
          </a:xfrm>
        </p:grpSpPr>
        <p:sp>
          <p:nvSpPr>
            <p:cNvPr id="23" name="Freeform 22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28"/>
          <p:cNvSpPr/>
          <p:nvPr/>
        </p:nvSpPr>
        <p:spPr>
          <a:xfrm rot="10550135" flipH="1">
            <a:off x="7151907" y="1432809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7995" y="394409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 rot="19567995">
            <a:off x="6991776" y="1720282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32"/>
          <p:cNvSpPr/>
          <p:nvPr/>
        </p:nvSpPr>
        <p:spPr>
          <a:xfrm rot="16200000" flipH="1" flipV="1">
            <a:off x="7459799" y="2573400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4265" y="410435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34"/>
          <p:cNvSpPr/>
          <p:nvPr/>
        </p:nvSpPr>
        <p:spPr>
          <a:xfrm rot="17911580" flipH="1">
            <a:off x="6366282" y="2108753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71952" y="381332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1445963">
            <a:off x="5532575" y="266453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8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088" y="866661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93" y="1705501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 rot="17052056">
            <a:off x="6185460" y="3070589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28" y="996740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 rot="21294553">
            <a:off x="7128015" y="265558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 rot="17052056">
            <a:off x="7547397" y="305899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11313" y="2193347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5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83" y="3039732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252315" y="33092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199" y="647700"/>
            <a:ext cx="5028383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撒上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9:21 </a:t>
            </a:r>
            <a:r>
              <a:rPr lang="zh-CN" altLang="en-US" sz="1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扫罗说：我不是以色列支派中至小的便雅悯人么？我家不是便雅悯支派中至小的家么？你为何对我说这样的话呢？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9:22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撒母耳领扫罗和他仆人进了客堂，使他们在请来的客中坐首位；客约有叁十个人。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9:23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撒母耳对厨役说：我交给你收存的那一分祭肉现在可以拿来。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9:24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厨役就把收存的腿拿来，摆在扫罗面前，撒母耳说：这是所留下的，放在你面前。吃罢！因我请百姓的时候，特意为你存留这肉到此时。当日，扫罗就与撒母耳同席。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9:25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众人从邱坛下来进城，撒母耳和扫罗在房顶上说话。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9:26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次日清早起来，黎明的时候，扫罗在房顶上。撒母耳呼叫他说：起来罢，我好送你回去。扫罗就起来，和撒母耳一同出去。</a:t>
            </a:r>
            <a:r>
              <a:rPr lang="en-US" altLang="zh-CN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9:27 </a:t>
            </a:r>
            <a:r>
              <a:rPr lang="zh-CN" altLang="en-US" sz="190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二人下到城角，撒母耳对扫罗说：要吩咐仆人先走（仆人就先走了）；你且站在这里，等我将　神的话传与你听。</a:t>
            </a:r>
            <a:endParaRPr lang="en-US" altLang="zh-CN" sz="190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50174" y="0"/>
            <a:ext cx="384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属灵进步的关键？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96226" y="4456278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22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27485</TotalTime>
  <Words>8645</Words>
  <Application>Microsoft Office PowerPoint</Application>
  <PresentationFormat>On-screen Show (16:10)</PresentationFormat>
  <Paragraphs>464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Lao UI</vt:lpstr>
      <vt:lpstr>Microsoft YaHei</vt:lpstr>
      <vt:lpstr>Microsoft YaHei</vt:lpstr>
      <vt:lpstr>Arial</vt:lpstr>
      <vt:lpstr>Calibri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1506</cp:revision>
  <dcterms:created xsi:type="dcterms:W3CDTF">2011-09-04T18:01:24Z</dcterms:created>
  <dcterms:modified xsi:type="dcterms:W3CDTF">2020-08-02T13:55:37Z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