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  <p:sldMasterId id="2147483975" r:id="rId5"/>
    <p:sldMasterId id="2147483987" r:id="rId6"/>
  </p:sldMasterIdLst>
  <p:notesMasterIdLst>
    <p:notesMasterId r:id="rId29"/>
  </p:notesMasterIdLst>
  <p:sldIdLst>
    <p:sldId id="256" r:id="rId7"/>
    <p:sldId id="503" r:id="rId8"/>
    <p:sldId id="504" r:id="rId9"/>
    <p:sldId id="505" r:id="rId10"/>
    <p:sldId id="506" r:id="rId11"/>
    <p:sldId id="507" r:id="rId12"/>
    <p:sldId id="528" r:id="rId13"/>
    <p:sldId id="530" r:id="rId14"/>
    <p:sldId id="531" r:id="rId15"/>
    <p:sldId id="508" r:id="rId16"/>
    <p:sldId id="509" r:id="rId17"/>
    <p:sldId id="512" r:id="rId18"/>
    <p:sldId id="513" r:id="rId19"/>
    <p:sldId id="515" r:id="rId20"/>
    <p:sldId id="523" r:id="rId21"/>
    <p:sldId id="527" r:id="rId22"/>
    <p:sldId id="520" r:id="rId23"/>
    <p:sldId id="526" r:id="rId24"/>
    <p:sldId id="516" r:id="rId25"/>
    <p:sldId id="524" r:id="rId26"/>
    <p:sldId id="532" r:id="rId27"/>
    <p:sldId id="521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90909"/>
    <a:srgbClr val="010101"/>
    <a:srgbClr val="FF9966"/>
    <a:srgbClr val="66FF99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758" y="10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25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07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12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80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85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405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29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1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2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7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3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8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57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0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6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04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27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97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9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8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9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8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3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8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54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3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0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41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5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8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4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06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6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14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5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0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19</a:t>
            </a:r>
            <a:r>
              <a:rPr kumimoji="0" lang="zh-CN" altLang="en-US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49580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他在世界，世界也是藉着他造的，世界却不认识他。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他到自己的地方来，自己的人倒不接待他。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凡接待他的，就是信他名的人，他就赐他们权柄，作神的儿女。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这等人不是从血气生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的，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不是从情慾生的，也不是从人意生的，乃是从神生的。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道成了肉身，住在我们中间，充充满满的有恩典有真理。我们也见过他的荣光，正是父独生子的荣光。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受洗=天堂的保證班？錯！你必須要有「從上頭來」的生命！ - 好消息講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2" y="676601"/>
            <a:ext cx="3419414" cy="2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1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到底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是谁？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37360" y="137817"/>
            <a:ext cx="2643919" cy="3468077"/>
            <a:chOff x="8397691" y="-2010171"/>
            <a:chExt cx="2643919" cy="3468077"/>
          </a:xfrm>
        </p:grpSpPr>
        <p:sp>
          <p:nvSpPr>
            <p:cNvPr id="17" name="Rectangle 16"/>
            <p:cNvSpPr/>
            <p:nvPr/>
          </p:nvSpPr>
          <p:spPr>
            <a:xfrm>
              <a:off x="8397691" y="-2010171"/>
              <a:ext cx="264391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特别指天然人用来解决内心空虚和定罪感的人、事、物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8957888" y="-749539"/>
              <a:ext cx="769238" cy="2207445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3264846" y="3333022"/>
            <a:ext cx="3301947" cy="867929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32882" y="4401333"/>
            <a:ext cx="4606118" cy="1050806"/>
          </a:xfrm>
          <a:prstGeom prst="rect">
            <a:avLst/>
          </a:prstGeom>
          <a:noFill/>
          <a:ln w="1016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28434" y="1303247"/>
            <a:ext cx="2556172" cy="3188061"/>
            <a:chOff x="8397692" y="-1569063"/>
            <a:chExt cx="2556172" cy="3188061"/>
          </a:xfrm>
        </p:grpSpPr>
        <p:sp>
          <p:nvSpPr>
            <p:cNvPr id="25" name="Rectangle 24"/>
            <p:cNvSpPr/>
            <p:nvPr/>
          </p:nvSpPr>
          <p:spPr>
            <a:xfrm>
              <a:off x="9062407" y="-1569063"/>
              <a:ext cx="189145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特点是</a:t>
              </a:r>
              <a:r>
                <a:rPr lang="zh-CN" altLang="en-US" sz="2600" b="1" dirty="0">
                  <a:solidFill>
                    <a:schemeClr val="bg1">
                      <a:lumMod val="75000"/>
                    </a:schemeClr>
                  </a:solidFill>
                  <a:effectLst>
                    <a:glow rad="88900">
                      <a:prstClr val="black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缺乏感和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定罪感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8397692" y="-616208"/>
              <a:ext cx="1305012" cy="2235206"/>
            </a:xfrm>
            <a:prstGeom prst="straightConnector1">
              <a:avLst/>
            </a:prstGeom>
            <a:ln w="635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163037" y="3546896"/>
            <a:ext cx="15689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偶像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3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Image result for eve temp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96" y="1334589"/>
            <a:ext cx="2805355" cy="21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6773" y="0"/>
            <a:ext cx="601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认识肉体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生命的本质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001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蛇对女人说：你们不一定死；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因为　神知道，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你们吃的日子眼睛就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明亮了，你们便如神能知道善恶。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于是女人见那棵树的果子好作食物，也悦人的眼目，且是可喜爱的，能使人有智慧，就摘下果子来吃了，又给他丈夫，他丈夫也吃了。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3:7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他们二人的眼睛就明亮了，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纔知道自己是赤身露体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，便拿无花果树的叶子为自己编作裙子。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3:8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天起了凉风，耶和华　神在园中行走。那人和他妻子听见　神的声音，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就藏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在园里的树木中，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躲避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耶和华　神的面。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22" name="Freeform 21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7" name="Picture 10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38"/>
          <p:cNvSpPr/>
          <p:nvPr/>
        </p:nvSpPr>
        <p:spPr>
          <a:xfrm rot="17052056">
            <a:off x="6583767" y="31532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 rot="21294553">
            <a:off x="7526322" y="27382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 rot="17052056">
            <a:off x="7945704" y="31416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4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0" y="31224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650622" y="33919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/>
      <p:bldP spid="30" grpId="0"/>
      <p:bldP spid="31" grpId="0" animBg="1"/>
      <p:bldP spid="33" grpId="0"/>
      <p:bldP spid="34" grpId="0" animBg="1"/>
      <p:bldP spid="35" grpId="0"/>
      <p:bldP spid="36" grpId="0"/>
      <p:bldP spid="39" grpId="0" animBg="1"/>
      <p:bldP spid="41" grpId="0"/>
      <p:bldP spid="42" grpId="0" animBg="1"/>
      <p:bldP spid="4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" y="3992938"/>
            <a:ext cx="1590463" cy="10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324100"/>
            <a:ext cx="6365037" cy="33147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514600" y="3543300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0" y="104847"/>
            <a:ext cx="9181511" cy="2473483"/>
            <a:chOff x="0" y="104847"/>
            <a:chExt cx="9181511" cy="247348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4847"/>
              <a:ext cx="3697423" cy="247348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4088" y="104847"/>
              <a:ext cx="3697423" cy="2473483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264" y="2716911"/>
            <a:ext cx="3570536" cy="860036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7642993" y="2407888"/>
            <a:ext cx="15231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2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12:24 </a:t>
            </a: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我实实在在的告诉你们，一粒麦子不落在地里死了，仍旧是一粒，若是死了，就结出许多子粒来</a:t>
            </a:r>
            <a:r>
              <a:rPr lang="zh-CN" altLang="en-US" sz="2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5260" y="152327"/>
            <a:ext cx="2000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12:25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爱惜自己生命的，就失丧生命；在这世上恨恶自己生命的，就要保守生命到永生</a:t>
            </a: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724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我还有好些事要告诉你们，但你们现在担当不了（或作：不能领会）。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只等真理的圣灵来了，他要引导你们明白（原文作进入）一切的真理；因为他不是凭自己说的，乃是把他所听见的都说出来，并要把将来的事告诉你们。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他要荣耀我，因为他要将受于我的告诉你们。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凡父所有的，都是我的；所以我说，他要将受于我的告诉你们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7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72301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455" y="1235648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996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7244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因为凡被神的灵引导的，都是神的儿子。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你们所受的，不是奴仆的心，仍旧害怕；所受的，乃是儿子的心，因此我们呼叫：阿爸！父！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8:16 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圣灵与我们的心同證我们是神的儿女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既是儿女，便是后嗣，就是神的后嗣，和基督同作后嗣。如果我们和他一同受苦，也必和他一同得荣耀。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受洗=天堂的保證班？錯！你必須要有「從上頭來」的生命！ - 好消息講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2" y="676601"/>
            <a:ext cx="3419414" cy="2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724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如果神的灵住在你们心里，你们就不属肉体，乃属圣灵了。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人若没有基督的灵，就不是属基督的。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身体就因罪而死，心灵却因义而活。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然而，叫耶稣从死里复活者的灵若住在你们心里，那叫基督耶稣从死里复活的，也必藉着住在你们心里的圣灵，使你们必死的身体又活过来。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受洗=天堂的保證班？錯！你必須要有「從上頭來」的生命！ - 好消息講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2" y="676601"/>
            <a:ext cx="3419414" cy="2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72440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你们从前与神隔绝，因着恶行，心里与他为敌。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但如今他藉着基督的肉身受死，叫你们与自己和好，都成了圣洁，没有瑕疵，无可责备，把你们引到自己面前。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只要你们在所信的道上恒心，根基稳固，坚定不移，不至被引动失去（原文是离开）福音的盼望。这福音就是你们所听过的，也是传与普天下万人听的（原文是凡受造的），我保罗也作了这福音的执事</a:t>
            </a:r>
            <a:r>
              <a:rPr lang="zh-CN" altLang="en-US" sz="17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受洗=天堂的保證班？錯！你必須要有「從上頭來」的生命！ - 好消息講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2" y="676601"/>
            <a:ext cx="3419414" cy="2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72440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</a:t>
            </a:r>
            <a:r>
              <a:rPr lang="zh-CN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</a:t>
            </a:r>
            <a:r>
              <a:rPr lang="en-US" altLang="zh-CN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12:27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你们就是基督的身子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，并且各自作肢体</a:t>
            </a:r>
            <a:r>
              <a:rPr lang="zh-CN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受洗=天堂的保證班？錯！你必須要有「從上頭來」的生命！ - 好消息講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2" y="676601"/>
            <a:ext cx="3419414" cy="2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724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如经上所记：神为爱他的人所预备的是眼睛未曾看见，耳朵未曾听见，人心也未曾想到的。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只有神藉着圣灵向我们显明了，因为圣灵参透万事，就是神深奥的事也参透了。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除了在人里头的灵，谁知道人的事；象这样，除了神的灵，也没有人知道神的事。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我们所领受的，并不是世上的灵，乃是从神来的灵，叫我们能知道神开恩赐给我们的事</a:t>
            </a:r>
            <a:r>
              <a:rPr lang="zh-CN" altLang="en-US" sz="175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75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受洗=天堂的保證班？錯！你必須要有「從上頭來」的生命！ - 好消息講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2" y="676601"/>
            <a:ext cx="3419414" cy="2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7730" y="114300"/>
            <a:ext cx="6295156" cy="5512370"/>
            <a:chOff x="2777730" y="114300"/>
            <a:chExt cx="6295156" cy="5512370"/>
          </a:xfrm>
        </p:grpSpPr>
        <p:grpSp>
          <p:nvGrpSpPr>
            <p:cNvPr id="3" name="Group 2"/>
            <p:cNvGrpSpPr/>
            <p:nvPr/>
          </p:nvGrpSpPr>
          <p:grpSpPr>
            <a:xfrm>
              <a:off x="4724400" y="114300"/>
              <a:ext cx="4348486" cy="4033269"/>
              <a:chOff x="4724400" y="114300"/>
              <a:chExt cx="4348486" cy="403326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24400" y="114300"/>
                <a:ext cx="4348486" cy="830997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属</a:t>
                </a: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灵的盼望 </a:t>
                </a: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=</a:t>
                </a: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 </a:t>
                </a:r>
                <a:endPara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与里面成形的基督对应的属灵生命状态</a:t>
                </a:r>
                <a:endParaRPr kumimoji="0" lang="en-US" altLang="zh-CN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4764374" y="1323003"/>
                <a:ext cx="3795699" cy="2824566"/>
                <a:chOff x="4764374" y="1323003"/>
                <a:chExt cx="3795699" cy="2824566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5359673" y="1323003"/>
                  <a:ext cx="0" cy="2362200"/>
                </a:xfrm>
                <a:prstGeom prst="straightConnector1">
                  <a:avLst/>
                </a:prstGeom>
                <a:ln w="57150">
                  <a:solidFill>
                    <a:srgbClr val="00B0F0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5359673" y="3685203"/>
                  <a:ext cx="3200400" cy="22860"/>
                </a:xfrm>
                <a:prstGeom prst="straightConnector1">
                  <a:avLst/>
                </a:prstGeom>
                <a:ln w="57150">
                  <a:solidFill>
                    <a:srgbClr val="00B0F0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6559738" y="3716682"/>
                  <a:ext cx="74892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时间</a:t>
                  </a:r>
                  <a:endPara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764374" y="1664387"/>
                  <a:ext cx="457199" cy="1785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人事</a:t>
                  </a:r>
                  <a:r>
                    <a:rPr kumimoji="0" lang="zh-CN" altLang="en-US" sz="2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物状况</a:t>
                  </a:r>
                  <a:endPara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 flipV="1">
                <a:off x="5573669" y="1672272"/>
                <a:ext cx="2575481" cy="1130709"/>
              </a:xfrm>
              <a:prstGeom prst="line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7489014" y="1323003"/>
                <a:ext cx="874961" cy="1373352"/>
                <a:chOff x="7496684" y="3013569"/>
                <a:chExt cx="874961" cy="1373352"/>
              </a:xfrm>
            </p:grpSpPr>
            <p:sp>
              <p:nvSpPr>
                <p:cNvPr id="27" name="Smiley Face 26"/>
                <p:cNvSpPr/>
                <p:nvPr/>
              </p:nvSpPr>
              <p:spPr>
                <a:xfrm>
                  <a:off x="7690454" y="3013569"/>
                  <a:ext cx="304800" cy="30480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00B0F0"/>
                </a:solidFill>
                <a:ln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AAC91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96684" y="3740590"/>
                  <a:ext cx="874961" cy="646331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神右边的基督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450793" y="2319330"/>
                <a:ext cx="874961" cy="1214127"/>
                <a:chOff x="5512001" y="3965049"/>
                <a:chExt cx="874961" cy="1214127"/>
              </a:xfrm>
            </p:grpSpPr>
            <p:sp>
              <p:nvSpPr>
                <p:cNvPr id="30" name="Smiley Face 29"/>
                <p:cNvSpPr/>
                <p:nvPr/>
              </p:nvSpPr>
              <p:spPr>
                <a:xfrm>
                  <a:off x="5590674" y="3965049"/>
                  <a:ext cx="304800" cy="30480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00B0F0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AAC91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512001" y="4532845"/>
                  <a:ext cx="874961" cy="646331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灵里的基督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2" name="Picture 4" descr="Hearts With Hope | Site | capenews.ne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1414" y="1379035"/>
                <a:ext cx="985921" cy="955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434113" y="989766"/>
                <a:ext cx="197941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Interpolate 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内插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77730" y="4096549"/>
              <a:ext cx="6200632" cy="1530121"/>
              <a:chOff x="2777730" y="4096549"/>
              <a:chExt cx="6200632" cy="1530121"/>
            </a:xfrm>
          </p:grpSpPr>
          <p:pic>
            <p:nvPicPr>
              <p:cNvPr id="1026" name="Picture 2" descr="Philip Lymbery | 'FUTURE PROTEIN WILL BE PLANT-BASED' SAYS FORMER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0008" y="4155009"/>
                <a:ext cx="2208354" cy="1471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Rectangle 62"/>
              <p:cNvSpPr/>
              <p:nvPr/>
            </p:nvSpPr>
            <p:spPr>
              <a:xfrm>
                <a:off x="2777730" y="4096549"/>
                <a:ext cx="3852932" cy="14773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弗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4:4 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身体只有一个，圣灵只有一个，正如你们蒙召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同有一个指望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。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4:5 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一主，一信，一洗，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4:6 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一神，就是众人的父，超乎众人之上，贯乎众人之中，也住在众人之内。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7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724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并且我们讲说这些事，不是用人智慧所指教的言语，乃是用圣灵所指教的言语，将属灵的话解释属灵的事</a:t>
            </a:r>
            <a:r>
              <a:rPr lang="zh-CN" altLang="en-US" sz="175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然而，属血气的</a:t>
            </a:r>
            <a:r>
              <a:rPr lang="zh-CN" altLang="en-US" sz="175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人（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natural man</a:t>
            </a:r>
            <a:r>
              <a:rPr lang="zh-CN" altLang="en-US" sz="175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）不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领会神圣灵的事，反倒以为愚拙，并且不能知道，因为这些事唯有属灵的人纔能看透。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属灵的人能看透万事，却没有一人能看透了他。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谁曾知道主的心去教导他呢？但我们是有基督的心了。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受洗=天堂的保證班？錯！你必須要有「從上頭來」的生命！ - 好消息講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2" y="676601"/>
            <a:ext cx="3419414" cy="2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83385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我照神为你们所赐我的职分作了教会的执事，要把神的道理传得全备，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这道理就是历世历代所隐藏的奥秘；但如今向他的圣徒显明了。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神愿意叫他们知道，这奥秘在外邦人中有何等丰盛的荣耀，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就是基督在你们心里成了有荣耀的盼望。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我们传扬他，是用诸般的智慧，劝戒各人，教导各人，要把各人在基督里完完全全的引到神面前。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我也为此劳苦，照着他在我里面运用的大能尽心竭力。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受洗=天堂的保證班？錯！你必須要有「從上頭來」的生命！ - 好消息講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2" y="676601"/>
            <a:ext cx="3419414" cy="2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5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83385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我照神为你们所赐我的职分作了教会的执事，要把神的道理传得全备，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这道理就是历世历代所隐藏的奥秘；但如今向他的圣徒显明了。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神愿意叫他们知道，这奥秘在外邦人中有何等丰盛的荣耀，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就是基督在你们心里成了有荣耀的盼望。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我们传扬他，是用诸般的智慧，劝戒各人，教导各人，要把各人在基督里完完全全的引到神面前。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我也为此劳苦，照着他在我里面运用的大能尽心竭力。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72301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455" y="1235648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820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528134" y="2449765"/>
            <a:ext cx="87496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彰显在当下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生命中的基督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1589" y="4096549"/>
            <a:ext cx="4078419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罗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8:26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况且我们的软弱有圣灵帮助，我们本不晓得当怎样祷告，只是圣灵亲自用说不出来的歎息替我们祷告。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8:27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鉴察人心的，晓得圣灵的意思，因为圣灵照着神的旨意替圣徒祈求。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8:28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我们晓得万事都互相效力，叫爱神的人得益处，就是按他旨意被召的人。</a:t>
            </a:r>
          </a:p>
        </p:txBody>
      </p:sp>
      <p:sp>
        <p:nvSpPr>
          <p:cNvPr id="60" name="Smiley Face 59"/>
          <p:cNvSpPr/>
          <p:nvPr/>
        </p:nvSpPr>
        <p:spPr>
          <a:xfrm>
            <a:off x="6669075" y="1821319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5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5521 -0.04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528134" y="2449765"/>
            <a:ext cx="87496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彰显在当下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生命中的基督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1589" y="4096549"/>
            <a:ext cx="4037513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罗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5:2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我们又藉着他，因信得进入现在所站的这恩典中，并且欢欢喜喜盼望神的荣耀。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5:3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不但如此，就是在患难中也是欢欢喜喜的；因为知道患难生忍耐，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5:4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忍耐生老练，老练生盼望；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5:5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盼望不至于羞耻，因为所赐给我们的圣灵将神的爱浇灌在我们心里。</a:t>
            </a:r>
          </a:p>
        </p:txBody>
      </p:sp>
      <p:sp>
        <p:nvSpPr>
          <p:cNvPr id="59" name="Smiley Face 58"/>
          <p:cNvSpPr/>
          <p:nvPr/>
        </p:nvSpPr>
        <p:spPr>
          <a:xfrm>
            <a:off x="7173850" y="158081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Smiley Face 59"/>
          <p:cNvSpPr/>
          <p:nvPr/>
        </p:nvSpPr>
        <p:spPr>
          <a:xfrm>
            <a:off x="6669075" y="1821319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5521 -0.04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24632"/>
            <a:ext cx="594360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神的事情，人所能知道的，原显明在人心里，因为神已经给他们显明。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自从造天地以来，神的永能和神性是明明可知的，虽是眼不能见，但藉着所造之物就可以晓得，叫人无可推诿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因为，他们虽然知道神，却不当作神荣耀他，也不感谢他。他们的思念变为虚妄，无知的心就昏暗了。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个阶段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rk Heart - Dark Heart - Sticker | TeePublic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54" l="10000" r="90000">
                        <a14:backgroundMark x1="18730" y1="59206" x2="18730" y2="59206"/>
                        <a14:backgroundMark x1="23016" y1="46984" x2="23016" y2="46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36" y="281466"/>
            <a:ext cx="3116649" cy="31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49580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他在世界，世界也是藉着他造的，世界却不认识他。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他到自己的地方来，自己的人倒不接待他。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凡接待他的，就是信他名的人，他就赐他们权柄，作神的儿女。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这等人不是从血气生的，不是从情慾生的，也不是从人意生的，乃是从神生的。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道成了肉身，住在我们中间，充充满满的有恩典有真理。我们也见过他的荣光，正是父独生子的荣光。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rist Appears to Discip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48" y="688119"/>
            <a:ext cx="4472304" cy="22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4445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生命中的巨人（</a:t>
            </a:r>
            <a:r>
              <a:rPr kumimoji="0" lang="en-US" altLang="zh-CN" sz="9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kumimoji="0" lang="zh-CN" altLang="en-US" sz="9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76500"/>
            <a:ext cx="3276600" cy="28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09124"/>
            <a:ext cx="2057400" cy="28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4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936"/>
            <a:ext cx="510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箴 </a:t>
            </a:r>
            <a:r>
              <a:rPr kumimoji="0" lang="en-US" altLang="zh-CN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16:18 </a:t>
            </a: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骄傲在败坏以先；狂心在跌倒之前。 </a:t>
            </a:r>
            <a:endParaRPr kumimoji="0" lang="en-US" altLang="zh-CN" sz="5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Microsoft Tai L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箴 </a:t>
            </a:r>
            <a:r>
              <a:rPr kumimoji="0" lang="en-US" altLang="zh-CN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18:12 </a:t>
            </a: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败坏之先，人心骄傲；尊荣以前，必有谦卑。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Microsoft Tai Le" panose="020B0502040204020203" pitchFamily="34" charset="0"/>
            </a:endParaRPr>
          </a:p>
        </p:txBody>
      </p:sp>
      <p:pic>
        <p:nvPicPr>
          <p:cNvPr id="9218" name="Picture 2" descr="http://www.cartoon-web.com/illus/proverbs/pro16-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876" y="254000"/>
            <a:ext cx="3294876" cy="4889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342901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骄傲</a:t>
            </a:r>
            <a:endParaRPr kumimoji="0" lang="en-US" sz="8000" b="1" i="0" u="none" strike="noStrike" kern="1200" cap="none" spc="0" normalizeH="0" baseline="0" noProof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8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7400" y="1943100"/>
            <a:ext cx="5314275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骄傲的表</a:t>
            </a:r>
            <a:r>
              <a:rPr kumimoji="0" lang="zh-CN" altLang="en-US" sz="80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现</a:t>
            </a:r>
            <a:endParaRPr kumimoji="0" lang="en-US" altLang="zh-CN" sz="8000" b="1" i="0" u="none" strike="noStrike" kern="1200" cap="none" spc="0" normalizeH="0" baseline="0" noProof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endParaRPr kumimoji="0" lang="en-US" sz="8000" b="1" i="0" u="none" strike="noStrike" kern="1200" cap="none" spc="0" normalizeH="0" baseline="0" noProof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0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27193</TotalTime>
  <Words>3191</Words>
  <Application>Microsoft Office PowerPoint</Application>
  <PresentationFormat>On-screen Show (16:10)</PresentationFormat>
  <Paragraphs>138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Lao UI</vt:lpstr>
      <vt:lpstr>微软雅黑</vt:lpstr>
      <vt:lpstr>微软雅黑</vt:lpstr>
      <vt:lpstr>Microsoft YaHei Light</vt:lpstr>
      <vt:lpstr>幼圆</vt:lpstr>
      <vt:lpstr>Arial</vt:lpstr>
      <vt:lpstr>Calibri</vt:lpstr>
      <vt:lpstr>Century Gothic</vt:lpstr>
      <vt:lpstr>Microsoft Tai Le</vt:lpstr>
      <vt:lpstr>Wingdings 3</vt:lpstr>
      <vt:lpstr>Wisp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1470</cp:revision>
  <dcterms:created xsi:type="dcterms:W3CDTF">2011-09-04T18:01:24Z</dcterms:created>
  <dcterms:modified xsi:type="dcterms:W3CDTF">2020-07-12T13:23:44Z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