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4"/>
  </p:notesMasterIdLst>
  <p:sldIdLst>
    <p:sldId id="256" r:id="rId5"/>
    <p:sldId id="495" r:id="rId6"/>
    <p:sldId id="511" r:id="rId7"/>
    <p:sldId id="512" r:id="rId8"/>
    <p:sldId id="513" r:id="rId9"/>
    <p:sldId id="514" r:id="rId10"/>
    <p:sldId id="515" r:id="rId11"/>
    <p:sldId id="516" r:id="rId12"/>
    <p:sldId id="498" r:id="rId13"/>
    <p:sldId id="520" r:id="rId14"/>
    <p:sldId id="519" r:id="rId15"/>
    <p:sldId id="510" r:id="rId16"/>
    <p:sldId id="499" r:id="rId17"/>
    <p:sldId id="497" r:id="rId18"/>
    <p:sldId id="501" r:id="rId19"/>
    <p:sldId id="502" r:id="rId20"/>
    <p:sldId id="517" r:id="rId21"/>
    <p:sldId id="518" r:id="rId22"/>
    <p:sldId id="521" r:id="rId2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90909"/>
    <a:srgbClr val="010101"/>
    <a:srgbClr val="FF9966"/>
    <a:srgbClr val="66FF99"/>
    <a:srgbClr val="00FFFF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0" autoAdjust="0"/>
    <p:restoredTop sz="90574" autoAdjust="0"/>
  </p:normalViewPr>
  <p:slideViewPr>
    <p:cSldViewPr>
      <p:cViewPr>
        <p:scale>
          <a:sx n="66" d="100"/>
          <a:sy n="66" d="100"/>
        </p:scale>
        <p:origin x="557" y="725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725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817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056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75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605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409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434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073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884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945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26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459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344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995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682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707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06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8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0.gif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0.gif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在基督里</a:t>
            </a:r>
            <a:endParaRPr kumimoji="0" lang="en-US" altLang="zh-CN" sz="9600" b="1" i="0" u="none" strike="noStrike" kern="1200" cap="none" spc="0" normalizeH="0" baseline="0" noProof="0" dirty="0" smtClean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18</a:t>
            </a:r>
            <a:r>
              <a:rPr kumimoji="0" lang="zh-CN" altLang="en-US" sz="9600" b="1" i="0" u="none" strike="noStrike" kern="1200" cap="none" spc="0" normalizeH="0" baseline="0" noProof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24632"/>
            <a:ext cx="5943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神说：我们要照着我们的形象、按着我们的样式造人，使他们管理海里的鱼、空中的鸟、地上的牲畜，和全地，并地上所爬的一切昆虫。</a:t>
            </a:r>
            <a:r>
              <a:rPr lang="en-US" altLang="zh-CN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</a:t>
            </a:r>
            <a:r>
              <a:rPr lang="zh-CN" altLang="en-US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600" b="1" dirty="0" smtClea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诗</a:t>
            </a:r>
            <a:r>
              <a:rPr lang="en-US" altLang="zh-CN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8:4 </a:t>
            </a: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便说：人算甚么，你竟顾念他？世人算甚么，你竟眷顾他？</a:t>
            </a:r>
            <a:r>
              <a:rPr lang="en-US" altLang="zh-CN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8:5 </a:t>
            </a: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你叫他比天使（或译：　</a:t>
            </a:r>
            <a:r>
              <a:rPr lang="zh-CN" altLang="en-US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神，</a:t>
            </a:r>
            <a:r>
              <a:rPr lang="en-US" altLang="zh-CN" sz="16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elohim</a:t>
            </a:r>
            <a:r>
              <a:rPr lang="zh-CN" altLang="en-US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微小一点，并赐他荣耀尊贵为冠冕。</a:t>
            </a:r>
            <a:r>
              <a:rPr lang="en-US" altLang="zh-CN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8:6 </a:t>
            </a: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你派他管理你手所造的，使万物，就是一切的牛羊、田野的兽、空中的鸟、海里的鱼，凡经行海道的，都服在他的脚下。</a:t>
            </a:r>
            <a:endParaRPr lang="en-US" altLang="zh-CN" sz="1600" b="1" dirty="0" smtClea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个阶段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信心与盼望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adam create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0" b="13656"/>
          <a:stretch/>
        </p:blipFill>
        <p:spPr bwMode="auto">
          <a:xfrm>
            <a:off x="6400800" y="679059"/>
            <a:ext cx="2177954" cy="225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54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24632"/>
            <a:ext cx="594360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21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神的事情，人所能知道的，原显明在人心里，因为神已经给他们显明。</a:t>
            </a:r>
            <a:r>
              <a:rPr lang="en-US" altLang="zh-CN" sz="21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自从造天地以来，神的永能和神性是明明可知的，虽是眼不能见，但藉着所造之物就可以晓得，叫人无可推诿</a:t>
            </a:r>
            <a:r>
              <a:rPr lang="zh-CN" altLang="en-US" sz="21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100" b="1" dirty="0" smtClea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21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sz="21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因为，他们虽然知道神，却不当作神荣耀他，也不感谢他。他们的思念变为虚妄，无知的心就昏暗了。</a:t>
            </a:r>
            <a:endParaRPr lang="en-US" altLang="zh-CN" sz="2100" b="1" dirty="0" smtClea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个阶段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信心与盼望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ark Heart - Dark Heart - Sticker | TeePublic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254" l="10000" r="90000">
                        <a14:backgroundMark x1="18730" y1="59206" x2="18730" y2="59206"/>
                        <a14:backgroundMark x1="23016" y1="46984" x2="23016" y2="46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536" y="281466"/>
            <a:ext cx="3116649" cy="311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24632"/>
            <a:ext cx="5943601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雅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人被试探，不可说：「我是被神试探」；因为神不能被恶试探，他也不试探人。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但各人被试探，乃是被自己的私慾牵引诱惑的。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私慾既怀了胎，就生出罪来；罪既长成，就生出死来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b="1" dirty="0" smtClea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那时，你们在其中行事为人，随从今世的风俗，顺服空中掌权者的首领，就是现今在悖逆之子心中运行的邪灵。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我们从前也都在他们中间，放纵肉体的私慾，随着肉体和心中所喜好的去行，本为可怒之子，和别人一样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b="1" dirty="0" smtClea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每个阶段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经历属灵的信心与盼望</a:t>
            </a:r>
            <a:endParaRPr lang="zh-CN" altLang="en-US" sz="3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empty hear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6" r="14509"/>
          <a:stretch/>
        </p:blipFill>
        <p:spPr bwMode="auto">
          <a:xfrm>
            <a:off x="6315370" y="674227"/>
            <a:ext cx="2631208" cy="232148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12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25376"/>
            <a:ext cx="3505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雅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你们中间的争战斗殴是从那里来的呢？不是从你们百体中战斗之私慾来的么？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你们贪恋，还是得不着；你们杀害嫉妒，又斗殴争战，也不能得。你们得不着，是因为你们不求。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你们求也得不着，是因为你们妄求，要浪费在你们的宴乐中。</a:t>
            </a:r>
            <a:endParaRPr lang="en-US" altLang="zh-CN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每个阶段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经历属灵的信心与盼望</a:t>
            </a:r>
            <a:endParaRPr lang="zh-CN" altLang="en-US" sz="3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拜年争吵哥死弟伤疑因生活琐事发生口角_老男人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r="6978"/>
          <a:stretch/>
        </p:blipFill>
        <p:spPr bwMode="auto">
          <a:xfrm>
            <a:off x="3554950" y="876300"/>
            <a:ext cx="2477455" cy="18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empty hear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6" r="14509"/>
          <a:stretch/>
        </p:blipFill>
        <p:spPr bwMode="auto">
          <a:xfrm>
            <a:off x="6315370" y="674227"/>
            <a:ext cx="2631208" cy="232148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6248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有一日，那人和他妻子夏娃同房，夏娃就怀孕，生了该隐</a:t>
            </a:r>
            <a:r>
              <a:rPr lang="en-US" altLang="zh-CN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就是得的意思</a:t>
            </a:r>
            <a:r>
              <a:rPr lang="en-US" altLang="zh-CN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，便说：耶和华使我得了一个男子。</a:t>
            </a:r>
            <a:r>
              <a:rPr lang="en-US" altLang="zh-CN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又生了该隐的兄弟亚伯。亚伯是牧羊的；该隐是种地的。</a:t>
            </a:r>
            <a:r>
              <a:rPr lang="en-US" altLang="zh-CN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有一日，该隐拿地里的出产为供物献给耶和华</a:t>
            </a:r>
            <a:r>
              <a:rPr lang="en-US" altLang="zh-CN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亚伯也将他羊群中头生的和羊的脂油献上。耶和华看中了亚伯和他的供物，</a:t>
            </a:r>
            <a:r>
              <a:rPr lang="en-US" altLang="zh-CN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只是看不中该隐和他的供物。该隐就大大的发怒，变了脸色。</a:t>
            </a:r>
            <a:r>
              <a:rPr lang="en-US" altLang="zh-CN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耶和华对该隐说：你为甚么发怒呢？你为甚么变了脸色呢？</a:t>
            </a:r>
            <a:r>
              <a:rPr lang="en-US" altLang="zh-CN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你若行得好，岂不蒙悦纳？你若行得不好，罪就伏在门前。它必恋慕你，你却要制伏它。</a:t>
            </a:r>
            <a:r>
              <a:rPr lang="en-US" altLang="zh-CN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4:8 </a:t>
            </a:r>
            <a:r>
              <a:rPr lang="zh-CN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该隐与他兄弟亚伯说话；二人正在田间。该隐起来打他兄弟亚伯，把他杀了。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每个阶段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经历属灵的信心与盼望</a:t>
            </a:r>
            <a:endParaRPr lang="zh-CN" altLang="en-US" sz="3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le:The Story of Cain and Abel (Bible Card).jpg - Wikimedia Common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0"/>
          <a:stretch/>
        </p:blipFill>
        <p:spPr bwMode="auto">
          <a:xfrm>
            <a:off x="6324600" y="675596"/>
            <a:ext cx="2425534" cy="23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empty hear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6" r="14509"/>
          <a:stretch/>
        </p:blipFill>
        <p:spPr bwMode="auto">
          <a:xfrm>
            <a:off x="6315370" y="674227"/>
            <a:ext cx="2631208" cy="232148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6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624840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5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5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5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神所造的，唯有蛇比田野一切的活物更狡猾。蛇对女人说：　神岂是真说不许你们吃园中所有树上的果子么？</a:t>
            </a:r>
            <a:r>
              <a:rPr lang="en-US" altLang="zh-CN" sz="15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5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女人对蛇说：园中树上的果子，我们可以吃，</a:t>
            </a:r>
            <a:r>
              <a:rPr lang="en-US" altLang="zh-CN" sz="15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5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唯有园当中那棵树上的果子，　神曾说：你们不可吃，也不可摸，免得你们死。</a:t>
            </a:r>
            <a:r>
              <a:rPr lang="en-US" altLang="zh-CN" sz="15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5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lang="en-US" altLang="zh-CN" sz="15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5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  <a:r>
              <a:rPr lang="en-US" altLang="zh-CN" sz="15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lang="zh-CN" altLang="en-US" sz="15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于是女人见那棵树的果子好作食物，也悦人的眼目，且是可喜爱的，能使人有智慧，就摘下果子来吃了，又</a:t>
            </a:r>
            <a:r>
              <a:rPr lang="zh-CN" altLang="en-US" sz="15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给她丈</a:t>
            </a:r>
            <a:r>
              <a:rPr lang="zh-CN" altLang="en-US" sz="15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夫</a:t>
            </a:r>
            <a:r>
              <a:rPr lang="zh-CN" altLang="en-US" sz="15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，她丈</a:t>
            </a:r>
            <a:r>
              <a:rPr lang="zh-CN" altLang="en-US" sz="15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夫也吃了。</a:t>
            </a:r>
            <a:r>
              <a:rPr lang="en-US" altLang="zh-CN" sz="15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lang="zh-CN" altLang="en-US" sz="15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他们二人的眼睛就明亮了，纔知道自己是赤身露体，便拿无花果树的叶子为自己编作裙子。</a:t>
            </a:r>
            <a:r>
              <a:rPr lang="en-US" altLang="zh-CN" sz="15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lang="zh-CN" altLang="en-US" sz="15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天起了凉风，耶和华　神在园中行走。那人和他妻子听见　神的声音，就藏在园里的树木中，躲避耶和华　神的面。</a:t>
            </a:r>
            <a:endParaRPr kumimoji="0" lang="en-US" altLang="zh-CN" sz="1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每个阶段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经历属灵的信心与盼望</a:t>
            </a:r>
            <a:endParaRPr lang="zh-CN" altLang="en-US" sz="3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eve tempt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309" y="765222"/>
            <a:ext cx="2805355" cy="210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4495801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10:7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所以，耶稣又对他们说：我实实在在的告诉你们，我就是羊的门。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10:8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凡在我以先来的都是贼，是强盗；羊却不听他们。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10:9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我就是门；凡从我进来的，必然得救，并且出入得草吃。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10:10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盗贼来，无非要偷窃，杀害，毁坏；我来了，是要叫羊（或作：人）得生命，并且得的更丰盛。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我是好牧人；好牧人为羊捨命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b="1" dirty="0" smtClea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每个阶段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经历属灵的信心与盼望</a:t>
            </a:r>
            <a:endParaRPr lang="zh-CN" altLang="en-US" sz="3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chakras.org.uk/images/chakra_yoga_holistic_health_guil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87" y="1061766"/>
            <a:ext cx="1592802" cy="161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empty hear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6" r="14509"/>
          <a:stretch/>
        </p:blipFill>
        <p:spPr bwMode="auto">
          <a:xfrm>
            <a:off x="6315370" y="674227"/>
            <a:ext cx="2631208" cy="232148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1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44958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太初有道，道与神同在，道就是神。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这道太初与神同在。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万物是藉着他造的；凡被造的，没有一样不是藉着他造的。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生命在他里头，这生命就是人的光。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光照在黑暗里，黑暗却不接受光</a:t>
            </a:r>
            <a:r>
              <a:rPr lang="zh-CN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b="1" dirty="0" smtClea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每个阶段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经历属灵的信心与盼望</a:t>
            </a:r>
            <a:endParaRPr lang="zh-CN" altLang="en-US" sz="3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chakras.org.uk/images/chakra_yoga_holistic_health_guil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87" y="1061766"/>
            <a:ext cx="1592802" cy="161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empty hear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6" r="14509"/>
          <a:stretch/>
        </p:blipFill>
        <p:spPr bwMode="auto">
          <a:xfrm>
            <a:off x="6315370" y="674227"/>
            <a:ext cx="2631208" cy="232148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5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4495801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他在世界，世界也是藉着他造的，世界却不认识他。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他到自己的地方来，自己的人倒不接待他。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凡接待他的，就是信他名的人，他就赐他们权柄，作神的儿女。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这等人不是从血气生的，不是从情慾生的，也不是从人意生的，乃是从神生的。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道成了肉身，住在我们中间，充充满满的有恩典有真理。我们也见过他的荣光，正是父独生子的荣光。</a:t>
            </a:r>
            <a:endParaRPr kumimoji="0" lang="en-US" altLang="zh-CN" sz="17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每个阶段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经历属灵的信心与盼望</a:t>
            </a:r>
            <a:endParaRPr lang="zh-CN" altLang="en-US" sz="3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hrist Appears to Discip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48" y="688119"/>
            <a:ext cx="4472304" cy="22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4495801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他在世界，世界也是藉着他造的，世界却不认识他。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他到自己的地方来，自己的人倒不接待他。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凡接待他的，就是信他名的人，他就赐他们权柄，作神的儿女。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这等人不是从血气生的，不是从情慾生的，也不是从人意生的，乃是从神生的。</a:t>
            </a:r>
            <a:r>
              <a:rPr lang="en-US" altLang="zh-CN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lang="zh-CN" altLang="en-US" sz="17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道成了肉身，住在我们中间，充充满满的有恩典有真理。我们也见过他的荣光，正是父独生子的荣光。</a:t>
            </a:r>
            <a:endParaRPr kumimoji="0" lang="en-US" altLang="zh-CN" sz="17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每个阶段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经历属灵的信心与盼望</a:t>
            </a:r>
            <a:endParaRPr lang="zh-CN" altLang="en-US" sz="36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772301"/>
            <a:ext cx="3373121" cy="2080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15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6396" y="1281834"/>
            <a:ext cx="3795699" cy="2824566"/>
            <a:chOff x="106396" y="1281834"/>
            <a:chExt cx="3795699" cy="2824566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01695" y="1281834"/>
              <a:ext cx="0" cy="23622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01695" y="3644034"/>
              <a:ext cx="3200400" cy="2286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901760" y="3675513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396" y="1623218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2309785" y="1667391"/>
            <a:ext cx="1225881" cy="551687"/>
          </a:xfrm>
          <a:prstGeom prst="line">
            <a:avLst/>
          </a:prstGeom>
          <a:ln w="571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308576" y="2233527"/>
            <a:ext cx="1253192" cy="877844"/>
            <a:chOff x="2308576" y="2233527"/>
            <a:chExt cx="1253192" cy="877844"/>
          </a:xfrm>
        </p:grpSpPr>
        <p:sp>
          <p:nvSpPr>
            <p:cNvPr id="44" name="Smiley Face 43"/>
            <p:cNvSpPr/>
            <p:nvPr/>
          </p:nvSpPr>
          <p:spPr>
            <a:xfrm>
              <a:off x="3040876" y="2806571"/>
              <a:ext cx="304800" cy="304800"/>
            </a:xfrm>
            <a:prstGeom prst="smileyFace">
              <a:avLst>
                <a:gd name="adj" fmla="val -4653"/>
              </a:avLst>
            </a:prstGeom>
            <a:solidFill>
              <a:schemeClr val="accent2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308576" y="2233527"/>
              <a:ext cx="1253192" cy="649981"/>
            </a:xfrm>
            <a:prstGeom prst="line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32476" y="1141860"/>
            <a:ext cx="1379638" cy="1200329"/>
            <a:chOff x="7690454" y="2760769"/>
            <a:chExt cx="1379638" cy="1200329"/>
          </a:xfrm>
        </p:grpSpPr>
        <p:sp>
          <p:nvSpPr>
            <p:cNvPr id="55" name="Smiley Face 54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2885" y="2760769"/>
              <a:ext cx="827207" cy="120032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将来希望的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光景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4023" y="1884414"/>
            <a:ext cx="1805805" cy="1675853"/>
            <a:chOff x="854023" y="1884414"/>
            <a:chExt cx="1805805" cy="1675853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919941" y="2233527"/>
              <a:ext cx="1359420" cy="59664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854023" y="2346140"/>
              <a:ext cx="874961" cy="1214127"/>
              <a:chOff x="5512001" y="3965049"/>
              <a:chExt cx="874961" cy="1214127"/>
            </a:xfrm>
          </p:grpSpPr>
          <p:sp>
            <p:nvSpPr>
              <p:cNvPr id="53" name="Smiley Face 52"/>
              <p:cNvSpPr/>
              <p:nvPr/>
            </p:nvSpPr>
            <p:spPr>
              <a:xfrm>
                <a:off x="5590674" y="3965049"/>
                <a:ext cx="304800" cy="304800"/>
              </a:xfrm>
              <a:prstGeom prst="smileyFace">
                <a:avLst>
                  <a:gd name="adj" fmla="val 486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12001" y="4532845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过去的光景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84867" y="1884414"/>
              <a:ext cx="874961" cy="1245322"/>
              <a:chOff x="6442845" y="3503323"/>
              <a:chExt cx="874961" cy="1245322"/>
            </a:xfrm>
          </p:grpSpPr>
          <p:sp>
            <p:nvSpPr>
              <p:cNvPr id="51" name="Smiley Face 50"/>
              <p:cNvSpPr/>
              <p:nvPr/>
            </p:nvSpPr>
            <p:spPr>
              <a:xfrm>
                <a:off x="6632539" y="3503323"/>
                <a:ext cx="304800" cy="304800"/>
              </a:xfrm>
              <a:prstGeom prst="smileyFace">
                <a:avLst>
                  <a:gd name="adj" fmla="val -265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42845" y="4102314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当</a:t>
                </a: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下的光景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8" name="Picture 2" descr="The secret to… mending your child's first broken heart | Family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5" y="1417385"/>
            <a:ext cx="1014987" cy="9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9028" y="124232"/>
            <a:ext cx="4348486" cy="83099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天然人的盼望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看重的事情蛮有可能发生时的内心状态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8612" y="989766"/>
            <a:ext cx="1984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Extrapolate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4" descr="沈建光点评10月宏观数据：消费明显下滑稳信心是关键|消费|中国经济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4" y="4155009"/>
            <a:ext cx="2584745" cy="14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777730" y="114300"/>
            <a:ext cx="6295156" cy="5512370"/>
            <a:chOff x="2777730" y="114300"/>
            <a:chExt cx="6295156" cy="5512370"/>
          </a:xfrm>
        </p:grpSpPr>
        <p:grpSp>
          <p:nvGrpSpPr>
            <p:cNvPr id="3" name="Group 2"/>
            <p:cNvGrpSpPr/>
            <p:nvPr/>
          </p:nvGrpSpPr>
          <p:grpSpPr>
            <a:xfrm>
              <a:off x="4724400" y="114300"/>
              <a:ext cx="4348486" cy="4033269"/>
              <a:chOff x="4724400" y="114300"/>
              <a:chExt cx="4348486" cy="4033269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724400" y="114300"/>
                <a:ext cx="4348486" cy="830997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属</a:t>
                </a:r>
                <a:r>
                  <a:rPr kumimoji="0" lang="zh-CN" alt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灵的盼望 </a:t>
                </a:r>
                <a:r>
                  <a:rPr kumimoji="0" lang="en-US" altLang="zh-C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=</a:t>
                </a:r>
                <a:r>
                  <a:rPr kumimoji="0" lang="zh-CN" alt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 </a:t>
                </a:r>
                <a:endPara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与里面成形的基督对应的属灵生命状态</a:t>
                </a:r>
                <a:endParaRPr kumimoji="0" lang="en-US" altLang="zh-CN" sz="1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4764374" y="1323003"/>
                <a:ext cx="3795699" cy="2824566"/>
                <a:chOff x="4764374" y="1323003"/>
                <a:chExt cx="3795699" cy="2824566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5359673" y="1323003"/>
                  <a:ext cx="0" cy="2362200"/>
                </a:xfrm>
                <a:prstGeom prst="straightConnector1">
                  <a:avLst/>
                </a:prstGeom>
                <a:ln w="57150">
                  <a:solidFill>
                    <a:srgbClr val="00B0F0"/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flipV="1">
                  <a:off x="5359673" y="3685203"/>
                  <a:ext cx="3200400" cy="22860"/>
                </a:xfrm>
                <a:prstGeom prst="straightConnector1">
                  <a:avLst/>
                </a:prstGeom>
                <a:ln w="57150">
                  <a:solidFill>
                    <a:srgbClr val="00B0F0"/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6559738" y="3716682"/>
                  <a:ext cx="74892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Century Gothic" panose="020B0502020202020204"/>
                      <a:cs typeface="+mn-cs"/>
                    </a:rPr>
                    <a:t>时间</a:t>
                  </a:r>
                  <a:endPara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764374" y="1664387"/>
                  <a:ext cx="457199" cy="1785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Century Gothic" panose="020B0502020202020204"/>
                      <a:cs typeface="+mn-cs"/>
                    </a:rPr>
                    <a:t>人事</a:t>
                  </a:r>
                  <a:r>
                    <a:rPr kumimoji="0" lang="zh-CN" altLang="en-US" sz="22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F0"/>
                      </a:solidFill>
                      <a:effectLst/>
                      <a:uLnTx/>
                      <a:uFillTx/>
                      <a:latin typeface="Century Gothic" panose="020B0502020202020204"/>
                      <a:cs typeface="+mn-cs"/>
                    </a:rPr>
                    <a:t>物状况</a:t>
                  </a:r>
                  <a:endPara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 flipV="1">
                <a:off x="5573669" y="1672272"/>
                <a:ext cx="2575481" cy="1130709"/>
              </a:xfrm>
              <a:prstGeom prst="line">
                <a:avLst/>
              </a:prstGeom>
              <a:ln w="571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>
                <a:off x="7489014" y="1323003"/>
                <a:ext cx="874961" cy="1373352"/>
                <a:chOff x="7496684" y="3013569"/>
                <a:chExt cx="874961" cy="1373352"/>
              </a:xfrm>
            </p:grpSpPr>
            <p:sp>
              <p:nvSpPr>
                <p:cNvPr id="27" name="Smiley Face 26"/>
                <p:cNvSpPr/>
                <p:nvPr/>
              </p:nvSpPr>
              <p:spPr>
                <a:xfrm>
                  <a:off x="7690454" y="3013569"/>
                  <a:ext cx="304800" cy="304800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00B0F0"/>
                </a:solidFill>
                <a:ln>
                  <a:solidFill>
                    <a:srgbClr val="0000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AAC91">
                        <a:lumMod val="75000"/>
                      </a:srgb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496684" y="3740590"/>
                  <a:ext cx="874961" cy="646331"/>
                </a:xfrm>
                <a:prstGeom prst="rect">
                  <a:avLst/>
                </a:prstGeom>
                <a:solidFill>
                  <a:srgbClr val="00B0F0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entury Gothic" panose="020B0502020202020204"/>
                      <a:cs typeface="+mn-cs"/>
                    </a:rPr>
                    <a:t>神右边的基督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5450793" y="2319330"/>
                <a:ext cx="874961" cy="1214127"/>
                <a:chOff x="5512001" y="3965049"/>
                <a:chExt cx="874961" cy="1214127"/>
              </a:xfrm>
            </p:grpSpPr>
            <p:sp>
              <p:nvSpPr>
                <p:cNvPr id="30" name="Smiley Face 29"/>
                <p:cNvSpPr/>
                <p:nvPr/>
              </p:nvSpPr>
              <p:spPr>
                <a:xfrm>
                  <a:off x="5590674" y="3965049"/>
                  <a:ext cx="304800" cy="304800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00B0F0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AAC91">
                        <a:lumMod val="75000"/>
                      </a:srgb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5512001" y="4532845"/>
                  <a:ext cx="874961" cy="646331"/>
                </a:xfrm>
                <a:prstGeom prst="rect">
                  <a:avLst/>
                </a:prstGeom>
                <a:solidFill>
                  <a:srgbClr val="00B0F0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entury Gothic" panose="020B0502020202020204"/>
                      <a:cs typeface="+mn-cs"/>
                    </a:rPr>
                    <a:t>灵里的基督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2" name="Picture 4" descr="Hearts With Hope | Site | capenews.net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1414" y="1379035"/>
                <a:ext cx="985921" cy="955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5434113" y="989766"/>
                <a:ext cx="197941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Interpolate </a:t>
                </a: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内插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6528134" y="1821319"/>
                <a:ext cx="874961" cy="1828775"/>
                <a:chOff x="6481984" y="3344371"/>
                <a:chExt cx="874961" cy="1828775"/>
              </a:xfrm>
            </p:grpSpPr>
            <p:sp>
              <p:nvSpPr>
                <p:cNvPr id="61" name="Smiley Face 60"/>
                <p:cNvSpPr/>
                <p:nvPr/>
              </p:nvSpPr>
              <p:spPr>
                <a:xfrm>
                  <a:off x="6622925" y="3344371"/>
                  <a:ext cx="304800" cy="304800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00B0F0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AAC91">
                        <a:lumMod val="75000"/>
                      </a:srgbClr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6481984" y="3972817"/>
                  <a:ext cx="874961" cy="1200329"/>
                </a:xfrm>
                <a:prstGeom prst="rect">
                  <a:avLst/>
                </a:prstGeom>
                <a:solidFill>
                  <a:srgbClr val="00B0F0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entury Gothic" panose="020B0502020202020204"/>
                      <a:cs typeface="+mn-cs"/>
                    </a:rPr>
                    <a:t>彰显在当下</a:t>
                  </a:r>
                  <a:endParaRPr kumimoji="0" lang="en-US" altLang="zh-CN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endParaRP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entury Gothic" panose="020B0502020202020204"/>
                      <a:cs typeface="+mn-cs"/>
                    </a:rPr>
                    <a:t>生命中的基督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2777730" y="4096549"/>
              <a:ext cx="6200632" cy="1530121"/>
              <a:chOff x="2777730" y="4096549"/>
              <a:chExt cx="6200632" cy="1530121"/>
            </a:xfrm>
          </p:grpSpPr>
          <p:pic>
            <p:nvPicPr>
              <p:cNvPr id="1026" name="Picture 2" descr="Philip Lymbery | 'FUTURE PROTEIN WILL BE PLANT-BASED' SAYS FORMER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0008" y="4155009"/>
                <a:ext cx="2208354" cy="14716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Rectangle 62"/>
              <p:cNvSpPr/>
              <p:nvPr/>
            </p:nvSpPr>
            <p:spPr>
              <a:xfrm>
                <a:off x="2777730" y="4096549"/>
                <a:ext cx="3852932" cy="14773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glow rad="50800">
                        <a:prstClr val="white"/>
                      </a:glow>
                    </a:effectLst>
                    <a:uLnTx/>
                    <a:uFillTx/>
                    <a:latin typeface="Century Gothic" panose="020B0502020202020204"/>
                    <a:cs typeface="+mn-cs"/>
                  </a:rPr>
                  <a:t>弗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glow rad="50800">
                        <a:prstClr val="white"/>
                      </a:glow>
                    </a:effectLst>
                    <a:uLnTx/>
                    <a:uFillTx/>
                    <a:latin typeface="Century Gothic" panose="020B0502020202020204"/>
                    <a:cs typeface="+mn-cs"/>
                  </a:rPr>
                  <a:t>4:4 </a:t>
                </a: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glow rad="50800">
                        <a:prstClr val="white"/>
                      </a:glow>
                    </a:effectLst>
                    <a:uLnTx/>
                    <a:uFillTx/>
                    <a:latin typeface="Century Gothic" panose="020B0502020202020204"/>
                    <a:cs typeface="+mn-cs"/>
                  </a:rPr>
                  <a:t>身体只有一个，圣灵只有一个，正如你们蒙召</a:t>
                </a: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glow rad="50800">
                        <a:prstClr val="white"/>
                      </a:glow>
                    </a:effectLst>
                    <a:uLnTx/>
                    <a:uFillTx/>
                    <a:latin typeface="Century Gothic" panose="020B0502020202020204"/>
                    <a:cs typeface="+mn-cs"/>
                  </a:rPr>
                  <a:t>同有一个指望</a:t>
                </a: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glow rad="50800">
                        <a:prstClr val="white"/>
                      </a:glow>
                    </a:effectLst>
                    <a:uLnTx/>
                    <a:uFillTx/>
                    <a:latin typeface="Century Gothic" panose="020B0502020202020204"/>
                    <a:cs typeface="+mn-cs"/>
                  </a:rPr>
                  <a:t>。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glow rad="50800">
                        <a:prstClr val="white"/>
                      </a:glow>
                    </a:effectLst>
                    <a:uLnTx/>
                    <a:uFillTx/>
                    <a:latin typeface="Century Gothic" panose="020B0502020202020204"/>
                    <a:cs typeface="+mn-cs"/>
                  </a:rPr>
                  <a:t>4:5 </a:t>
                </a: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glow rad="50800">
                        <a:prstClr val="white"/>
                      </a:glow>
                    </a:effectLst>
                    <a:uLnTx/>
                    <a:uFillTx/>
                    <a:latin typeface="Century Gothic" panose="020B0502020202020204"/>
                    <a:cs typeface="+mn-cs"/>
                  </a:rPr>
                  <a:t>一主，一信，一洗，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glow rad="50800">
                        <a:prstClr val="white"/>
                      </a:glow>
                    </a:effectLst>
                    <a:uLnTx/>
                    <a:uFillTx/>
                    <a:latin typeface="Century Gothic" panose="020B0502020202020204"/>
                    <a:cs typeface="+mn-cs"/>
                  </a:rPr>
                  <a:t>4:6 </a:t>
                </a: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glow rad="50800">
                        <a:prstClr val="white"/>
                      </a:glow>
                    </a:effectLst>
                    <a:uLnTx/>
                    <a:uFillTx/>
                    <a:latin typeface="Century Gothic" panose="020B0502020202020204"/>
                    <a:cs typeface="+mn-cs"/>
                  </a:rPr>
                  <a:t>一神，就是众人的父，超乎众人之上，贯乎众人之中，也住在众人之内。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528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724400" y="11430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灵的盼望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与里面成形的基督对应的属灵生命状态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64374" y="1323003"/>
            <a:ext cx="3795699" cy="2824566"/>
            <a:chOff x="4764374" y="1323003"/>
            <a:chExt cx="3795699" cy="2824566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359673" y="1323003"/>
              <a:ext cx="0" cy="23622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359673" y="3685203"/>
              <a:ext cx="3200400" cy="2286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559738" y="3716682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64374" y="1664387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5573669" y="1672272"/>
            <a:ext cx="2575481" cy="1130709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489014" y="1323003"/>
            <a:ext cx="874961" cy="1373352"/>
            <a:chOff x="7496684" y="3013569"/>
            <a:chExt cx="874961" cy="1373352"/>
          </a:xfrm>
        </p:grpSpPr>
        <p:sp>
          <p:nvSpPr>
            <p:cNvPr id="27" name="Smiley Face 26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96684" y="3740590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神右边的基督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50793" y="2319330"/>
            <a:ext cx="874961" cy="1214127"/>
            <a:chOff x="5512001" y="3965049"/>
            <a:chExt cx="874961" cy="1214127"/>
          </a:xfrm>
        </p:grpSpPr>
        <p:sp>
          <p:nvSpPr>
            <p:cNvPr id="30" name="Smiley Face 29"/>
            <p:cNvSpPr/>
            <p:nvPr/>
          </p:nvSpPr>
          <p:spPr>
            <a:xfrm>
              <a:off x="5590674" y="396504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2001" y="4532845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灵里的基督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32" name="Picture 4" descr="Hearts With Hope | Site | capenews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14" y="1379035"/>
            <a:ext cx="985921" cy="9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6396" y="1281834"/>
            <a:ext cx="3795699" cy="2824566"/>
            <a:chOff x="106396" y="1281834"/>
            <a:chExt cx="3795699" cy="2824566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01695" y="1281834"/>
              <a:ext cx="0" cy="23622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01695" y="3644034"/>
              <a:ext cx="3200400" cy="2286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901760" y="3675513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396" y="1623218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2309785" y="1667391"/>
            <a:ext cx="1225881" cy="551687"/>
          </a:xfrm>
          <a:prstGeom prst="line">
            <a:avLst/>
          </a:prstGeom>
          <a:ln w="571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308576" y="2233527"/>
            <a:ext cx="1253192" cy="877844"/>
            <a:chOff x="2308576" y="2233527"/>
            <a:chExt cx="1253192" cy="877844"/>
          </a:xfrm>
        </p:grpSpPr>
        <p:sp>
          <p:nvSpPr>
            <p:cNvPr id="44" name="Smiley Face 43"/>
            <p:cNvSpPr/>
            <p:nvPr/>
          </p:nvSpPr>
          <p:spPr>
            <a:xfrm>
              <a:off x="3040876" y="2806571"/>
              <a:ext cx="304800" cy="304800"/>
            </a:xfrm>
            <a:prstGeom prst="smileyFace">
              <a:avLst>
                <a:gd name="adj" fmla="val -4653"/>
              </a:avLst>
            </a:prstGeom>
            <a:solidFill>
              <a:schemeClr val="accent2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308576" y="2233527"/>
              <a:ext cx="1253192" cy="649981"/>
            </a:xfrm>
            <a:prstGeom prst="line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32476" y="1141860"/>
            <a:ext cx="1379638" cy="1200329"/>
            <a:chOff x="7690454" y="2760769"/>
            <a:chExt cx="1379638" cy="1200329"/>
          </a:xfrm>
        </p:grpSpPr>
        <p:sp>
          <p:nvSpPr>
            <p:cNvPr id="55" name="Smiley Face 54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2885" y="2760769"/>
              <a:ext cx="827207" cy="120032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将来希望的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光景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4023" y="1884414"/>
            <a:ext cx="1805805" cy="1675853"/>
            <a:chOff x="854023" y="1884414"/>
            <a:chExt cx="1805805" cy="1675853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919941" y="2233527"/>
              <a:ext cx="1359420" cy="59664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854023" y="2346140"/>
              <a:ext cx="874961" cy="1214127"/>
              <a:chOff x="5512001" y="3965049"/>
              <a:chExt cx="874961" cy="1214127"/>
            </a:xfrm>
          </p:grpSpPr>
          <p:sp>
            <p:nvSpPr>
              <p:cNvPr id="53" name="Smiley Face 52"/>
              <p:cNvSpPr/>
              <p:nvPr/>
            </p:nvSpPr>
            <p:spPr>
              <a:xfrm>
                <a:off x="5590674" y="3965049"/>
                <a:ext cx="304800" cy="304800"/>
              </a:xfrm>
              <a:prstGeom prst="smileyFace">
                <a:avLst>
                  <a:gd name="adj" fmla="val 486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12001" y="4532845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过去的光景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84867" y="1884414"/>
              <a:ext cx="874961" cy="1245322"/>
              <a:chOff x="6442845" y="3503323"/>
              <a:chExt cx="874961" cy="1245322"/>
            </a:xfrm>
          </p:grpSpPr>
          <p:sp>
            <p:nvSpPr>
              <p:cNvPr id="51" name="Smiley Face 50"/>
              <p:cNvSpPr/>
              <p:nvPr/>
            </p:nvSpPr>
            <p:spPr>
              <a:xfrm>
                <a:off x="6632539" y="3503323"/>
                <a:ext cx="304800" cy="304800"/>
              </a:xfrm>
              <a:prstGeom prst="smileyFace">
                <a:avLst>
                  <a:gd name="adj" fmla="val -265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42845" y="4102314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当</a:t>
                </a: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下的光景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8" name="Picture 2" descr="The secret to… mending your child's first broken heart | Famil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5" y="1417385"/>
            <a:ext cx="1014987" cy="9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9028" y="124232"/>
            <a:ext cx="4348486" cy="83099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天然人的盼望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看重的事情蛮有可能发生时的内心状态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34113" y="989766"/>
            <a:ext cx="19794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Interpolate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内插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8612" y="989766"/>
            <a:ext cx="1984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Extrapolate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Philip Lymbery | 'FUTURE PROTEIN WILL BE PLANT-BASED' SAYS FORMER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08" y="4155009"/>
            <a:ext cx="2208354" cy="14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沈建光点评10月宏观数据：消费明显下滑稳信心是关键|消费|中国经济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4" y="4155009"/>
            <a:ext cx="2584745" cy="14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Smiley Face 60"/>
          <p:cNvSpPr/>
          <p:nvPr/>
        </p:nvSpPr>
        <p:spPr>
          <a:xfrm>
            <a:off x="6669075" y="1821319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AAC91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28134" y="2449765"/>
            <a:ext cx="874961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彰显在当下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生命中的基督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91589" y="4096549"/>
            <a:ext cx="4037513" cy="16619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来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3:4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因为房屋都必有人建造，但建造万物的就是神。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3:5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摩西为仆人，在神的全家诚然尽忠，为要證明将来必传说的事。</a:t>
            </a:r>
            <a:r>
              <a:rPr lang="en-US" altLang="zh-CN" sz="17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3:6 </a:t>
            </a:r>
            <a:r>
              <a:rPr lang="zh-CN" altLang="en-US" sz="17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但基督为儿子，治理神的家；我们若将可夸的盼望和胆量坚持到底，便是他的家了</a:t>
            </a:r>
            <a:r>
              <a:rPr lang="zh-CN" altLang="en-US" sz="1700" b="1" dirty="0" smtClean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。</a:t>
            </a:r>
            <a:endParaRPr lang="zh-CN" altLang="en-US" sz="1700" b="1" dirty="0">
              <a:solidFill>
                <a:srgbClr val="0070C0"/>
              </a:solidFill>
              <a:effectLst>
                <a:glow rad="50800">
                  <a:prstClr val="white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19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05521 -0.04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724400" y="11430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灵的盼望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与里面成形的基督对应的属灵生命状态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64374" y="1323003"/>
            <a:ext cx="3795699" cy="2824566"/>
            <a:chOff x="4764374" y="1323003"/>
            <a:chExt cx="3795699" cy="2824566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359673" y="1323003"/>
              <a:ext cx="0" cy="23622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359673" y="3685203"/>
              <a:ext cx="3200400" cy="2286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559738" y="3716682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64374" y="1664387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5573669" y="1672272"/>
            <a:ext cx="2575481" cy="1130709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489014" y="1323003"/>
            <a:ext cx="874961" cy="1373352"/>
            <a:chOff x="7496684" y="3013569"/>
            <a:chExt cx="874961" cy="1373352"/>
          </a:xfrm>
        </p:grpSpPr>
        <p:sp>
          <p:nvSpPr>
            <p:cNvPr id="27" name="Smiley Face 26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96684" y="3740590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神右边的基督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50793" y="2319330"/>
            <a:ext cx="874961" cy="1214127"/>
            <a:chOff x="5512001" y="3965049"/>
            <a:chExt cx="874961" cy="1214127"/>
          </a:xfrm>
        </p:grpSpPr>
        <p:sp>
          <p:nvSpPr>
            <p:cNvPr id="30" name="Smiley Face 29"/>
            <p:cNvSpPr/>
            <p:nvPr/>
          </p:nvSpPr>
          <p:spPr>
            <a:xfrm>
              <a:off x="5590674" y="396504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2001" y="4532845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灵里的基督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32" name="Picture 4" descr="Hearts With Hope | Site | capenews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14" y="1379035"/>
            <a:ext cx="985921" cy="9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6396" y="1281834"/>
            <a:ext cx="3795699" cy="2824566"/>
            <a:chOff x="106396" y="1281834"/>
            <a:chExt cx="3795699" cy="2824566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01695" y="1281834"/>
              <a:ext cx="0" cy="23622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01695" y="3644034"/>
              <a:ext cx="3200400" cy="2286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901760" y="3675513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396" y="1623218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2309785" y="1667391"/>
            <a:ext cx="1225881" cy="551687"/>
          </a:xfrm>
          <a:prstGeom prst="line">
            <a:avLst/>
          </a:prstGeom>
          <a:ln w="571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308576" y="2233527"/>
            <a:ext cx="1253192" cy="877844"/>
            <a:chOff x="2308576" y="2233527"/>
            <a:chExt cx="1253192" cy="877844"/>
          </a:xfrm>
        </p:grpSpPr>
        <p:sp>
          <p:nvSpPr>
            <p:cNvPr id="44" name="Smiley Face 43"/>
            <p:cNvSpPr/>
            <p:nvPr/>
          </p:nvSpPr>
          <p:spPr>
            <a:xfrm>
              <a:off x="3040876" y="2806571"/>
              <a:ext cx="304800" cy="304800"/>
            </a:xfrm>
            <a:prstGeom prst="smileyFace">
              <a:avLst>
                <a:gd name="adj" fmla="val -4653"/>
              </a:avLst>
            </a:prstGeom>
            <a:solidFill>
              <a:schemeClr val="accent2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308576" y="2233527"/>
              <a:ext cx="1253192" cy="649981"/>
            </a:xfrm>
            <a:prstGeom prst="line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32476" y="1141860"/>
            <a:ext cx="1379638" cy="1200329"/>
            <a:chOff x="7690454" y="2760769"/>
            <a:chExt cx="1379638" cy="1200329"/>
          </a:xfrm>
        </p:grpSpPr>
        <p:sp>
          <p:nvSpPr>
            <p:cNvPr id="55" name="Smiley Face 54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2885" y="2760769"/>
              <a:ext cx="827207" cy="120032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将来希望的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光景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4023" y="1884414"/>
            <a:ext cx="1805805" cy="1675853"/>
            <a:chOff x="854023" y="1884414"/>
            <a:chExt cx="1805805" cy="1675853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919941" y="2233527"/>
              <a:ext cx="1359420" cy="59664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854023" y="2346140"/>
              <a:ext cx="874961" cy="1214127"/>
              <a:chOff x="5512001" y="3965049"/>
              <a:chExt cx="874961" cy="1214127"/>
            </a:xfrm>
          </p:grpSpPr>
          <p:sp>
            <p:nvSpPr>
              <p:cNvPr id="53" name="Smiley Face 52"/>
              <p:cNvSpPr/>
              <p:nvPr/>
            </p:nvSpPr>
            <p:spPr>
              <a:xfrm>
                <a:off x="5590674" y="3965049"/>
                <a:ext cx="304800" cy="304800"/>
              </a:xfrm>
              <a:prstGeom prst="smileyFace">
                <a:avLst>
                  <a:gd name="adj" fmla="val 486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12001" y="4532845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过去的光景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84867" y="1884414"/>
              <a:ext cx="874961" cy="1245322"/>
              <a:chOff x="6442845" y="3503323"/>
              <a:chExt cx="874961" cy="1245322"/>
            </a:xfrm>
          </p:grpSpPr>
          <p:sp>
            <p:nvSpPr>
              <p:cNvPr id="51" name="Smiley Face 50"/>
              <p:cNvSpPr/>
              <p:nvPr/>
            </p:nvSpPr>
            <p:spPr>
              <a:xfrm>
                <a:off x="6632539" y="3503323"/>
                <a:ext cx="304800" cy="304800"/>
              </a:xfrm>
              <a:prstGeom prst="smileyFace">
                <a:avLst>
                  <a:gd name="adj" fmla="val -265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42845" y="4102314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当</a:t>
                </a: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下的光景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8" name="Picture 2" descr="The secret to… mending your child's first broken heart | Famil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5" y="1417385"/>
            <a:ext cx="1014987" cy="9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9028" y="124232"/>
            <a:ext cx="4348486" cy="83099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天然人的盼望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看重的事情蛮有可能发生时的内心状态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34113" y="989766"/>
            <a:ext cx="19794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Interpolate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内插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8612" y="989766"/>
            <a:ext cx="1984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Extrapolate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Philip Lymbery | 'FUTURE PROTEIN WILL BE PLANT-BASED' SAYS FORMER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08" y="4155009"/>
            <a:ext cx="2208354" cy="14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沈建光点评10月宏观数据：消费明显下滑稳信心是关键|消费|中国经济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4" y="4155009"/>
            <a:ext cx="2584745" cy="14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6528134" y="2449765"/>
            <a:ext cx="874961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彰显在当下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生命中的基督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91589" y="4096549"/>
            <a:ext cx="4037513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罗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8:23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不但如此，就是我们这有圣灵初结果子的，也是自己心里歎息，等候得着儿子的名分，乃是我们的身体得赎。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8:24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我们得救是在乎盼望；只是所见的盼望不是盼望，谁还盼望他所见的</a:t>
            </a:r>
            <a:r>
              <a:rPr lang="zh-CN" altLang="en-US" sz="1600" b="1" dirty="0" smtClean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呢？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8:25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但我们若盼望那所不见的，就必忍耐等候</a:t>
            </a:r>
            <a:r>
              <a:rPr lang="zh-CN" altLang="en-US" sz="1600" b="1" dirty="0" smtClean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。</a:t>
            </a:r>
            <a:endParaRPr lang="zh-CN" altLang="en-US" sz="1600" b="1" dirty="0">
              <a:solidFill>
                <a:srgbClr val="0070C0"/>
              </a:solidFill>
              <a:effectLst>
                <a:glow rad="50800">
                  <a:prstClr val="white"/>
                </a:glow>
              </a:effectLst>
            </a:endParaRPr>
          </a:p>
        </p:txBody>
      </p:sp>
      <p:sp>
        <p:nvSpPr>
          <p:cNvPr id="59" name="Smiley Face 58"/>
          <p:cNvSpPr/>
          <p:nvPr/>
        </p:nvSpPr>
        <p:spPr>
          <a:xfrm>
            <a:off x="7173850" y="158081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AAC91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4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724400" y="11430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灵的盼望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与里面成形的基督对应的属灵生命状态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64374" y="1323003"/>
            <a:ext cx="3795699" cy="2824566"/>
            <a:chOff x="4764374" y="1323003"/>
            <a:chExt cx="3795699" cy="2824566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359673" y="1323003"/>
              <a:ext cx="0" cy="23622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359673" y="3685203"/>
              <a:ext cx="3200400" cy="2286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559738" y="3716682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64374" y="1664387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5573669" y="1672272"/>
            <a:ext cx="2575481" cy="1130709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489014" y="1323003"/>
            <a:ext cx="874961" cy="1373352"/>
            <a:chOff x="7496684" y="3013569"/>
            <a:chExt cx="874961" cy="1373352"/>
          </a:xfrm>
        </p:grpSpPr>
        <p:sp>
          <p:nvSpPr>
            <p:cNvPr id="27" name="Smiley Face 26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96684" y="3740590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神右边的基督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50793" y="2319330"/>
            <a:ext cx="874961" cy="1214127"/>
            <a:chOff x="5512001" y="3965049"/>
            <a:chExt cx="874961" cy="1214127"/>
          </a:xfrm>
        </p:grpSpPr>
        <p:sp>
          <p:nvSpPr>
            <p:cNvPr id="30" name="Smiley Face 29"/>
            <p:cNvSpPr/>
            <p:nvPr/>
          </p:nvSpPr>
          <p:spPr>
            <a:xfrm>
              <a:off x="5590674" y="396504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2001" y="4532845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灵里的基督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32" name="Picture 4" descr="Hearts With Hope | Site | capenews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14" y="1379035"/>
            <a:ext cx="985921" cy="9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6396" y="1281834"/>
            <a:ext cx="3795699" cy="2824566"/>
            <a:chOff x="106396" y="1281834"/>
            <a:chExt cx="3795699" cy="2824566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01695" y="1281834"/>
              <a:ext cx="0" cy="23622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01695" y="3644034"/>
              <a:ext cx="3200400" cy="2286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901760" y="3675513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396" y="1623218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2309785" y="1667391"/>
            <a:ext cx="1225881" cy="551687"/>
          </a:xfrm>
          <a:prstGeom prst="line">
            <a:avLst/>
          </a:prstGeom>
          <a:ln w="571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308576" y="2233527"/>
            <a:ext cx="1253192" cy="877844"/>
            <a:chOff x="2308576" y="2233527"/>
            <a:chExt cx="1253192" cy="877844"/>
          </a:xfrm>
        </p:grpSpPr>
        <p:sp>
          <p:nvSpPr>
            <p:cNvPr id="44" name="Smiley Face 43"/>
            <p:cNvSpPr/>
            <p:nvPr/>
          </p:nvSpPr>
          <p:spPr>
            <a:xfrm>
              <a:off x="3040876" y="2806571"/>
              <a:ext cx="304800" cy="304800"/>
            </a:xfrm>
            <a:prstGeom prst="smileyFace">
              <a:avLst>
                <a:gd name="adj" fmla="val -4653"/>
              </a:avLst>
            </a:prstGeom>
            <a:solidFill>
              <a:schemeClr val="accent2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308576" y="2233527"/>
              <a:ext cx="1253192" cy="649981"/>
            </a:xfrm>
            <a:prstGeom prst="line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32476" y="1141860"/>
            <a:ext cx="1379638" cy="1200329"/>
            <a:chOff x="7690454" y="2760769"/>
            <a:chExt cx="1379638" cy="1200329"/>
          </a:xfrm>
        </p:grpSpPr>
        <p:sp>
          <p:nvSpPr>
            <p:cNvPr id="55" name="Smiley Face 54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2885" y="2760769"/>
              <a:ext cx="827207" cy="120032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将来希望的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光景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4023" y="1884414"/>
            <a:ext cx="1805805" cy="1675853"/>
            <a:chOff x="854023" y="1884414"/>
            <a:chExt cx="1805805" cy="1675853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919941" y="2233527"/>
              <a:ext cx="1359420" cy="59664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854023" y="2346140"/>
              <a:ext cx="874961" cy="1214127"/>
              <a:chOff x="5512001" y="3965049"/>
              <a:chExt cx="874961" cy="1214127"/>
            </a:xfrm>
          </p:grpSpPr>
          <p:sp>
            <p:nvSpPr>
              <p:cNvPr id="53" name="Smiley Face 52"/>
              <p:cNvSpPr/>
              <p:nvPr/>
            </p:nvSpPr>
            <p:spPr>
              <a:xfrm>
                <a:off x="5590674" y="3965049"/>
                <a:ext cx="304800" cy="304800"/>
              </a:xfrm>
              <a:prstGeom prst="smileyFace">
                <a:avLst>
                  <a:gd name="adj" fmla="val 486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12001" y="4532845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过去的光景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84867" y="1884414"/>
              <a:ext cx="874961" cy="1245322"/>
              <a:chOff x="6442845" y="3503323"/>
              <a:chExt cx="874961" cy="1245322"/>
            </a:xfrm>
          </p:grpSpPr>
          <p:sp>
            <p:nvSpPr>
              <p:cNvPr id="51" name="Smiley Face 50"/>
              <p:cNvSpPr/>
              <p:nvPr/>
            </p:nvSpPr>
            <p:spPr>
              <a:xfrm>
                <a:off x="6632539" y="3503323"/>
                <a:ext cx="304800" cy="304800"/>
              </a:xfrm>
              <a:prstGeom prst="smileyFace">
                <a:avLst>
                  <a:gd name="adj" fmla="val -265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42845" y="4102314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当</a:t>
                </a: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下的光景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8" name="Picture 2" descr="The secret to… mending your child's first broken heart | Famil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5" y="1417385"/>
            <a:ext cx="1014987" cy="9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9028" y="124232"/>
            <a:ext cx="4348486" cy="83099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天然人的盼望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看重的事情蛮有可能发生时的内心状态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34113" y="989766"/>
            <a:ext cx="19794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Interpolate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内插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8612" y="989766"/>
            <a:ext cx="1984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Extrapolate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Philip Lymbery | 'FUTURE PROTEIN WILL BE PLANT-BASED' SAYS FORMER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08" y="4155009"/>
            <a:ext cx="2208354" cy="14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沈建光点评10月宏观数据：消费明显下滑稳信心是关键|消费|中国经济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4" y="4155009"/>
            <a:ext cx="2584745" cy="14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6528134" y="2449765"/>
            <a:ext cx="874961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彰显在当下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生命中的基督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91589" y="4096549"/>
            <a:ext cx="4078419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罗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8:26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况且我们的软弱有圣灵帮助，我们本不晓得当怎样祷告，只是圣灵亲自用说不出来的歎息替我们祷告。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8:27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鉴察人心的，晓得圣灵的意思，因为圣灵照着神的旨意替圣徒祈求。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8:28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我们晓得万事都互相效力，叫爱神的人得益处，就是按他旨意被召的人。</a:t>
            </a:r>
          </a:p>
        </p:txBody>
      </p:sp>
      <p:sp>
        <p:nvSpPr>
          <p:cNvPr id="59" name="Smiley Face 58"/>
          <p:cNvSpPr/>
          <p:nvPr/>
        </p:nvSpPr>
        <p:spPr>
          <a:xfrm>
            <a:off x="7173850" y="158081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AAC91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0" name="Smiley Face 59"/>
          <p:cNvSpPr/>
          <p:nvPr/>
        </p:nvSpPr>
        <p:spPr>
          <a:xfrm>
            <a:off x="6669075" y="1821319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AAC91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5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05521 -0.04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724400" y="11430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灵的盼望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与里面成形的基督对应的属灵生命状态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64374" y="1323003"/>
            <a:ext cx="3795699" cy="2824566"/>
            <a:chOff x="4764374" y="1323003"/>
            <a:chExt cx="3795699" cy="2824566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359673" y="1323003"/>
              <a:ext cx="0" cy="23622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359673" y="3685203"/>
              <a:ext cx="3200400" cy="2286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559738" y="3716682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64374" y="1664387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5573669" y="1672272"/>
            <a:ext cx="2575481" cy="1130709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489014" y="1323003"/>
            <a:ext cx="874961" cy="1373352"/>
            <a:chOff x="7496684" y="3013569"/>
            <a:chExt cx="874961" cy="1373352"/>
          </a:xfrm>
        </p:grpSpPr>
        <p:sp>
          <p:nvSpPr>
            <p:cNvPr id="27" name="Smiley Face 26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96684" y="3740590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神右边的基督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50793" y="2319330"/>
            <a:ext cx="874961" cy="1214127"/>
            <a:chOff x="5512001" y="3965049"/>
            <a:chExt cx="874961" cy="1214127"/>
          </a:xfrm>
        </p:grpSpPr>
        <p:sp>
          <p:nvSpPr>
            <p:cNvPr id="30" name="Smiley Face 29"/>
            <p:cNvSpPr/>
            <p:nvPr/>
          </p:nvSpPr>
          <p:spPr>
            <a:xfrm>
              <a:off x="5590674" y="396504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2001" y="4532845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灵里的基督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32" name="Picture 4" descr="Hearts With Hope | Site | capenews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14" y="1379035"/>
            <a:ext cx="985921" cy="9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6396" y="1281834"/>
            <a:ext cx="3795699" cy="2824566"/>
            <a:chOff x="106396" y="1281834"/>
            <a:chExt cx="3795699" cy="2824566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01695" y="1281834"/>
              <a:ext cx="0" cy="23622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01695" y="3644034"/>
              <a:ext cx="3200400" cy="2286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901760" y="3675513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396" y="1623218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2309785" y="1667391"/>
            <a:ext cx="1225881" cy="551687"/>
          </a:xfrm>
          <a:prstGeom prst="line">
            <a:avLst/>
          </a:prstGeom>
          <a:ln w="571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308576" y="2233527"/>
            <a:ext cx="1253192" cy="877844"/>
            <a:chOff x="2308576" y="2233527"/>
            <a:chExt cx="1253192" cy="877844"/>
          </a:xfrm>
        </p:grpSpPr>
        <p:sp>
          <p:nvSpPr>
            <p:cNvPr id="44" name="Smiley Face 43"/>
            <p:cNvSpPr/>
            <p:nvPr/>
          </p:nvSpPr>
          <p:spPr>
            <a:xfrm>
              <a:off x="3040876" y="2806571"/>
              <a:ext cx="304800" cy="304800"/>
            </a:xfrm>
            <a:prstGeom prst="smileyFace">
              <a:avLst>
                <a:gd name="adj" fmla="val -4653"/>
              </a:avLst>
            </a:prstGeom>
            <a:solidFill>
              <a:schemeClr val="accent2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308576" y="2233527"/>
              <a:ext cx="1253192" cy="649981"/>
            </a:xfrm>
            <a:prstGeom prst="line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32476" y="1141860"/>
            <a:ext cx="1379638" cy="1200329"/>
            <a:chOff x="7690454" y="2760769"/>
            <a:chExt cx="1379638" cy="1200329"/>
          </a:xfrm>
        </p:grpSpPr>
        <p:sp>
          <p:nvSpPr>
            <p:cNvPr id="55" name="Smiley Face 54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2885" y="2760769"/>
              <a:ext cx="827207" cy="120032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将来希望的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光景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4023" y="1884414"/>
            <a:ext cx="1805805" cy="1675853"/>
            <a:chOff x="854023" y="1884414"/>
            <a:chExt cx="1805805" cy="1675853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919941" y="2233527"/>
              <a:ext cx="1359420" cy="59664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854023" y="2346140"/>
              <a:ext cx="874961" cy="1214127"/>
              <a:chOff x="5512001" y="3965049"/>
              <a:chExt cx="874961" cy="1214127"/>
            </a:xfrm>
          </p:grpSpPr>
          <p:sp>
            <p:nvSpPr>
              <p:cNvPr id="53" name="Smiley Face 52"/>
              <p:cNvSpPr/>
              <p:nvPr/>
            </p:nvSpPr>
            <p:spPr>
              <a:xfrm>
                <a:off x="5590674" y="3965049"/>
                <a:ext cx="304800" cy="304800"/>
              </a:xfrm>
              <a:prstGeom prst="smileyFace">
                <a:avLst>
                  <a:gd name="adj" fmla="val 486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12001" y="4532845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过去的光景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84867" y="1884414"/>
              <a:ext cx="874961" cy="1245322"/>
              <a:chOff x="6442845" y="3503323"/>
              <a:chExt cx="874961" cy="1245322"/>
            </a:xfrm>
          </p:grpSpPr>
          <p:sp>
            <p:nvSpPr>
              <p:cNvPr id="51" name="Smiley Face 50"/>
              <p:cNvSpPr/>
              <p:nvPr/>
            </p:nvSpPr>
            <p:spPr>
              <a:xfrm>
                <a:off x="6632539" y="3503323"/>
                <a:ext cx="304800" cy="304800"/>
              </a:xfrm>
              <a:prstGeom prst="smileyFace">
                <a:avLst>
                  <a:gd name="adj" fmla="val -265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42845" y="4102314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当</a:t>
                </a: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下的光景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8" name="Picture 2" descr="The secret to… mending your child's first broken heart | Famil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5" y="1417385"/>
            <a:ext cx="1014987" cy="9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9028" y="124232"/>
            <a:ext cx="4348486" cy="83099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天然人的盼望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看重的事情蛮有可能发生时的内心状态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34113" y="989766"/>
            <a:ext cx="19794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Interpolate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内插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8612" y="989766"/>
            <a:ext cx="1984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Extrapolate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Philip Lymbery | 'FUTURE PROTEIN WILL BE PLANT-BASED' SAYS FORMER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08" y="4155009"/>
            <a:ext cx="2208354" cy="14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沈建光点评10月宏观数据：消费明显下滑稳信心是关键|消费|中国经济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4" y="4155009"/>
            <a:ext cx="2584745" cy="14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6528134" y="2449765"/>
            <a:ext cx="874961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彰显在当下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生命中的基督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91589" y="4096549"/>
            <a:ext cx="4037513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罗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5:2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我们又藉着他，因信得进入现在所站的这恩典中，并且欢欢喜喜盼望神的荣耀。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5:3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不但如此，就是在患难中也是欢欢喜喜的；因为知道患难生忍耐，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5:4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忍耐生老练，老练生盼望；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5:5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盼望不至于羞耻，因为所赐给我们的圣灵将神的爱浇灌在我们心里。</a:t>
            </a:r>
          </a:p>
        </p:txBody>
      </p:sp>
      <p:sp>
        <p:nvSpPr>
          <p:cNvPr id="59" name="Smiley Face 58"/>
          <p:cNvSpPr/>
          <p:nvPr/>
        </p:nvSpPr>
        <p:spPr>
          <a:xfrm>
            <a:off x="7173850" y="158081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AAC91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0" name="Smiley Face 59"/>
          <p:cNvSpPr/>
          <p:nvPr/>
        </p:nvSpPr>
        <p:spPr>
          <a:xfrm>
            <a:off x="6669075" y="1821319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AAC91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17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05521 -0.04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724400" y="11430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灵的盼望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与里面成形的基督对应的属灵生命状态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64374" y="1323003"/>
            <a:ext cx="3795699" cy="2824566"/>
            <a:chOff x="4764374" y="1323003"/>
            <a:chExt cx="3795699" cy="2824566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359673" y="1323003"/>
              <a:ext cx="0" cy="23622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359673" y="3685203"/>
              <a:ext cx="3200400" cy="2286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559738" y="3716682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64374" y="1664387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5573669" y="1672272"/>
            <a:ext cx="2575481" cy="1130709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489014" y="1323003"/>
            <a:ext cx="874961" cy="1373352"/>
            <a:chOff x="7496684" y="3013569"/>
            <a:chExt cx="874961" cy="1373352"/>
          </a:xfrm>
        </p:grpSpPr>
        <p:sp>
          <p:nvSpPr>
            <p:cNvPr id="27" name="Smiley Face 26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96684" y="3740590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神右边的基督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50793" y="2319330"/>
            <a:ext cx="874961" cy="1214127"/>
            <a:chOff x="5512001" y="3965049"/>
            <a:chExt cx="874961" cy="1214127"/>
          </a:xfrm>
        </p:grpSpPr>
        <p:sp>
          <p:nvSpPr>
            <p:cNvPr id="30" name="Smiley Face 29"/>
            <p:cNvSpPr/>
            <p:nvPr/>
          </p:nvSpPr>
          <p:spPr>
            <a:xfrm>
              <a:off x="5590674" y="396504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2001" y="4532845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灵里的基督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32" name="Picture 4" descr="Hearts With Hope | Site | capenews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14" y="1379035"/>
            <a:ext cx="985921" cy="9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6396" y="1281834"/>
            <a:ext cx="3795699" cy="2824566"/>
            <a:chOff x="106396" y="1281834"/>
            <a:chExt cx="3795699" cy="2824566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01695" y="1281834"/>
              <a:ext cx="0" cy="23622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01695" y="3644034"/>
              <a:ext cx="3200400" cy="2286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901760" y="3675513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396" y="1623218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2309785" y="1667391"/>
            <a:ext cx="1225881" cy="551687"/>
          </a:xfrm>
          <a:prstGeom prst="line">
            <a:avLst/>
          </a:prstGeom>
          <a:ln w="571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308576" y="2233527"/>
            <a:ext cx="1253192" cy="877844"/>
            <a:chOff x="2308576" y="2233527"/>
            <a:chExt cx="1253192" cy="877844"/>
          </a:xfrm>
        </p:grpSpPr>
        <p:sp>
          <p:nvSpPr>
            <p:cNvPr id="44" name="Smiley Face 43"/>
            <p:cNvSpPr/>
            <p:nvPr/>
          </p:nvSpPr>
          <p:spPr>
            <a:xfrm>
              <a:off x="3040876" y="2806571"/>
              <a:ext cx="304800" cy="304800"/>
            </a:xfrm>
            <a:prstGeom prst="smileyFace">
              <a:avLst>
                <a:gd name="adj" fmla="val -4653"/>
              </a:avLst>
            </a:prstGeom>
            <a:solidFill>
              <a:schemeClr val="accent2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308576" y="2233527"/>
              <a:ext cx="1253192" cy="649981"/>
            </a:xfrm>
            <a:prstGeom prst="line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32476" y="1141860"/>
            <a:ext cx="1379638" cy="1200329"/>
            <a:chOff x="7690454" y="2760769"/>
            <a:chExt cx="1379638" cy="1200329"/>
          </a:xfrm>
        </p:grpSpPr>
        <p:sp>
          <p:nvSpPr>
            <p:cNvPr id="55" name="Smiley Face 54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2885" y="2760769"/>
              <a:ext cx="827207" cy="120032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将来希望的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光景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4023" y="1884414"/>
            <a:ext cx="1805805" cy="1675853"/>
            <a:chOff x="854023" y="1884414"/>
            <a:chExt cx="1805805" cy="1675853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919941" y="2233527"/>
              <a:ext cx="1359420" cy="59664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854023" y="2346140"/>
              <a:ext cx="874961" cy="1214127"/>
              <a:chOff x="5512001" y="3965049"/>
              <a:chExt cx="874961" cy="1214127"/>
            </a:xfrm>
          </p:grpSpPr>
          <p:sp>
            <p:nvSpPr>
              <p:cNvPr id="53" name="Smiley Face 52"/>
              <p:cNvSpPr/>
              <p:nvPr/>
            </p:nvSpPr>
            <p:spPr>
              <a:xfrm>
                <a:off x="5590674" y="3965049"/>
                <a:ext cx="304800" cy="304800"/>
              </a:xfrm>
              <a:prstGeom prst="smileyFace">
                <a:avLst>
                  <a:gd name="adj" fmla="val 486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12001" y="4532845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过去的光景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84867" y="1884414"/>
              <a:ext cx="874961" cy="1245322"/>
              <a:chOff x="6442845" y="3503323"/>
              <a:chExt cx="874961" cy="1245322"/>
            </a:xfrm>
          </p:grpSpPr>
          <p:sp>
            <p:nvSpPr>
              <p:cNvPr id="51" name="Smiley Face 50"/>
              <p:cNvSpPr/>
              <p:nvPr/>
            </p:nvSpPr>
            <p:spPr>
              <a:xfrm>
                <a:off x="6632539" y="3503323"/>
                <a:ext cx="304800" cy="304800"/>
              </a:xfrm>
              <a:prstGeom prst="smileyFace">
                <a:avLst>
                  <a:gd name="adj" fmla="val -265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42845" y="4102314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当</a:t>
                </a: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下的光景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8" name="Picture 2" descr="The secret to… mending your child's first broken heart | Famil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5" y="1417385"/>
            <a:ext cx="1014987" cy="9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9028" y="124232"/>
            <a:ext cx="4348486" cy="83099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天然人的盼望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看重的事情蛮有可能发生时的内心状态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34113" y="989766"/>
            <a:ext cx="19794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Interpolate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内插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8612" y="989766"/>
            <a:ext cx="1984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Extrapolate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Philip Lymbery | 'FUTURE PROTEIN WILL BE PLANT-BASED' SAYS FORMER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08" y="4155009"/>
            <a:ext cx="2208354" cy="14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沈建光点评10月宏观数据：消费明显下滑稳信心是关键|消费|中国经济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4" y="4155009"/>
            <a:ext cx="2584745" cy="14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6528134" y="2449765"/>
            <a:ext cx="874961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彰显在当下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生命中的基督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91589" y="4096549"/>
            <a:ext cx="4037513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林</a:t>
            </a:r>
            <a:r>
              <a:rPr lang="zh-CN" altLang="en-US" sz="1600" b="1" dirty="0" smtClean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后</a:t>
            </a:r>
            <a:r>
              <a:rPr lang="en-US" altLang="zh-CN" sz="1600" b="1" dirty="0" smtClean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3:16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但他们的心几时归向主，帕子就几时除去了。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3:17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主就是那灵；主的灵在那里，那里就得以自由。</a:t>
            </a:r>
            <a:r>
              <a:rPr lang="en-US" altLang="zh-CN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3:18 </a:t>
            </a:r>
            <a:r>
              <a:rPr lang="zh-CN" altLang="en-US" sz="160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我们众人既然敞着脸得以看见主的荣光，好象从镜子里返照，就变成主的形状，荣上加荣，如同从主的灵变成的。</a:t>
            </a:r>
          </a:p>
        </p:txBody>
      </p:sp>
      <p:sp>
        <p:nvSpPr>
          <p:cNvPr id="59" name="Smiley Face 58"/>
          <p:cNvSpPr/>
          <p:nvPr/>
        </p:nvSpPr>
        <p:spPr>
          <a:xfrm>
            <a:off x="7173850" y="158081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AAC91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4" name="Smiley Face 63"/>
          <p:cNvSpPr/>
          <p:nvPr/>
        </p:nvSpPr>
        <p:spPr>
          <a:xfrm>
            <a:off x="6669075" y="1821319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AAC91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19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05521 -0.04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724400" y="114300"/>
            <a:ext cx="4348486" cy="83099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灵的盼望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与里面成形的基督对应的属灵生命状态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64374" y="1323003"/>
            <a:ext cx="3795699" cy="2824566"/>
            <a:chOff x="4764374" y="1323003"/>
            <a:chExt cx="3795699" cy="2824566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359673" y="1323003"/>
              <a:ext cx="0" cy="23622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359673" y="3685203"/>
              <a:ext cx="3200400" cy="2286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559738" y="3716682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64374" y="1664387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5573669" y="1672272"/>
            <a:ext cx="2575481" cy="1130709"/>
          </a:xfrm>
          <a:prstGeom prst="line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489014" y="1323003"/>
            <a:ext cx="874961" cy="1373352"/>
            <a:chOff x="7496684" y="3013569"/>
            <a:chExt cx="874961" cy="1373352"/>
          </a:xfrm>
        </p:grpSpPr>
        <p:sp>
          <p:nvSpPr>
            <p:cNvPr id="27" name="Smiley Face 26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96684" y="3740590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神右边的基督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50793" y="2319330"/>
            <a:ext cx="874961" cy="1214127"/>
            <a:chOff x="5512001" y="3965049"/>
            <a:chExt cx="874961" cy="1214127"/>
          </a:xfrm>
        </p:grpSpPr>
        <p:sp>
          <p:nvSpPr>
            <p:cNvPr id="30" name="Smiley Face 29"/>
            <p:cNvSpPr/>
            <p:nvPr/>
          </p:nvSpPr>
          <p:spPr>
            <a:xfrm>
              <a:off x="5590674" y="396504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00B0F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2001" y="4532845"/>
              <a:ext cx="87496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灵里的基督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pic>
        <p:nvPicPr>
          <p:cNvPr id="32" name="Picture 4" descr="Hearts With Hope | Site | capenews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14" y="1379035"/>
            <a:ext cx="985921" cy="9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6396" y="1281834"/>
            <a:ext cx="3795699" cy="2824566"/>
            <a:chOff x="106396" y="1281834"/>
            <a:chExt cx="3795699" cy="2824566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01695" y="1281834"/>
              <a:ext cx="0" cy="23622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01695" y="3644034"/>
              <a:ext cx="3200400" cy="2286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901760" y="3675513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时间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396" y="1623218"/>
              <a:ext cx="45719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人事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53010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物状况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2309785" y="1667391"/>
            <a:ext cx="1225881" cy="551687"/>
          </a:xfrm>
          <a:prstGeom prst="line">
            <a:avLst/>
          </a:prstGeom>
          <a:ln w="571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308576" y="2233527"/>
            <a:ext cx="1253192" cy="877844"/>
            <a:chOff x="2308576" y="2233527"/>
            <a:chExt cx="1253192" cy="877844"/>
          </a:xfrm>
        </p:grpSpPr>
        <p:sp>
          <p:nvSpPr>
            <p:cNvPr id="44" name="Smiley Face 43"/>
            <p:cNvSpPr/>
            <p:nvPr/>
          </p:nvSpPr>
          <p:spPr>
            <a:xfrm>
              <a:off x="3040876" y="2806571"/>
              <a:ext cx="304800" cy="304800"/>
            </a:xfrm>
            <a:prstGeom prst="smileyFace">
              <a:avLst>
                <a:gd name="adj" fmla="val -4653"/>
              </a:avLst>
            </a:prstGeom>
            <a:solidFill>
              <a:schemeClr val="accent2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308576" y="2233527"/>
              <a:ext cx="1253192" cy="649981"/>
            </a:xfrm>
            <a:prstGeom prst="line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032476" y="1141860"/>
            <a:ext cx="1379638" cy="1200329"/>
            <a:chOff x="7690454" y="2760769"/>
            <a:chExt cx="1379638" cy="1200329"/>
          </a:xfrm>
        </p:grpSpPr>
        <p:sp>
          <p:nvSpPr>
            <p:cNvPr id="55" name="Smiley Face 54"/>
            <p:cNvSpPr/>
            <p:nvPr/>
          </p:nvSpPr>
          <p:spPr>
            <a:xfrm>
              <a:off x="7690454" y="3013569"/>
              <a:ext cx="304800" cy="304800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AAC91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2885" y="2760769"/>
              <a:ext cx="827207" cy="120032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将来希望的</a:t>
              </a:r>
              <a:endPara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光景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4023" y="1884414"/>
            <a:ext cx="1805805" cy="1675853"/>
            <a:chOff x="854023" y="1884414"/>
            <a:chExt cx="1805805" cy="1675853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919941" y="2233527"/>
              <a:ext cx="1359420" cy="59664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854023" y="2346140"/>
              <a:ext cx="874961" cy="1214127"/>
              <a:chOff x="5512001" y="3965049"/>
              <a:chExt cx="874961" cy="1214127"/>
            </a:xfrm>
          </p:grpSpPr>
          <p:sp>
            <p:nvSpPr>
              <p:cNvPr id="53" name="Smiley Face 52"/>
              <p:cNvSpPr/>
              <p:nvPr/>
            </p:nvSpPr>
            <p:spPr>
              <a:xfrm>
                <a:off x="5590674" y="3965049"/>
                <a:ext cx="304800" cy="304800"/>
              </a:xfrm>
              <a:prstGeom prst="smileyFace">
                <a:avLst>
                  <a:gd name="adj" fmla="val 486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12001" y="4532845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过去的光景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784867" y="1884414"/>
              <a:ext cx="874961" cy="1245322"/>
              <a:chOff x="6442845" y="3503323"/>
              <a:chExt cx="874961" cy="1245322"/>
            </a:xfrm>
          </p:grpSpPr>
          <p:sp>
            <p:nvSpPr>
              <p:cNvPr id="51" name="Smiley Face 50"/>
              <p:cNvSpPr/>
              <p:nvPr/>
            </p:nvSpPr>
            <p:spPr>
              <a:xfrm>
                <a:off x="6632539" y="3503323"/>
                <a:ext cx="304800" cy="304800"/>
              </a:xfrm>
              <a:prstGeom prst="smileyFace">
                <a:avLst>
                  <a:gd name="adj" fmla="val -265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AAC91">
                      <a:lumMod val="75000"/>
                    </a:srgbClr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42845" y="4102314"/>
                <a:ext cx="874961" cy="64633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当</a:t>
                </a: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/>
                    <a:cs typeface="+mn-cs"/>
                  </a:rPr>
                  <a:t>下的光景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8" name="Picture 2" descr="The secret to… mending your child's first broken heart | Famil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5" y="1417385"/>
            <a:ext cx="1014987" cy="9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9028" y="124232"/>
            <a:ext cx="4348486" cy="83099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天然人的盼望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看重的事情蛮有可能发生时的内心状态</a:t>
            </a:r>
            <a:endParaRPr kumimoji="0" lang="en-US" altLang="zh-CN" sz="1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34113" y="989766"/>
            <a:ext cx="19794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Interpolate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内插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8612" y="989766"/>
            <a:ext cx="19841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Extrapolate 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Philip Lymbery | 'FUTURE PROTEIN WILL BE PLANT-BASED' SAYS FORMER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08" y="4155009"/>
            <a:ext cx="2208354" cy="14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沈建光点评10月宏观数据：消费明显下滑稳信心是关键|消费|中国经济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4" y="4155009"/>
            <a:ext cx="2584745" cy="14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6528134" y="2449765"/>
            <a:ext cx="874961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彰显在当下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生命中的基督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91589" y="4096549"/>
            <a:ext cx="4078419" cy="15234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55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来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1:1 </a:t>
            </a:r>
            <a:r>
              <a:rPr lang="zh-CN" altLang="en-US" sz="155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神既在古时藉着众先知多次多方的晓谕列祖，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1:2 </a:t>
            </a:r>
            <a:r>
              <a:rPr lang="zh-CN" altLang="en-US" sz="155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就在这末世藉着他儿子晓谕我们；又早已立他为承受万有的，也曾藉着他创造诸世界。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1:3 </a:t>
            </a:r>
            <a:r>
              <a:rPr lang="zh-CN" altLang="en-US" sz="1550" b="1" dirty="0">
                <a:solidFill>
                  <a:srgbClr val="0070C0"/>
                </a:solidFill>
                <a:effectLst>
                  <a:glow rad="50800">
                    <a:prstClr val="white"/>
                  </a:glow>
                </a:effectLst>
              </a:rPr>
              <a:t>他是神荣耀所发的光辉，是神本体的真象，常用他权能的命令托住万有。他洗净了人的罪，就坐在高天至大者的右边。</a:t>
            </a:r>
          </a:p>
        </p:txBody>
      </p:sp>
      <p:sp>
        <p:nvSpPr>
          <p:cNvPr id="59" name="Smiley Face 58"/>
          <p:cNvSpPr/>
          <p:nvPr/>
        </p:nvSpPr>
        <p:spPr>
          <a:xfrm>
            <a:off x="7173850" y="158081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AAC91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1" name="Smiley Face 60"/>
          <p:cNvSpPr/>
          <p:nvPr/>
        </p:nvSpPr>
        <p:spPr>
          <a:xfrm>
            <a:off x="6669075" y="1821319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AAC91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0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05521 -0.04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gms.edu.hk/lesson/09-religion/evangelization/bridge/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" y="800103"/>
            <a:ext cx="2903696" cy="219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gms.edu.hk/lesson/09-religion/evangelization/bridge/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91" y="800100"/>
            <a:ext cx="2932889" cy="220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gms.edu.hk/lesson/09-religion/evangelization/bridge/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927" y="800100"/>
            <a:ext cx="2890933" cy="220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pgms.edu.hk/lesson/09-religion/evangelization/bridge/0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" y="3238502"/>
            <a:ext cx="2878169" cy="21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pgms.edu.hk/lesson/09-religion/evangelization/bridge/0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61" y="3238501"/>
            <a:ext cx="2903696" cy="220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pgms.edu.hk/lesson/09-religion/evangelization/bridge/00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40" y="3238500"/>
            <a:ext cx="2932889" cy="220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lang="zh-CN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</a:t>
            </a:r>
            <a:r>
              <a:rPr lang="zh-CN" alt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个阶段</a:t>
            </a:r>
            <a:r>
              <a:rPr lang="zh-CN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信心与盼望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8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27224</TotalTime>
  <Words>3395</Words>
  <Application>Microsoft Office PowerPoint</Application>
  <PresentationFormat>On-screen Show (16:10)</PresentationFormat>
  <Paragraphs>177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Lao UI</vt:lpstr>
      <vt:lpstr>微软雅黑</vt:lpstr>
      <vt:lpstr>微软雅黑</vt:lpstr>
      <vt:lpstr>幼圆</vt:lpstr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1469</cp:revision>
  <dcterms:created xsi:type="dcterms:W3CDTF">2011-09-04T18:01:24Z</dcterms:created>
  <dcterms:modified xsi:type="dcterms:W3CDTF">2020-07-05T12:24:04Z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