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1"/>
  </p:notesMasterIdLst>
  <p:sldIdLst>
    <p:sldId id="256" r:id="rId5"/>
    <p:sldId id="470" r:id="rId6"/>
    <p:sldId id="475" r:id="rId7"/>
    <p:sldId id="514" r:id="rId8"/>
    <p:sldId id="502" r:id="rId9"/>
    <p:sldId id="494" r:id="rId10"/>
    <p:sldId id="503" r:id="rId11"/>
    <p:sldId id="493" r:id="rId12"/>
    <p:sldId id="497" r:id="rId13"/>
    <p:sldId id="506" r:id="rId14"/>
    <p:sldId id="507" r:id="rId15"/>
    <p:sldId id="510" r:id="rId16"/>
    <p:sldId id="508" r:id="rId17"/>
    <p:sldId id="511" r:id="rId18"/>
    <p:sldId id="509" r:id="rId19"/>
    <p:sldId id="513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090909"/>
    <a:srgbClr val="010101"/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06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2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1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7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89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9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6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4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64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54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8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21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6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15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9160" y="2623247"/>
            <a:ext cx="4363726" cy="29700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</a:rPr>
              <a:t>罗 </a:t>
            </a:r>
            <a:r>
              <a:rPr lang="en-US" altLang="zh-CN" sz="1700" b="1" dirty="0">
                <a:solidFill>
                  <a:schemeClr val="tx1"/>
                </a:solidFill>
              </a:rPr>
              <a:t>8:20 </a:t>
            </a:r>
            <a:r>
              <a:rPr lang="zh-CN" altLang="en-US" sz="1700" b="1" dirty="0">
                <a:solidFill>
                  <a:schemeClr val="tx1"/>
                </a:solidFill>
              </a:rPr>
              <a:t>因为受造之物服在虚空之下，不是自己愿意，乃是因那叫他如此的。</a:t>
            </a:r>
            <a:r>
              <a:rPr lang="en-US" altLang="zh-CN" sz="1700" b="1" dirty="0">
                <a:solidFill>
                  <a:schemeClr val="tx1"/>
                </a:solidFill>
              </a:rPr>
              <a:t>8:21 </a:t>
            </a:r>
            <a:r>
              <a:rPr lang="zh-CN" altLang="en-US" sz="1700" b="1" dirty="0">
                <a:solidFill>
                  <a:schemeClr val="tx1"/>
                </a:solidFill>
              </a:rPr>
              <a:t>但受造之物仍然指望脱离败坏的辖制，得享（享：原文是入）神儿女自由的荣耀。</a:t>
            </a:r>
            <a:r>
              <a:rPr lang="en-US" altLang="zh-CN" sz="1700" b="1" dirty="0">
                <a:solidFill>
                  <a:schemeClr val="tx1"/>
                </a:solidFill>
              </a:rPr>
              <a:t>8:22 </a:t>
            </a:r>
            <a:r>
              <a:rPr lang="zh-CN" altLang="en-US" sz="1700" b="1" dirty="0">
                <a:solidFill>
                  <a:schemeClr val="tx1"/>
                </a:solidFill>
              </a:rPr>
              <a:t>我们知道一切受造之物一同歎息、劳苦，直到如今。</a:t>
            </a:r>
            <a:r>
              <a:rPr lang="en-US" altLang="zh-CN" sz="1700" b="1" dirty="0">
                <a:solidFill>
                  <a:schemeClr val="tx1"/>
                </a:solidFill>
              </a:rPr>
              <a:t>8:23 </a:t>
            </a:r>
            <a:r>
              <a:rPr lang="zh-CN" altLang="en-US" sz="1700" b="1" dirty="0">
                <a:solidFill>
                  <a:schemeClr val="tx1"/>
                </a:solidFill>
              </a:rPr>
              <a:t>不但如此，就是我们这有圣灵初结果子的，也是自己心里歎息，等候得着儿子的名分，乃是我们的身体得赎。</a:t>
            </a:r>
            <a:r>
              <a:rPr lang="en-US" altLang="zh-CN" sz="1700" b="1" dirty="0">
                <a:solidFill>
                  <a:schemeClr val="tx1"/>
                </a:solidFill>
              </a:rPr>
              <a:t>8:24 </a:t>
            </a:r>
            <a:r>
              <a:rPr lang="zh-CN" altLang="en-US" sz="1700" b="1" dirty="0">
                <a:solidFill>
                  <a:schemeClr val="tx1"/>
                </a:solidFill>
              </a:rPr>
              <a:t>我们得救是在乎盼望；只是所见的盼望不是盼望，谁还盼望他所见的</a:t>
            </a:r>
            <a:r>
              <a:rPr lang="zh-CN" altLang="en-US" sz="1700" b="1" dirty="0" smtClean="0">
                <a:solidFill>
                  <a:schemeClr val="tx1"/>
                </a:solidFill>
              </a:rPr>
              <a:t>呢？</a:t>
            </a:r>
            <a:r>
              <a:rPr lang="en-US" altLang="zh-CN" sz="1700" b="1" dirty="0">
                <a:solidFill>
                  <a:schemeClr val="tx1"/>
                </a:solidFill>
              </a:rPr>
              <a:t>8:25 </a:t>
            </a:r>
            <a:r>
              <a:rPr lang="zh-CN" altLang="en-US" sz="1700" b="1" dirty="0">
                <a:solidFill>
                  <a:schemeClr val="tx1"/>
                </a:solidFill>
              </a:rPr>
              <a:t>但我们若盼望那所不见的，就必忍耐等候。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59673" y="2900743"/>
            <a:ext cx="0" cy="23622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9673" y="5262943"/>
            <a:ext cx="3200400" cy="228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738" y="529442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时间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4374" y="3242127"/>
            <a:ext cx="457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人事</a:t>
            </a:r>
            <a:r>
              <a:rPr lang="zh-CN" altLang="en-US" sz="2200" b="1" dirty="0" smtClean="0">
                <a:solidFill>
                  <a:srgbClr val="00B0F0"/>
                </a:solidFill>
              </a:rPr>
              <a:t>物状况</a:t>
            </a:r>
            <a:endParaRPr lang="en-US" sz="2200" b="1" dirty="0">
              <a:solidFill>
                <a:srgbClr val="00B0F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73669" y="325001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489014" y="2900743"/>
            <a:ext cx="874961" cy="1373352"/>
            <a:chOff x="7496684" y="3013569"/>
            <a:chExt cx="874961" cy="1373352"/>
          </a:xfrm>
        </p:grpSpPr>
        <p:sp>
          <p:nvSpPr>
            <p:cNvPr id="23" name="Smiley Face 22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神右边的基督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50793" y="3897070"/>
            <a:ext cx="874961" cy="1214127"/>
            <a:chOff x="5512001" y="3965049"/>
            <a:chExt cx="874961" cy="1214127"/>
          </a:xfrm>
        </p:grpSpPr>
        <p:sp>
          <p:nvSpPr>
            <p:cNvPr id="19" name="Smiley Face 18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灵里的基督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4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295677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8134" y="3399059"/>
            <a:ext cx="874961" cy="1828775"/>
            <a:chOff x="6481984" y="3344371"/>
            <a:chExt cx="874961" cy="1828775"/>
          </a:xfrm>
        </p:grpSpPr>
        <p:sp>
          <p:nvSpPr>
            <p:cNvPr id="30" name="Smiley Face 29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彰显在当下</a:t>
              </a:r>
              <a:endParaRPr lang="en-US" altLang="zh-CN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生命中的基督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59673" y="2900743"/>
            <a:ext cx="0" cy="23622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9673" y="5262943"/>
            <a:ext cx="3200400" cy="228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738" y="529442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时间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4374" y="3242127"/>
            <a:ext cx="457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人事</a:t>
            </a:r>
            <a:r>
              <a:rPr lang="zh-CN" altLang="en-US" sz="2200" b="1" dirty="0" smtClean="0">
                <a:solidFill>
                  <a:srgbClr val="00B0F0"/>
                </a:solidFill>
              </a:rPr>
              <a:t>物状况</a:t>
            </a:r>
            <a:endParaRPr lang="en-US" sz="2200" b="1" dirty="0">
              <a:solidFill>
                <a:srgbClr val="00B0F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73669" y="325001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489014" y="2900743"/>
            <a:ext cx="874961" cy="1373352"/>
            <a:chOff x="7496684" y="3013569"/>
            <a:chExt cx="874961" cy="1373352"/>
          </a:xfrm>
        </p:grpSpPr>
        <p:sp>
          <p:nvSpPr>
            <p:cNvPr id="23" name="Smiley Face 22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神右边的基督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50793" y="3897070"/>
            <a:ext cx="874961" cy="1214127"/>
            <a:chOff x="5512001" y="3965049"/>
            <a:chExt cx="874961" cy="1214127"/>
          </a:xfrm>
        </p:grpSpPr>
        <p:sp>
          <p:nvSpPr>
            <p:cNvPr id="19" name="Smiley Face 18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灵里的基督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4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295677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8134" y="3399059"/>
            <a:ext cx="874961" cy="1828775"/>
            <a:chOff x="6481984" y="3344371"/>
            <a:chExt cx="874961" cy="1828775"/>
          </a:xfrm>
        </p:grpSpPr>
        <p:sp>
          <p:nvSpPr>
            <p:cNvPr id="30" name="Smiley Face 29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彰显在当下</a:t>
              </a:r>
              <a:endParaRPr lang="en-US" altLang="zh-CN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生命中的基督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028" y="1701972"/>
            <a:ext cx="4348486" cy="3982168"/>
            <a:chOff x="89028" y="1701972"/>
            <a:chExt cx="4348486" cy="3982168"/>
          </a:xfrm>
        </p:grpSpPr>
        <p:grpSp>
          <p:nvGrpSpPr>
            <p:cNvPr id="24" name="Group 23"/>
            <p:cNvGrpSpPr/>
            <p:nvPr/>
          </p:nvGrpSpPr>
          <p:grpSpPr>
            <a:xfrm>
              <a:off x="106396" y="2719600"/>
              <a:ext cx="4305718" cy="2964540"/>
              <a:chOff x="4764374" y="2760769"/>
              <a:chExt cx="4305718" cy="296454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59673" y="2900743"/>
                <a:ext cx="0" cy="23622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359673" y="5262943"/>
                <a:ext cx="3200400" cy="2286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559738" y="5294422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时间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64374" y="3242127"/>
                <a:ext cx="45719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人事</a:t>
                </a:r>
                <a:r>
                  <a:rPr lang="zh-CN" altLang="en-US" sz="2200" b="1" dirty="0" smtClean="0">
                    <a:solidFill>
                      <a:schemeClr val="accent1"/>
                    </a:solidFill>
                  </a:rPr>
                  <a:t>物状况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7698854" y="4425480"/>
                <a:ext cx="304800" cy="304800"/>
              </a:xfrm>
              <a:prstGeom prst="smileyFace">
                <a:avLst>
                  <a:gd name="adj" fmla="val -4653"/>
                </a:avLst>
              </a:prstGeom>
              <a:solidFill>
                <a:schemeClr val="accent2"/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5577919" y="3852436"/>
                <a:ext cx="1359420" cy="596641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967763" y="3286300"/>
                <a:ext cx="1225881" cy="551687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66554" y="3852436"/>
                <a:ext cx="1253192" cy="649981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7690454" y="2760769"/>
                <a:ext cx="1379638" cy="1200329"/>
                <a:chOff x="7690454" y="2760769"/>
                <a:chExt cx="1379638" cy="1200329"/>
              </a:xfrm>
            </p:grpSpPr>
            <p:sp>
              <p:nvSpPr>
                <p:cNvPr id="46" name="Smiley Face 45"/>
                <p:cNvSpPr/>
                <p:nvPr/>
              </p:nvSpPr>
              <p:spPr>
                <a:xfrm>
                  <a:off x="7690454" y="301356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242885" y="2760769"/>
                  <a:ext cx="827207" cy="1200329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将来希望的</a:t>
                  </a:r>
                  <a:endParaRPr lang="en-US" altLang="zh-CN" b="1" dirty="0" smtClean="0"/>
                </a:p>
                <a:p>
                  <a:pPr algn="ctr"/>
                  <a:r>
                    <a:rPr lang="zh-CN" altLang="en-US" b="1" dirty="0" smtClean="0"/>
                    <a:t>光景</a:t>
                  </a:r>
                  <a:endParaRPr lang="en-US" b="1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512001" y="3965049"/>
                <a:ext cx="874961" cy="1214127"/>
                <a:chOff x="5512001" y="3965049"/>
                <a:chExt cx="874961" cy="1214127"/>
              </a:xfrm>
            </p:grpSpPr>
            <p:sp>
              <p:nvSpPr>
                <p:cNvPr id="44" name="Smiley Face 43"/>
                <p:cNvSpPr/>
                <p:nvPr/>
              </p:nvSpPr>
              <p:spPr>
                <a:xfrm>
                  <a:off x="5590674" y="3965049"/>
                  <a:ext cx="304800" cy="304800"/>
                </a:xfrm>
                <a:prstGeom prst="smileyFace">
                  <a:avLst>
                    <a:gd name="adj" fmla="val 486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12001" y="4532845"/>
                  <a:ext cx="874961" cy="646331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过去的光景</a:t>
                  </a:r>
                  <a:endParaRPr lang="en-US" b="1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6442845" y="3503323"/>
                <a:ext cx="874961" cy="1245322"/>
                <a:chOff x="6442845" y="3503323"/>
                <a:chExt cx="874961" cy="1245322"/>
              </a:xfrm>
            </p:grpSpPr>
            <p:sp>
              <p:nvSpPr>
                <p:cNvPr id="42" name="Smiley Face 41"/>
                <p:cNvSpPr/>
                <p:nvPr/>
              </p:nvSpPr>
              <p:spPr>
                <a:xfrm>
                  <a:off x="6632539" y="3503323"/>
                  <a:ext cx="304800" cy="304800"/>
                </a:xfrm>
                <a:prstGeom prst="smileyFace">
                  <a:avLst>
                    <a:gd name="adj" fmla="val -265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442845" y="4102314"/>
                  <a:ext cx="874961" cy="646331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/>
                    <a:t>当</a:t>
                  </a:r>
                  <a:r>
                    <a:rPr lang="zh-CN" altLang="en-US" b="1" dirty="0" smtClean="0"/>
                    <a:t>下的光景</a:t>
                  </a:r>
                  <a:endParaRPr lang="en-US" b="1" dirty="0"/>
                </a:p>
              </p:txBody>
            </p:sp>
          </p:grpSp>
        </p:grpSp>
        <p:pic>
          <p:nvPicPr>
            <p:cNvPr id="48" name="Picture 2" descr="The secret to… mending your child's first broken heart | Family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4157" y1="35354" x2="34157" y2="35354"/>
                          <a14:foregroundMark x1="65169" y1="36616" x2="65169" y2="36616"/>
                          <a14:foregroundMark x1="73933" y1="64899" x2="73933" y2="64899"/>
                          <a14:foregroundMark x1="64045" y1="51515" x2="64045" y2="51515"/>
                          <a14:foregroundMark x1="72809" y1="79040" x2="72809" y2="79040"/>
                          <a14:foregroundMark x1="83820" y1="70960" x2="83820" y2="70960"/>
                          <a14:backgroundMark x1="19775" y1="91162" x2="19775" y2="91162"/>
                          <a14:backgroundMark x1="87865" y1="98232" x2="87865" y2="98232"/>
                          <a14:backgroundMark x1="95281" y1="5556" x2="95281" y2="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35" y="2995125"/>
              <a:ext cx="1014987" cy="90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9028" y="1701972"/>
              <a:ext cx="4348486" cy="83099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天然人的盼望</a:t>
              </a:r>
              <a:r>
                <a:rPr lang="zh-CN" altLang="en-US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9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看重的事情蛮有可能发生时的内心状态</a:t>
              </a:r>
              <a:endParaRPr lang="en-US" altLang="zh-CN" sz="19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434113" y="256750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Interpolate </a:t>
            </a:r>
            <a:r>
              <a:rPr lang="zh-CN" altLang="en-US" b="1" dirty="0" smtClean="0">
                <a:solidFill>
                  <a:srgbClr val="0000FF"/>
                </a:solidFill>
              </a:rPr>
              <a:t>内插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612" y="256750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Extrapolate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外推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28" y="1701972"/>
            <a:ext cx="4348486" cy="3982168"/>
            <a:chOff x="89028" y="1701972"/>
            <a:chExt cx="4348486" cy="3982168"/>
          </a:xfrm>
        </p:grpSpPr>
        <p:grpSp>
          <p:nvGrpSpPr>
            <p:cNvPr id="24" name="Group 23"/>
            <p:cNvGrpSpPr/>
            <p:nvPr/>
          </p:nvGrpSpPr>
          <p:grpSpPr>
            <a:xfrm>
              <a:off x="106396" y="2719600"/>
              <a:ext cx="4305718" cy="2964540"/>
              <a:chOff x="4764374" y="2760769"/>
              <a:chExt cx="4305718" cy="296454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59673" y="2900743"/>
                <a:ext cx="0" cy="23622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359673" y="5262943"/>
                <a:ext cx="3200400" cy="2286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559738" y="5294422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时间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64374" y="3242127"/>
                <a:ext cx="45719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人事</a:t>
                </a:r>
                <a:r>
                  <a:rPr lang="zh-CN" altLang="en-US" sz="2200" b="1" dirty="0" smtClean="0">
                    <a:solidFill>
                      <a:schemeClr val="accent1"/>
                    </a:solidFill>
                  </a:rPr>
                  <a:t>物状况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7698854" y="4425480"/>
                <a:ext cx="304800" cy="304800"/>
              </a:xfrm>
              <a:prstGeom prst="smileyFace">
                <a:avLst>
                  <a:gd name="adj" fmla="val -4653"/>
                </a:avLst>
              </a:prstGeom>
              <a:solidFill>
                <a:schemeClr val="accent2"/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5577919" y="3852436"/>
                <a:ext cx="1359420" cy="596641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967763" y="3286300"/>
                <a:ext cx="1225881" cy="551687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66554" y="3852436"/>
                <a:ext cx="1253192" cy="649981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7690454" y="2760769"/>
                <a:ext cx="1379638" cy="1200329"/>
                <a:chOff x="7690454" y="2760769"/>
                <a:chExt cx="1379638" cy="1200329"/>
              </a:xfrm>
            </p:grpSpPr>
            <p:sp>
              <p:nvSpPr>
                <p:cNvPr id="46" name="Smiley Face 45"/>
                <p:cNvSpPr/>
                <p:nvPr/>
              </p:nvSpPr>
              <p:spPr>
                <a:xfrm>
                  <a:off x="7690454" y="301356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242885" y="2760769"/>
                  <a:ext cx="827207" cy="1200329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将来希望的</a:t>
                  </a:r>
                  <a:endParaRPr lang="en-US" altLang="zh-CN" b="1" dirty="0" smtClean="0"/>
                </a:p>
                <a:p>
                  <a:pPr algn="ctr"/>
                  <a:r>
                    <a:rPr lang="zh-CN" altLang="en-US" b="1" dirty="0" smtClean="0"/>
                    <a:t>光景</a:t>
                  </a:r>
                  <a:endParaRPr lang="en-US" b="1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512001" y="3965049"/>
                <a:ext cx="874961" cy="1214127"/>
                <a:chOff x="5512001" y="3965049"/>
                <a:chExt cx="874961" cy="1214127"/>
              </a:xfrm>
            </p:grpSpPr>
            <p:sp>
              <p:nvSpPr>
                <p:cNvPr id="44" name="Smiley Face 43"/>
                <p:cNvSpPr/>
                <p:nvPr/>
              </p:nvSpPr>
              <p:spPr>
                <a:xfrm>
                  <a:off x="5590674" y="3965049"/>
                  <a:ext cx="304800" cy="304800"/>
                </a:xfrm>
                <a:prstGeom prst="smileyFace">
                  <a:avLst>
                    <a:gd name="adj" fmla="val 486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12001" y="4532845"/>
                  <a:ext cx="874961" cy="646331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过去的光景</a:t>
                  </a:r>
                  <a:endParaRPr lang="en-US" b="1" dirty="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当</a:t>
                </a:r>
                <a:r>
                  <a:rPr lang="zh-CN" altLang="en-US" b="1" dirty="0" smtClean="0"/>
                  <a:t>下的光景</a:t>
                </a:r>
                <a:endParaRPr lang="en-US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89028" y="1701972"/>
              <a:ext cx="4348486" cy="83099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天然人的盼望</a:t>
              </a:r>
              <a:r>
                <a:rPr lang="zh-CN" altLang="en-US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9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看重的事情蛮有可能发生时的内心状态</a:t>
              </a:r>
              <a:endParaRPr lang="en-US" altLang="zh-CN" sz="19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50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41" y="690644"/>
            <a:ext cx="1003878" cy="9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85057" y="1708958"/>
            <a:ext cx="4344643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chemeClr val="tx1"/>
                </a:solidFill>
              </a:rPr>
              <a:t>西</a:t>
            </a:r>
            <a:r>
              <a:rPr lang="en-US" altLang="zh-CN" sz="1700" b="1" dirty="0">
                <a:solidFill>
                  <a:schemeClr val="tx1"/>
                </a:solidFill>
              </a:rPr>
              <a:t>1:23 </a:t>
            </a:r>
            <a:r>
              <a:rPr lang="zh-CN" altLang="en-US" sz="1700" b="1" dirty="0">
                <a:solidFill>
                  <a:schemeClr val="tx1"/>
                </a:solidFill>
              </a:rPr>
              <a:t>只要你们在所信的道上恒心，根基稳固，坚定不移，不至被引动失去（原文是离开）福音的盼望</a:t>
            </a:r>
            <a:r>
              <a:rPr lang="zh-CN" altLang="en-US" sz="1700" b="1" dirty="0" smtClean="0">
                <a:solidFill>
                  <a:schemeClr val="tx1"/>
                </a:solidFill>
              </a:rPr>
              <a:t>。</a:t>
            </a:r>
            <a:endParaRPr lang="en-US" altLang="zh-CN" sz="17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/>
                </a:solidFill>
              </a:rPr>
              <a:t>雅</a:t>
            </a:r>
            <a:r>
              <a:rPr lang="en-US" altLang="zh-CN" sz="1400" dirty="0">
                <a:solidFill>
                  <a:schemeClr val="tx1"/>
                </a:solidFill>
              </a:rPr>
              <a:t>1:14 </a:t>
            </a:r>
            <a:r>
              <a:rPr lang="zh-CN" altLang="en-US" sz="1400" dirty="0">
                <a:solidFill>
                  <a:schemeClr val="tx1"/>
                </a:solidFill>
              </a:rPr>
              <a:t>但各人被试探，乃是被自己的私慾牵引诱惑的。 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64615" y="3047586"/>
            <a:ext cx="4465085" cy="2428175"/>
            <a:chOff x="4564615" y="3047586"/>
            <a:chExt cx="4465085" cy="2428175"/>
          </a:xfrm>
        </p:grpSpPr>
        <p:pic>
          <p:nvPicPr>
            <p:cNvPr id="60" name="Picture 2" descr="Image result for eve temp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047586"/>
              <a:ext cx="3583980" cy="179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4564615" y="4952541"/>
              <a:ext cx="4465085" cy="5232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创</a:t>
              </a:r>
              <a:r>
                <a:rPr lang="en-US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3:4-5 </a:t>
              </a:r>
              <a:r>
                <a:rPr lang="en-US" sz="14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蛇对女人说：你们不一定死</a:t>
              </a:r>
              <a:r>
                <a:rPr lang="en-US" sz="1400" dirty="0" err="1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；因为</a:t>
              </a:r>
              <a:r>
                <a:rPr 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</a:t>
              </a:r>
              <a:r>
                <a:rPr lang="en-US" sz="1400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神知道，你们吃的日子眼睛就明亮了，你们便如神能知道善恶</a:t>
              </a:r>
              <a:r>
                <a:rPr 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 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8612" y="256750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Extrapolate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外推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299512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miley Face 35"/>
          <p:cNvSpPr/>
          <p:nvPr/>
        </p:nvSpPr>
        <p:spPr>
          <a:xfrm>
            <a:off x="1974561" y="3462154"/>
            <a:ext cx="304800" cy="304800"/>
          </a:xfrm>
          <a:prstGeom prst="smileyFace">
            <a:avLst>
              <a:gd name="adj" fmla="val -2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28" y="1701972"/>
            <a:ext cx="4348486" cy="3982168"/>
            <a:chOff x="89028" y="1701972"/>
            <a:chExt cx="4348486" cy="3982168"/>
          </a:xfrm>
        </p:grpSpPr>
        <p:grpSp>
          <p:nvGrpSpPr>
            <p:cNvPr id="24" name="Group 23"/>
            <p:cNvGrpSpPr/>
            <p:nvPr/>
          </p:nvGrpSpPr>
          <p:grpSpPr>
            <a:xfrm>
              <a:off x="106396" y="2719600"/>
              <a:ext cx="4305718" cy="2964540"/>
              <a:chOff x="4764374" y="2760769"/>
              <a:chExt cx="4305718" cy="296454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59673" y="2900743"/>
                <a:ext cx="0" cy="23622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359673" y="5262943"/>
                <a:ext cx="3200400" cy="2286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559738" y="5294422"/>
                <a:ext cx="7489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时间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64374" y="3242127"/>
                <a:ext cx="45719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200" b="1" dirty="0">
                    <a:solidFill>
                      <a:schemeClr val="accent1"/>
                    </a:solidFill>
                  </a:rPr>
                  <a:t>人事</a:t>
                </a:r>
                <a:r>
                  <a:rPr lang="zh-CN" altLang="en-US" sz="2200" b="1" dirty="0" smtClean="0">
                    <a:solidFill>
                      <a:schemeClr val="accent1"/>
                    </a:solidFill>
                  </a:rPr>
                  <a:t>物状况</a:t>
                </a:r>
                <a:endParaRPr lang="en-US" sz="2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miley Face 30"/>
              <p:cNvSpPr/>
              <p:nvPr/>
            </p:nvSpPr>
            <p:spPr>
              <a:xfrm>
                <a:off x="7698854" y="4425480"/>
                <a:ext cx="304800" cy="304800"/>
              </a:xfrm>
              <a:prstGeom prst="smileyFace">
                <a:avLst>
                  <a:gd name="adj" fmla="val -4653"/>
                </a:avLst>
              </a:prstGeom>
              <a:solidFill>
                <a:schemeClr val="accent2"/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5577919" y="3852436"/>
                <a:ext cx="1359420" cy="596641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967763" y="3286300"/>
                <a:ext cx="1225881" cy="551687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66554" y="3852436"/>
                <a:ext cx="1253192" cy="649981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7690454" y="2760769"/>
                <a:ext cx="1379638" cy="1200329"/>
                <a:chOff x="7690454" y="2760769"/>
                <a:chExt cx="1379638" cy="1200329"/>
              </a:xfrm>
            </p:grpSpPr>
            <p:sp>
              <p:nvSpPr>
                <p:cNvPr id="46" name="Smiley Face 45"/>
                <p:cNvSpPr/>
                <p:nvPr/>
              </p:nvSpPr>
              <p:spPr>
                <a:xfrm>
                  <a:off x="7690454" y="301356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242885" y="2760769"/>
                  <a:ext cx="827207" cy="1200329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将来希望的</a:t>
                  </a:r>
                  <a:endParaRPr lang="en-US" altLang="zh-CN" b="1" dirty="0" smtClean="0"/>
                </a:p>
                <a:p>
                  <a:pPr algn="ctr"/>
                  <a:r>
                    <a:rPr lang="zh-CN" altLang="en-US" b="1" dirty="0" smtClean="0"/>
                    <a:t>光景</a:t>
                  </a:r>
                  <a:endParaRPr lang="en-US" b="1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512001" y="3965049"/>
                <a:ext cx="874961" cy="1214127"/>
                <a:chOff x="5512001" y="3965049"/>
                <a:chExt cx="874961" cy="1214127"/>
              </a:xfrm>
            </p:grpSpPr>
            <p:sp>
              <p:nvSpPr>
                <p:cNvPr id="44" name="Smiley Face 43"/>
                <p:cNvSpPr/>
                <p:nvPr/>
              </p:nvSpPr>
              <p:spPr>
                <a:xfrm>
                  <a:off x="5590674" y="3965049"/>
                  <a:ext cx="304800" cy="304800"/>
                </a:xfrm>
                <a:prstGeom prst="smileyFace">
                  <a:avLst>
                    <a:gd name="adj" fmla="val 486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12001" y="4532845"/>
                  <a:ext cx="874961" cy="646331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b="1" dirty="0" smtClean="0"/>
                    <a:t>过去的光景</a:t>
                  </a:r>
                  <a:endParaRPr lang="en-US" b="1" dirty="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当</a:t>
                </a:r>
                <a:r>
                  <a:rPr lang="zh-CN" altLang="en-US" b="1" dirty="0" smtClean="0"/>
                  <a:t>下的光景</a:t>
                </a:r>
                <a:endParaRPr lang="en-US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89028" y="1701972"/>
              <a:ext cx="4348486" cy="83099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天然人的盼望</a:t>
              </a:r>
              <a:r>
                <a:rPr lang="zh-CN" altLang="en-US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900" b="1" kern="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看重的事情蛮有可能发生时的内心状态</a:t>
              </a:r>
              <a:endParaRPr lang="en-US" altLang="zh-CN" sz="19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50" name="Picture 4" descr="http://fc06.deviantart.net/images/i/2003/4/c/a/Big_Dev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41" y="690644"/>
            <a:ext cx="1003878" cy="9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510540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273510" y="1257300"/>
            <a:ext cx="3215640" cy="1382674"/>
            <a:chOff x="5334000" y="1257300"/>
            <a:chExt cx="3215640" cy="1382674"/>
          </a:xfrm>
        </p:grpSpPr>
        <p:sp>
          <p:nvSpPr>
            <p:cNvPr id="53" name="Rectangle 52"/>
            <p:cNvSpPr/>
            <p:nvPr/>
          </p:nvSpPr>
          <p:spPr>
            <a:xfrm>
              <a:off x="5410200" y="1257300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/>
                <a:defRPr/>
              </a:pPr>
              <a:r>
                <a:rPr lang="zh-CN" altLang="en-US" sz="2400" b="1" dirty="0" smtClean="0">
                  <a:solidFill>
                    <a:srgbClr val="7030A0"/>
                  </a:solidFill>
                </a:rPr>
                <a:t> 走上属灵的</a:t>
              </a:r>
              <a:r>
                <a:rPr lang="zh-CN" altLang="en-US" sz="2400" b="1" dirty="0" smtClean="0">
                  <a:solidFill>
                    <a:srgbClr val="C00000"/>
                  </a:solidFill>
                </a:rPr>
                <a:t>心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路</a:t>
              </a:r>
              <a:endParaRPr lang="en-US" altLang="zh-CN" sz="24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25440" y="1716644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 startAt="2"/>
                <a:defRPr/>
              </a:pPr>
              <a:r>
                <a:rPr lang="zh-CN" altLang="en-US" sz="2400" b="1" dirty="0">
                  <a:solidFill>
                    <a:srgbClr val="7030A0"/>
                  </a:solidFill>
                </a:rPr>
                <a:t> 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分清前</a:t>
              </a:r>
              <a:r>
                <a:rPr lang="zh-CN" altLang="en-US" sz="2400" b="1" dirty="0">
                  <a:solidFill>
                    <a:srgbClr val="7030A0"/>
                  </a:solidFill>
                </a:rPr>
                <a:t>进的方向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34000" y="2178309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 startAt="3"/>
                <a:defRPr/>
              </a:pPr>
              <a:r>
                <a:rPr lang="zh-CN" altLang="en-US" sz="2400" b="1" dirty="0">
                  <a:solidFill>
                    <a:srgbClr val="7030A0"/>
                  </a:solidFill>
                </a:rPr>
                <a:t> 更新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内心</a:t>
              </a:r>
              <a:r>
                <a:rPr lang="zh-CN" altLang="en-US" sz="2400" b="1" dirty="0">
                  <a:solidFill>
                    <a:srgbClr val="7030A0"/>
                  </a:solidFill>
                </a:rPr>
                <a:t>的</a:t>
              </a:r>
              <a:r>
                <a:rPr lang="zh-CN" altLang="en-US" sz="2400" b="1" dirty="0">
                  <a:solidFill>
                    <a:srgbClr val="0070C0"/>
                  </a:solidFill>
                </a:rPr>
                <a:t>价值观</a:t>
              </a:r>
              <a:endParaRPr lang="en-US" altLang="zh-CN" sz="2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6" name="Picture 4" descr="OFILA The Stairs to Heaven Backdrop 6x6ft Divine Lights: Amazon.c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92" y="2781300"/>
            <a:ext cx="2654836" cy="26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38612" y="256750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Extrapolate 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外推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299512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miley Face 35"/>
          <p:cNvSpPr/>
          <p:nvPr/>
        </p:nvSpPr>
        <p:spPr>
          <a:xfrm>
            <a:off x="1974561" y="3462154"/>
            <a:ext cx="304800" cy="304800"/>
          </a:xfrm>
          <a:prstGeom prst="smileyFace">
            <a:avLst>
              <a:gd name="adj" fmla="val -2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59673" y="2900743"/>
            <a:ext cx="0" cy="23622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9673" y="5262943"/>
            <a:ext cx="3200400" cy="228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738" y="529442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时间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4374" y="3242127"/>
            <a:ext cx="457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人事</a:t>
            </a:r>
            <a:r>
              <a:rPr lang="zh-CN" altLang="en-US" sz="2200" b="1" dirty="0" smtClean="0">
                <a:solidFill>
                  <a:srgbClr val="00B0F0"/>
                </a:solidFill>
              </a:rPr>
              <a:t>物状况</a:t>
            </a:r>
            <a:endParaRPr lang="en-US" sz="2200" b="1" dirty="0">
              <a:solidFill>
                <a:srgbClr val="00B0F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73669" y="325001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489014" y="2900743"/>
            <a:ext cx="874961" cy="1373352"/>
            <a:chOff x="7496684" y="3013569"/>
            <a:chExt cx="874961" cy="1373352"/>
          </a:xfrm>
        </p:grpSpPr>
        <p:sp>
          <p:nvSpPr>
            <p:cNvPr id="23" name="Smiley Face 22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神右边的基督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50793" y="3897070"/>
            <a:ext cx="874961" cy="1214127"/>
            <a:chOff x="5512001" y="3965049"/>
            <a:chExt cx="874961" cy="1214127"/>
          </a:xfrm>
        </p:grpSpPr>
        <p:sp>
          <p:nvSpPr>
            <p:cNvPr id="19" name="Smiley Face 18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灵里的基督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4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295677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8134" y="3399059"/>
            <a:ext cx="874961" cy="1828775"/>
            <a:chOff x="6481984" y="3344371"/>
            <a:chExt cx="874961" cy="1828775"/>
          </a:xfrm>
        </p:grpSpPr>
        <p:sp>
          <p:nvSpPr>
            <p:cNvPr id="30" name="Smiley Face 29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彰显在当下</a:t>
              </a:r>
              <a:endParaRPr lang="en-US" altLang="zh-CN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生命中的基督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34113" y="256750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Interpolate </a:t>
            </a:r>
            <a:r>
              <a:rPr lang="zh-CN" altLang="en-US" b="1" dirty="0" smtClean="0">
                <a:solidFill>
                  <a:srgbClr val="0000FF"/>
                </a:solidFill>
              </a:rPr>
              <a:t>内插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我们既因信称义，就藉着我们的主耶稣基督得与神相和。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我们又藉着他，因信得进入现在所站的这恩典中，并且欢欢喜喜盼望神的荣耀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不但如此，就是在患难中也是欢欢喜喜的；因为知道患难生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忍耐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5:4 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忍耐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生老练，老练生盼望；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盼望不至于羞耻，因为所赐给我们的圣灵将神的爱浇灌在我们心里。 </a:t>
            </a: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b="1" dirty="0"/>
              <a:t>8:23 </a:t>
            </a:r>
            <a:r>
              <a:rPr lang="zh-CN" altLang="en-US" b="1" dirty="0"/>
              <a:t>不但如此，就是我们这有圣灵初结果子的，也是自己心里歎息，等候得着儿子的名分，乃是我们的身体得赎。</a:t>
            </a:r>
            <a:r>
              <a:rPr lang="en-US" altLang="zh-CN" b="1" dirty="0"/>
              <a:t>8:24 </a:t>
            </a:r>
            <a:r>
              <a:rPr lang="zh-CN" altLang="en-US" b="1" dirty="0"/>
              <a:t>我们得救是在乎盼望；只是所见的盼望不是盼望，谁还盼望他所见的呢？</a:t>
            </a:r>
            <a:r>
              <a:rPr lang="en-US" altLang="zh-CN" b="1" dirty="0"/>
              <a:t>8:25 </a:t>
            </a:r>
            <a:r>
              <a:rPr lang="zh-CN" altLang="en-US" b="1" dirty="0"/>
              <a:t>但我们若盼望那所不见的，就必</a:t>
            </a:r>
            <a:r>
              <a:rPr lang="zh-CN" altLang="en-US" b="1" dirty="0">
                <a:solidFill>
                  <a:srgbClr val="0070C0"/>
                </a:solidFill>
              </a:rPr>
              <a:t>忍耐</a:t>
            </a:r>
            <a:r>
              <a:rPr lang="zh-CN" altLang="en-US" b="1" dirty="0"/>
              <a:t>等候</a:t>
            </a:r>
            <a:r>
              <a:rPr lang="zh-CN" altLang="en-US" b="1" dirty="0" smtClean="0"/>
              <a:t>。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b="1" dirty="0"/>
              <a:t>雅 </a:t>
            </a:r>
            <a:r>
              <a:rPr lang="en-US" altLang="zh-CN" b="1" dirty="0"/>
              <a:t>5:7 </a:t>
            </a:r>
            <a:r>
              <a:rPr lang="zh-CN" altLang="en-US" b="1" dirty="0"/>
              <a:t>弟兄们哪，你们要</a:t>
            </a:r>
            <a:r>
              <a:rPr lang="zh-CN" altLang="en-US" b="1" dirty="0">
                <a:solidFill>
                  <a:srgbClr val="0070C0"/>
                </a:solidFill>
              </a:rPr>
              <a:t>忍耐</a:t>
            </a:r>
            <a:r>
              <a:rPr lang="zh-CN" altLang="en-US" b="1" dirty="0"/>
              <a:t>，直到主来。看哪，农夫</a:t>
            </a:r>
            <a:r>
              <a:rPr lang="zh-CN" altLang="en-US" b="1" dirty="0">
                <a:solidFill>
                  <a:srgbClr val="0070C0"/>
                </a:solidFill>
              </a:rPr>
              <a:t>忍耐</a:t>
            </a:r>
            <a:r>
              <a:rPr lang="zh-CN" altLang="en-US" b="1" dirty="0"/>
              <a:t>等候地里宝贵的出产，直到得了秋雨春雨。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59673" y="2900743"/>
            <a:ext cx="0" cy="23622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9673" y="5262943"/>
            <a:ext cx="3200400" cy="228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738" y="529442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时间</a:t>
            </a:r>
            <a:endParaRPr lang="en-US" sz="2200" b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4374" y="3242127"/>
            <a:ext cx="4571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00B0F0"/>
                </a:solidFill>
              </a:rPr>
              <a:t>人事</a:t>
            </a:r>
            <a:r>
              <a:rPr lang="zh-CN" altLang="en-US" sz="2200" b="1" dirty="0" smtClean="0">
                <a:solidFill>
                  <a:srgbClr val="00B0F0"/>
                </a:solidFill>
              </a:rPr>
              <a:t>物状况</a:t>
            </a:r>
            <a:endParaRPr lang="en-US" sz="2200" b="1" dirty="0">
              <a:solidFill>
                <a:srgbClr val="00B0F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573669" y="325001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489014" y="2900743"/>
            <a:ext cx="874961" cy="1373352"/>
            <a:chOff x="7496684" y="3013569"/>
            <a:chExt cx="874961" cy="1373352"/>
          </a:xfrm>
        </p:grpSpPr>
        <p:sp>
          <p:nvSpPr>
            <p:cNvPr id="23" name="Smiley Face 22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神右边的基督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50793" y="3897070"/>
            <a:ext cx="874961" cy="1214127"/>
            <a:chOff x="5512001" y="3965049"/>
            <a:chExt cx="874961" cy="1214127"/>
          </a:xfrm>
        </p:grpSpPr>
        <p:sp>
          <p:nvSpPr>
            <p:cNvPr id="19" name="Smiley Face 18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灵里的基督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4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295677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8134" y="3399059"/>
            <a:ext cx="874961" cy="1828775"/>
            <a:chOff x="6481984" y="3344371"/>
            <a:chExt cx="874961" cy="1828775"/>
          </a:xfrm>
        </p:grpSpPr>
        <p:sp>
          <p:nvSpPr>
            <p:cNvPr id="30" name="Smiley Face 29"/>
            <p:cNvSpPr/>
            <p:nvPr/>
          </p:nvSpPr>
          <p:spPr>
            <a:xfrm>
              <a:off x="6622925" y="3344371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81984" y="3972817"/>
              <a:ext cx="874961" cy="120032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彰显在当下</a:t>
              </a:r>
              <a:endParaRPr lang="en-US" altLang="zh-CN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zh-CN" altLang="en-US" b="1" dirty="0" smtClean="0">
                  <a:solidFill>
                    <a:srgbClr val="0000FF"/>
                  </a:solidFill>
                </a:rPr>
                <a:t>生命中的基督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34113" y="256750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Interpolate </a:t>
            </a:r>
            <a:r>
              <a:rPr lang="zh-CN" altLang="en-US" b="1" dirty="0" smtClean="0">
                <a:solidFill>
                  <a:srgbClr val="0000FF"/>
                </a:solidFill>
              </a:rPr>
              <a:t>内插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713422"/>
            <a:ext cx="3947630" cy="553998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如何提升属灵的境界？</a:t>
            </a:r>
            <a:endParaRPr lang="zh-CN" alt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73510" y="1257300"/>
            <a:ext cx="3215640" cy="1382674"/>
            <a:chOff x="5334000" y="1257300"/>
            <a:chExt cx="3215640" cy="1382674"/>
          </a:xfrm>
        </p:grpSpPr>
        <p:sp>
          <p:nvSpPr>
            <p:cNvPr id="14" name="Rectangle 13"/>
            <p:cNvSpPr/>
            <p:nvPr/>
          </p:nvSpPr>
          <p:spPr>
            <a:xfrm>
              <a:off x="5410200" y="1257300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/>
                <a:defRPr/>
              </a:pPr>
              <a:r>
                <a:rPr lang="zh-CN" altLang="en-US" sz="2400" b="1" dirty="0" smtClean="0">
                  <a:solidFill>
                    <a:srgbClr val="7030A0"/>
                  </a:solidFill>
                </a:rPr>
                <a:t> 走上属灵的</a:t>
              </a:r>
              <a:r>
                <a:rPr lang="zh-CN" altLang="en-US" sz="2400" b="1" dirty="0" smtClean="0">
                  <a:solidFill>
                    <a:srgbClr val="C00000"/>
                  </a:solidFill>
                </a:rPr>
                <a:t>心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路</a:t>
              </a:r>
              <a:endParaRPr lang="en-US" altLang="zh-CN" sz="24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25440" y="1716644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 startAt="2"/>
                <a:defRPr/>
              </a:pPr>
              <a:r>
                <a:rPr lang="zh-CN" altLang="en-US" sz="2400" b="1" dirty="0">
                  <a:solidFill>
                    <a:srgbClr val="7030A0"/>
                  </a:solidFill>
                </a:rPr>
                <a:t> </a:t>
              </a:r>
              <a:r>
                <a:rPr lang="zh-CN" altLang="en-US" sz="2400" b="1" dirty="0" smtClean="0">
                  <a:solidFill>
                    <a:srgbClr val="7030A0"/>
                  </a:solidFill>
                </a:rPr>
                <a:t>分清前</a:t>
              </a:r>
              <a:r>
                <a:rPr lang="zh-CN" altLang="en-US" sz="2400" b="1" dirty="0">
                  <a:solidFill>
                    <a:srgbClr val="7030A0"/>
                  </a:solidFill>
                </a:rPr>
                <a:t>进的方向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2178309"/>
              <a:ext cx="31242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74320" lvl="0" indent="-274320">
                <a:spcAft>
                  <a:spcPts val="1800"/>
                </a:spcAft>
                <a:buFont typeface="+mj-lt"/>
                <a:buAutoNum type="arabicPeriod" startAt="3"/>
                <a:defRPr/>
              </a:pPr>
              <a:r>
                <a:rPr lang="zh-CN" altLang="en-US" sz="2400" b="1" dirty="0">
                  <a:solidFill>
                    <a:srgbClr val="7030A0"/>
                  </a:solidFill>
                </a:rPr>
                <a:t> 更新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内心</a:t>
              </a:r>
              <a:r>
                <a:rPr lang="zh-CN" altLang="en-US" sz="2400" b="1" dirty="0">
                  <a:solidFill>
                    <a:srgbClr val="7030A0"/>
                  </a:solidFill>
                </a:rPr>
                <a:t>的价值观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OFILA The Stairs to Heaven Backdrop 6x6ft Divine Lights: Amazon.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92" y="2781300"/>
            <a:ext cx="2654836" cy="26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4346"/>
          <a:stretch/>
        </p:blipFill>
        <p:spPr>
          <a:xfrm>
            <a:off x="5123023" y="1841778"/>
            <a:ext cx="3487577" cy="33169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1257300"/>
            <a:ext cx="391761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/>
              <a:defRPr/>
            </a:pPr>
            <a:r>
              <a:rPr lang="zh-CN" altLang="en-US" sz="2400" b="1" dirty="0">
                <a:solidFill>
                  <a:srgbClr val="7030A0"/>
                </a:solidFill>
              </a:rPr>
              <a:t> 一般人的盼望</a:t>
            </a:r>
            <a:r>
              <a:rPr lang="en-US" altLang="zh-CN" sz="2400" b="1" dirty="0">
                <a:solidFill>
                  <a:srgbClr val="7030A0"/>
                </a:solidFill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</a:rPr>
              <a:t>希望</a:t>
            </a:r>
            <a:r>
              <a:rPr lang="en-US" altLang="zh-CN" sz="2400" b="1" dirty="0">
                <a:solidFill>
                  <a:srgbClr val="7030A0"/>
                </a:solidFill>
              </a:rPr>
              <a:t>/</a:t>
            </a:r>
            <a:r>
              <a:rPr lang="zh-CN" altLang="en-US" sz="2400" b="1" dirty="0">
                <a:solidFill>
                  <a:srgbClr val="7030A0"/>
                </a:solidFill>
              </a:rPr>
              <a:t>指望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9706" y="1958051"/>
            <a:ext cx="3254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 是形容一种情绪的术语，这种情绪是一个人对与其生命相关的事件，环境等因素所表现出来的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积极的感情产出。希望意味着一定程度上的不屈不挠，也就是说当一个人抱有希望时，他也会相信一些积极的东西会成为现实，即使此时有不少与之相反的事物发生。 希望也可以指某个人想做某事，且这种事情有一定几率成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 </a:t>
            </a:r>
            <a:endParaRPr lang="en-US" altLang="zh-CN" sz="16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</a:t>
            </a:r>
            <a:r>
              <a:rPr lang="en-US" altLang="zh-CN" sz="1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基百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endParaRPr 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0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6309" y="1811298"/>
            <a:ext cx="4191001" cy="377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路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12:15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于是对众人说：你们要谨慎自守，免去一切的贪心，因为人的生命不在乎家道丰富。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12:16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就用比喻对他们说：有一个财主田产丰盛；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12:17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自己心里思想说：我的出产没有地方收藏，怎么办呢？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12:18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又说：我要这么办：要把我的仓房拆了，另盖更大的，在那里好收藏我一切的粮食和财物，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然后要对我的灵魂说：灵魂哪，你有许多财物积存，可作多年的费用，只管安安逸逸的吃喝快乐罢！ 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12:20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神却对他说：无知的人哪，今夜必要你的灵魂；你所预备的要归谁呢？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如何得着与持守属灵的盼望？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1257300"/>
            <a:ext cx="391761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 一般人的盼望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希望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指望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1257300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什么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是属灵的盼望？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160" y="2623247"/>
            <a:ext cx="4363726" cy="30162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来</a:t>
            </a:r>
            <a:r>
              <a:rPr lang="en-US" altLang="zh-CN" b="1" dirty="0" smtClean="0">
                <a:solidFill>
                  <a:schemeClr val="tx1"/>
                </a:solidFill>
              </a:rPr>
              <a:t>11:1 </a:t>
            </a:r>
            <a:r>
              <a:rPr lang="zh-CN" altLang="en-US" b="1" dirty="0" smtClean="0">
                <a:solidFill>
                  <a:schemeClr val="tx1"/>
                </a:solidFill>
              </a:rPr>
              <a:t>信就是所望之事的实底，是未见之事的确据。 </a:t>
            </a: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罗</a:t>
            </a:r>
            <a:r>
              <a:rPr lang="en-US" altLang="zh-CN" b="1" dirty="0" smtClean="0">
                <a:solidFill>
                  <a:schemeClr val="tx1"/>
                </a:solidFill>
              </a:rPr>
              <a:t>4:18 </a:t>
            </a:r>
            <a:r>
              <a:rPr lang="zh-CN" altLang="en-US" b="1" dirty="0" smtClean="0">
                <a:solidFill>
                  <a:schemeClr val="tx1"/>
                </a:solidFill>
              </a:rPr>
              <a:t>他在无可指望的时候，因信仍有指望，就得以作多国的父，正如先前所说，你的后裔将要如此。 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b="1" dirty="0" smtClean="0">
                <a:solidFill>
                  <a:schemeClr val="tx1"/>
                </a:solidFill>
              </a:rPr>
              <a:t>Who against hope believed in hope, that he might become the father of many nations, according to that which was spoken, So shall your seed be. </a:t>
            </a:r>
          </a:p>
        </p:txBody>
      </p:sp>
    </p:spTree>
    <p:extLst>
      <p:ext uri="{BB962C8B-B14F-4D97-AF65-F5344CB8AC3E}">
        <p14:creationId xmlns:p14="http://schemas.microsoft.com/office/powerpoint/2010/main" val="41194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6309" y="1714500"/>
            <a:ext cx="4191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林前</a:t>
            </a:r>
            <a:r>
              <a:rPr lang="en-US" altLang="zh-CN" b="1" dirty="0" smtClean="0">
                <a:solidFill>
                  <a:schemeClr val="tx1"/>
                </a:solidFill>
              </a:rPr>
              <a:t>13:13 </a:t>
            </a:r>
            <a:r>
              <a:rPr lang="zh-CN" altLang="en-US" b="1" dirty="0" smtClean="0">
                <a:solidFill>
                  <a:schemeClr val="tx1"/>
                </a:solidFill>
              </a:rPr>
              <a:t>如今常存的有信，有望，有爱这叁样，其中最大的是爱。 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257300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什么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是属灵的盼望？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0614" y="2409141"/>
            <a:ext cx="4212935" cy="109260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新约的真信心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基督的信心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+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人的相信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用心领受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（罗</a:t>
            </a:r>
            <a:r>
              <a:rPr kumimoji="0" lang="en-US" altLang="zh-CN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10:17 </a:t>
            </a:r>
            <a:r>
              <a:rPr kumimoji="0" lang="zh-CN" altLang="en-US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可见信道是从听道来的，听道是从基督的话来的。）</a:t>
            </a:r>
            <a:endParaRPr kumimoji="0" lang="en-US" altLang="zh-CN" sz="11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8039" y="3619500"/>
            <a:ext cx="4183561" cy="1912564"/>
            <a:chOff x="4618512" y="3772495"/>
            <a:chExt cx="4183561" cy="1912564"/>
          </a:xfrm>
        </p:grpSpPr>
        <p:sp>
          <p:nvSpPr>
            <p:cNvPr id="14" name="TextBox 13"/>
            <p:cNvSpPr txBox="1"/>
            <p:nvPr/>
          </p:nvSpPr>
          <p:spPr>
            <a:xfrm>
              <a:off x="4618512" y="3819732"/>
              <a:ext cx="2407170" cy="1738938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我们所领受的信心：</a:t>
              </a:r>
              <a:endParaRPr kumimoji="0" lang="en-US" altLang="zh-CN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82880" marR="0" lvl="0" indent="-18288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根据基督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而不是其它标准衡量、看待事物的内心深层信仰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182880" marR="0" lvl="0" indent="-18288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伴随着特有的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笃定与安息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7" name="Picture 2" descr="Image result for christ measuring stic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713" y="5067300"/>
              <a:ext cx="1490572" cy="61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924" y="3772495"/>
              <a:ext cx="1602149" cy="1201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6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160" y="2623247"/>
            <a:ext cx="4363726" cy="26622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罗</a:t>
            </a:r>
            <a:r>
              <a:rPr lang="en-US" altLang="zh-CN" b="1" dirty="0">
                <a:solidFill>
                  <a:schemeClr val="tx1"/>
                </a:solidFill>
              </a:rPr>
              <a:t>5:1 </a:t>
            </a:r>
            <a:r>
              <a:rPr lang="zh-CN" altLang="en-US" b="1" dirty="0">
                <a:solidFill>
                  <a:schemeClr val="tx1"/>
                </a:solidFill>
              </a:rPr>
              <a:t>我们既因信称义，就藉着我们的主耶稣基督得与神相和。 </a:t>
            </a:r>
            <a:r>
              <a:rPr lang="en-US" altLang="zh-CN" b="1" dirty="0">
                <a:solidFill>
                  <a:schemeClr val="tx1"/>
                </a:solidFill>
              </a:rPr>
              <a:t>5:2 </a:t>
            </a:r>
            <a:r>
              <a:rPr lang="zh-CN" altLang="en-US" b="1" dirty="0">
                <a:solidFill>
                  <a:schemeClr val="tx1"/>
                </a:solidFill>
              </a:rPr>
              <a:t>我们又藉着他，因信得进入现在所站的这恩典中，并且欢欢喜喜盼望神的荣耀。 </a:t>
            </a:r>
            <a:endParaRPr lang="en-US" altLang="zh-CN" b="1" dirty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5:3 </a:t>
            </a:r>
            <a:r>
              <a:rPr lang="zh-CN" altLang="en-US" b="1" dirty="0">
                <a:solidFill>
                  <a:schemeClr val="tx1"/>
                </a:solidFill>
              </a:rPr>
              <a:t>不但如此，就是在患难中也是欢欢喜喜的；因为知道患难生忍耐， </a:t>
            </a:r>
            <a:r>
              <a:rPr lang="en-US" altLang="zh-CN" b="1" dirty="0">
                <a:solidFill>
                  <a:schemeClr val="tx1"/>
                </a:solidFill>
              </a:rPr>
              <a:t>5:4 </a:t>
            </a:r>
            <a:r>
              <a:rPr lang="zh-CN" altLang="en-US" b="1" dirty="0">
                <a:solidFill>
                  <a:schemeClr val="tx1"/>
                </a:solidFill>
              </a:rPr>
              <a:t>忍耐生老练，老练生盼望； </a:t>
            </a:r>
            <a:r>
              <a:rPr lang="en-US" altLang="zh-CN" b="1" dirty="0">
                <a:solidFill>
                  <a:schemeClr val="tx1"/>
                </a:solidFill>
              </a:rPr>
              <a:t>5:5 </a:t>
            </a:r>
            <a:r>
              <a:rPr lang="zh-CN" altLang="en-US" b="1" dirty="0">
                <a:solidFill>
                  <a:schemeClr val="tx1"/>
                </a:solidFill>
              </a:rPr>
              <a:t>盼望不至于羞耻，因为所赐给我们的圣灵将神的爱浇灌在我们心里。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1257300"/>
            <a:ext cx="31242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2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什么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是属灵的盼望？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1257300"/>
            <a:ext cx="403883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3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属灵的盼望是如何失去的？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89" y="1712316"/>
            <a:ext cx="1939900" cy="1797657"/>
          </a:xfrm>
          <a:prstGeom prst="rect">
            <a:avLst/>
          </a:prstGeom>
        </p:spPr>
      </p:pic>
      <p:pic>
        <p:nvPicPr>
          <p:cNvPr id="1030" name="Picture 4" descr="Hearts With Hope | Site | capenews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02" y="2999123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64374" y="2900743"/>
            <a:ext cx="3795699" cy="2824566"/>
            <a:chOff x="4764374" y="2900743"/>
            <a:chExt cx="3795699" cy="282456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359673" y="2900743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359673" y="5262943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59738" y="529442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accent1"/>
                  </a:solidFill>
                </a:rPr>
                <a:t>时间</a:t>
              </a:r>
              <a:endParaRPr lang="en-US" sz="22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4374" y="324212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chemeClr val="accent1"/>
                  </a:solidFill>
                </a:rPr>
                <a:t>人事</a:t>
              </a:r>
              <a:r>
                <a:rPr lang="zh-CN" altLang="en-US" sz="2200" b="1" dirty="0" smtClean="0">
                  <a:solidFill>
                    <a:schemeClr val="accent1"/>
                  </a:solidFill>
                </a:rPr>
                <a:t>物状况</a:t>
              </a:r>
              <a:endParaRPr lang="en-US" sz="2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Smiley Face 21"/>
          <p:cNvSpPr/>
          <p:nvPr/>
        </p:nvSpPr>
        <p:spPr>
          <a:xfrm>
            <a:off x="7698854" y="4425480"/>
            <a:ext cx="304800" cy="304800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77919" y="3852436"/>
            <a:ext cx="1359420" cy="5966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157" y1="35354" x2="34157" y2="35354"/>
                        <a14:foregroundMark x1="65169" y1="36616" x2="65169" y2="36616"/>
                        <a14:foregroundMark x1="73933" y1="64899" x2="73933" y2="64899"/>
                        <a14:foregroundMark x1="64045" y1="51515" x2="64045" y2="51515"/>
                        <a14:foregroundMark x1="72809" y1="79040" x2="72809" y2="79040"/>
                        <a14:foregroundMark x1="83820" y1="70960" x2="83820" y2="70960"/>
                        <a14:backgroundMark x1="19775" y1="91162" x2="19775" y2="91162"/>
                        <a14:backgroundMark x1="87865" y1="98232" x2="87865" y2="98232"/>
                        <a14:backgroundMark x1="95281" y1="5556" x2="95281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00" y="3031937"/>
            <a:ext cx="105430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6967763" y="3286300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6554" y="3852436"/>
            <a:ext cx="1253192" cy="649981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1031"/>
          <p:cNvGrpSpPr/>
          <p:nvPr/>
        </p:nvGrpSpPr>
        <p:grpSpPr>
          <a:xfrm>
            <a:off x="7690454" y="2760769"/>
            <a:ext cx="1379638" cy="1200329"/>
            <a:chOff x="7690454" y="2760769"/>
            <a:chExt cx="1379638" cy="1200329"/>
          </a:xfrm>
        </p:grpSpPr>
        <p:sp>
          <p:nvSpPr>
            <p:cNvPr id="20" name="Smiley Face 19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将来希望的</a:t>
              </a:r>
              <a:endParaRPr lang="en-US" altLang="zh-CN" b="1" dirty="0" smtClean="0"/>
            </a:p>
            <a:p>
              <a:pPr algn="ctr"/>
              <a:r>
                <a:rPr lang="zh-CN" altLang="en-US" b="1" dirty="0" smtClean="0"/>
                <a:t>光景</a:t>
              </a:r>
              <a:endParaRPr lang="en-US" b="1" dirty="0"/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5512001" y="3965049"/>
            <a:ext cx="874961" cy="1214127"/>
            <a:chOff x="5512001" y="3965049"/>
            <a:chExt cx="874961" cy="1214127"/>
          </a:xfrm>
        </p:grpSpPr>
        <p:sp>
          <p:nvSpPr>
            <p:cNvPr id="6" name="Smiley Face 5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8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过去的光景</a:t>
              </a:r>
              <a:endParaRPr lang="en-US" b="1" dirty="0"/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6442845" y="3503323"/>
            <a:ext cx="874961" cy="1245322"/>
            <a:chOff x="6442845" y="3503323"/>
            <a:chExt cx="874961" cy="1245322"/>
          </a:xfrm>
        </p:grpSpPr>
        <p:sp>
          <p:nvSpPr>
            <p:cNvPr id="23" name="Smiley Face 22"/>
            <p:cNvSpPr/>
            <p:nvPr/>
          </p:nvSpPr>
          <p:spPr>
            <a:xfrm>
              <a:off x="6632539" y="3503323"/>
              <a:ext cx="304800" cy="304800"/>
            </a:xfrm>
            <a:prstGeom prst="smileyFace">
              <a:avLst>
                <a:gd name="adj" fmla="val -30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42845" y="4102314"/>
              <a:ext cx="874961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当</a:t>
              </a:r>
              <a:r>
                <a:rPr lang="zh-CN" altLang="en-US" b="1" dirty="0" smtClean="0"/>
                <a:t>下的光景</a:t>
              </a:r>
              <a:endParaRPr lang="en-US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486400" y="1257300"/>
            <a:ext cx="2667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问题出在哪里？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713422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望 </a:t>
            </a:r>
            <a:r>
              <a:rPr lang="en-US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(hope)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他在圣徒中得的基业有何等丰盛的荣耀；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就是照他在基督身上所运行的大能大力，使他从死里复活，叫他在天上坐在自己的右边，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远超过一切执政的、掌权的、有能的、主治的，和一切有名的；不但是今世的，连来世的也都超过了。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又将万有服在他的脚下，使他为教会作万有之首。 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教会是他的身体，是那充满万有者所充满的。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3020" y="2409141"/>
            <a:ext cx="1219200" cy="295959"/>
          </a:xfrm>
          <a:prstGeom prst="rect">
            <a:avLst/>
          </a:prstGeom>
          <a:solidFill>
            <a:srgbClr val="0000FF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740468"/>
            <a:ext cx="4419600" cy="492443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prstMaterial="flat"/>
          </a:bodyPr>
          <a:lstStyle/>
          <a:p>
            <a:pPr lvl="0">
              <a:defRPr/>
            </a:pP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如何得着与持守属灵的盼望？</a:t>
            </a:r>
            <a:endParaRPr lang="zh-CN" alt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69204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2400" b="1" kern="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灵的盼望 </a:t>
            </a:r>
            <a:r>
              <a:rPr lang="en-US" altLang="zh-CN" sz="2400" b="1" kern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00" b="1" kern="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与里面成形的基督对应的属灵生命状态</a:t>
            </a:r>
            <a:endParaRPr lang="en-US" altLang="zh-CN" sz="1900" b="1" kern="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9160" y="2623247"/>
            <a:ext cx="436372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彼前 </a:t>
            </a:r>
            <a:r>
              <a:rPr lang="en-US" altLang="zh-CN" b="1" dirty="0">
                <a:solidFill>
                  <a:schemeClr val="tx1"/>
                </a:solidFill>
              </a:rPr>
              <a:t>1:3 </a:t>
            </a:r>
            <a:r>
              <a:rPr lang="zh-CN" altLang="en-US" b="1" dirty="0">
                <a:solidFill>
                  <a:schemeClr val="tx1"/>
                </a:solidFill>
              </a:rPr>
              <a:t>愿颂赞归与我们主耶稣基督的父神！他曾照自己的大怜悯，藉耶稣基督从死里复活，重生了我们，叫我们有活泼的盼</a:t>
            </a:r>
            <a:r>
              <a:rPr lang="zh-CN" altLang="en-US" b="1" dirty="0" smtClean="0">
                <a:solidFill>
                  <a:schemeClr val="tx1"/>
                </a:solidFill>
              </a:rPr>
              <a:t>望 </a:t>
            </a:r>
            <a:r>
              <a:rPr lang="en-US" altLang="zh-CN" b="1" dirty="0">
                <a:solidFill>
                  <a:schemeClr val="tx1"/>
                </a:solidFill>
              </a:rPr>
              <a:t>(a living hope)</a:t>
            </a:r>
            <a:r>
              <a:rPr lang="zh-CN" altLang="en-US" b="1" dirty="0" smtClean="0">
                <a:solidFill>
                  <a:schemeClr val="tx1"/>
                </a:solidFill>
              </a:rPr>
              <a:t>，</a:t>
            </a:r>
            <a:r>
              <a:rPr lang="en-US" altLang="zh-CN" b="1" dirty="0" smtClean="0">
                <a:solidFill>
                  <a:schemeClr val="tx1"/>
                </a:solidFill>
              </a:rPr>
              <a:t>1:4 </a:t>
            </a:r>
            <a:r>
              <a:rPr lang="zh-CN" altLang="en-US" b="1" dirty="0">
                <a:solidFill>
                  <a:schemeClr val="tx1"/>
                </a:solidFill>
              </a:rPr>
              <a:t>可以得着不能朽坏、不能玷污、不能衰残、为你们存留在天上的基业。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1257300"/>
            <a:ext cx="3429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</a:rPr>
              <a:t>如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何避免这样的失败？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It's Counterintuitive - Benev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32862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29174</TotalTime>
  <Words>5722</Words>
  <Application>Microsoft Office PowerPoint</Application>
  <PresentationFormat>On-screen Show (16:10)</PresentationFormat>
  <Paragraphs>181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Lao UI</vt:lpstr>
      <vt:lpstr>微软雅黑</vt:lpstr>
      <vt:lpstr>微软雅黑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1487</cp:revision>
  <dcterms:created xsi:type="dcterms:W3CDTF">2011-09-04T18:01:24Z</dcterms:created>
  <dcterms:modified xsi:type="dcterms:W3CDTF">2020-06-07T12:15:27Z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