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0"/>
  </p:notesMasterIdLst>
  <p:sldIdLst>
    <p:sldId id="256" r:id="rId5"/>
    <p:sldId id="436" r:id="rId6"/>
    <p:sldId id="470" r:id="rId7"/>
    <p:sldId id="469" r:id="rId8"/>
    <p:sldId id="471" r:id="rId9"/>
    <p:sldId id="482" r:id="rId10"/>
    <p:sldId id="483" r:id="rId11"/>
    <p:sldId id="474" r:id="rId12"/>
    <p:sldId id="475" r:id="rId13"/>
    <p:sldId id="485" r:id="rId14"/>
    <p:sldId id="479" r:id="rId15"/>
    <p:sldId id="477" r:id="rId16"/>
    <p:sldId id="481" r:id="rId17"/>
    <p:sldId id="476" r:id="rId18"/>
    <p:sldId id="478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09"/>
    <a:srgbClr val="010101"/>
    <a:srgbClr val="FF9966"/>
    <a:srgbClr val="66FF99"/>
    <a:srgbClr val="0000FF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0574" autoAdjust="0"/>
  </p:normalViewPr>
  <p:slideViewPr>
    <p:cSldViewPr>
      <p:cViewPr varScale="1">
        <p:scale>
          <a:sx n="102" d="100"/>
          <a:sy n="102" d="100"/>
        </p:scale>
        <p:origin x="758" y="10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4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25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927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52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60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01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06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5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10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51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3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9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99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13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分清前</a:t>
            </a:r>
            <a:r>
              <a:rPr lang="zh-CN" altLang="en-US" sz="2400" b="1" dirty="0">
                <a:solidFill>
                  <a:srgbClr val="7030A0"/>
                </a:solidFill>
              </a:rPr>
              <a:t>进的方向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1816496"/>
            <a:ext cx="4191001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50" b="1" dirty="0">
                <a:solidFill>
                  <a:schemeClr val="tx1"/>
                </a:solidFill>
              </a:rPr>
              <a:t>雅</a:t>
            </a:r>
            <a:r>
              <a:rPr lang="en-US" altLang="zh-CN" sz="1950" b="1" dirty="0">
                <a:solidFill>
                  <a:schemeClr val="tx1"/>
                </a:solidFill>
              </a:rPr>
              <a:t>1:2 </a:t>
            </a:r>
            <a:r>
              <a:rPr lang="zh-CN" altLang="en-US" sz="1950" b="1" dirty="0">
                <a:solidFill>
                  <a:schemeClr val="tx1"/>
                </a:solidFill>
              </a:rPr>
              <a:t>我的弟兄们，你们落在百般试炼中，都要以为大喜乐； </a:t>
            </a:r>
            <a:r>
              <a:rPr lang="en-US" altLang="zh-CN" sz="1950" b="1" dirty="0">
                <a:solidFill>
                  <a:schemeClr val="tx1"/>
                </a:solidFill>
              </a:rPr>
              <a:t>1:3 </a:t>
            </a:r>
            <a:r>
              <a:rPr lang="zh-CN" altLang="en-US" sz="1950" b="1" dirty="0">
                <a:solidFill>
                  <a:schemeClr val="tx1"/>
                </a:solidFill>
              </a:rPr>
              <a:t>因为知道你们的信心经过试验，就生忍耐。 </a:t>
            </a:r>
            <a:r>
              <a:rPr lang="en-US" altLang="zh-CN" sz="1950" b="1" dirty="0">
                <a:solidFill>
                  <a:schemeClr val="tx1"/>
                </a:solidFill>
              </a:rPr>
              <a:t>1:4 </a:t>
            </a:r>
            <a:r>
              <a:rPr lang="zh-CN" altLang="en-US" sz="1950" b="1" dirty="0">
                <a:solidFill>
                  <a:schemeClr val="tx1"/>
                </a:solidFill>
              </a:rPr>
              <a:t>但忍耐也当成功，使你们成全、完备，毫无缺欠。 </a:t>
            </a:r>
            <a:r>
              <a:rPr lang="en-US" altLang="zh-CN" sz="1950" b="1" dirty="0">
                <a:solidFill>
                  <a:schemeClr val="tx1"/>
                </a:solidFill>
              </a:rPr>
              <a:t>1:5 </a:t>
            </a:r>
            <a:r>
              <a:rPr lang="zh-CN" altLang="en-US" sz="1950" b="1" dirty="0">
                <a:solidFill>
                  <a:schemeClr val="tx1"/>
                </a:solidFill>
              </a:rPr>
              <a:t>你们中间若有缺少智慧的，应当求那厚赐与众人、也不斥责人的神，主就必赐给他。 </a:t>
            </a:r>
            <a:r>
              <a:rPr lang="en-US" altLang="zh-CN" sz="1950" b="1" dirty="0">
                <a:solidFill>
                  <a:schemeClr val="tx1"/>
                </a:solidFill>
              </a:rPr>
              <a:t>1:6 </a:t>
            </a:r>
            <a:r>
              <a:rPr lang="zh-CN" altLang="en-US" sz="1950" b="1" dirty="0">
                <a:solidFill>
                  <a:schemeClr val="tx1"/>
                </a:solidFill>
              </a:rPr>
              <a:t>只要凭着信心求，一点不疑惑；因为那疑惑的人，就象海中的波浪，被风吹动翻腾。 </a:t>
            </a:r>
            <a:r>
              <a:rPr lang="en-US" altLang="zh-CN" sz="1950" b="1" dirty="0">
                <a:solidFill>
                  <a:schemeClr val="tx1"/>
                </a:solidFill>
              </a:rPr>
              <a:t>1:7 </a:t>
            </a:r>
            <a:r>
              <a:rPr lang="zh-CN" altLang="en-US" sz="1950" b="1" dirty="0">
                <a:solidFill>
                  <a:schemeClr val="tx1"/>
                </a:solidFill>
              </a:rPr>
              <a:t>这样的人不要想从主那里得甚么。 </a:t>
            </a:r>
            <a:r>
              <a:rPr lang="en-US" altLang="zh-CN" sz="1950" b="1" dirty="0">
                <a:solidFill>
                  <a:schemeClr val="tx1"/>
                </a:solidFill>
              </a:rPr>
              <a:t>1:8 </a:t>
            </a:r>
            <a:r>
              <a:rPr lang="zh-CN" altLang="en-US" sz="1950" b="1" dirty="0">
                <a:solidFill>
                  <a:schemeClr val="tx1"/>
                </a:solidFill>
              </a:rPr>
              <a:t>心怀二意的人，在他一切所行的路上都没有定见。</a:t>
            </a:r>
          </a:p>
        </p:txBody>
      </p:sp>
    </p:spTree>
    <p:extLst>
      <p:ext uri="{BB962C8B-B14F-4D97-AF65-F5344CB8AC3E}">
        <p14:creationId xmlns:p14="http://schemas.microsoft.com/office/powerpoint/2010/main" val="36200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分清前</a:t>
            </a:r>
            <a:r>
              <a:rPr lang="zh-CN" altLang="en-US" sz="2400" b="1" dirty="0">
                <a:solidFill>
                  <a:srgbClr val="7030A0"/>
                </a:solidFill>
              </a:rPr>
              <a:t>进的方向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1816496"/>
            <a:ext cx="4191001" cy="37548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chemeClr val="tx1"/>
                </a:solidFill>
              </a:rPr>
              <a:t>罗</a:t>
            </a:r>
            <a:r>
              <a:rPr lang="en-US" altLang="zh-CN" sz="1700" b="1" dirty="0">
                <a:solidFill>
                  <a:schemeClr val="tx1"/>
                </a:solidFill>
              </a:rPr>
              <a:t>8:5 </a:t>
            </a:r>
            <a:r>
              <a:rPr lang="zh-CN" altLang="en-US" sz="1700" b="1" dirty="0">
                <a:solidFill>
                  <a:schemeClr val="tx1"/>
                </a:solidFill>
              </a:rPr>
              <a:t>因为随从肉体的人体贴肉体的事，随从圣灵的人体贴圣灵的事。 </a:t>
            </a:r>
            <a:r>
              <a:rPr lang="en-US" altLang="zh-CN" sz="1700" b="1" dirty="0">
                <a:solidFill>
                  <a:schemeClr val="tx1"/>
                </a:solidFill>
              </a:rPr>
              <a:t>8:6 </a:t>
            </a:r>
            <a:r>
              <a:rPr lang="zh-CN" altLang="en-US" sz="1700" b="1" dirty="0">
                <a:solidFill>
                  <a:schemeClr val="tx1"/>
                </a:solidFill>
              </a:rPr>
              <a:t>体贴肉体的，就是死；体贴圣灵的，乃是生命、平安。 </a:t>
            </a:r>
            <a:r>
              <a:rPr lang="en-US" altLang="zh-CN" sz="1700" b="1" dirty="0">
                <a:solidFill>
                  <a:schemeClr val="tx1"/>
                </a:solidFill>
              </a:rPr>
              <a:t>8:7 </a:t>
            </a:r>
            <a:r>
              <a:rPr lang="zh-CN" altLang="en-US" sz="1700" b="1" dirty="0">
                <a:solidFill>
                  <a:schemeClr val="tx1"/>
                </a:solidFill>
              </a:rPr>
              <a:t>原来体贴肉体的，就是与神为仇；因为不服神的律法，也是不能服， </a:t>
            </a:r>
            <a:r>
              <a:rPr lang="en-US" altLang="zh-CN" sz="1700" b="1" dirty="0">
                <a:solidFill>
                  <a:schemeClr val="tx1"/>
                </a:solidFill>
              </a:rPr>
              <a:t>8:8 </a:t>
            </a:r>
            <a:r>
              <a:rPr lang="zh-CN" altLang="en-US" sz="1700" b="1" dirty="0">
                <a:solidFill>
                  <a:schemeClr val="tx1"/>
                </a:solidFill>
              </a:rPr>
              <a:t>而且属肉体的人不能得神的喜欢。 </a:t>
            </a:r>
            <a:r>
              <a:rPr lang="en-US" altLang="zh-CN" sz="1700" b="1" dirty="0">
                <a:solidFill>
                  <a:schemeClr val="tx1"/>
                </a:solidFill>
              </a:rPr>
              <a:t>8:9 </a:t>
            </a:r>
            <a:r>
              <a:rPr lang="zh-CN" altLang="en-US" sz="1700" b="1" dirty="0">
                <a:solidFill>
                  <a:schemeClr val="tx1"/>
                </a:solidFill>
              </a:rPr>
              <a:t>如果神的灵住在你们心里，你们就不属肉体，乃属圣灵了。人若没有基督的灵，就不是属基督的。 </a:t>
            </a:r>
            <a:r>
              <a:rPr lang="en-US" altLang="zh-CN" sz="1700" b="1" dirty="0">
                <a:solidFill>
                  <a:schemeClr val="tx1"/>
                </a:solidFill>
              </a:rPr>
              <a:t>8:10 </a:t>
            </a:r>
            <a:r>
              <a:rPr lang="zh-CN" altLang="en-US" sz="1700" b="1" dirty="0">
                <a:solidFill>
                  <a:schemeClr val="tx1"/>
                </a:solidFill>
              </a:rPr>
              <a:t>基督若在你们心里，身体就因罪而死，心灵却因义而活。 </a:t>
            </a:r>
            <a:r>
              <a:rPr lang="en-US" altLang="zh-CN" sz="1700" b="1" dirty="0">
                <a:solidFill>
                  <a:schemeClr val="tx1"/>
                </a:solidFill>
              </a:rPr>
              <a:t>8:11 </a:t>
            </a:r>
            <a:r>
              <a:rPr lang="zh-CN" altLang="en-US" sz="1700" b="1" dirty="0">
                <a:solidFill>
                  <a:schemeClr val="tx1"/>
                </a:solidFill>
              </a:rPr>
              <a:t>然而，叫耶稣从死里复活者的灵若住在你们心里，那叫基督耶稣从死里复活的，也必藉着住在你们心里的圣灵，使你们必死的身体又活过来。</a:t>
            </a:r>
          </a:p>
        </p:txBody>
      </p:sp>
    </p:spTree>
    <p:extLst>
      <p:ext uri="{BB962C8B-B14F-4D97-AF65-F5344CB8AC3E}">
        <p14:creationId xmlns:p14="http://schemas.microsoft.com/office/powerpoint/2010/main" val="7988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分清前</a:t>
            </a:r>
            <a:r>
              <a:rPr lang="zh-CN" altLang="en-US" sz="2400" b="1" dirty="0">
                <a:solidFill>
                  <a:srgbClr val="7030A0"/>
                </a:solidFill>
              </a:rPr>
              <a:t>进的方向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1816496"/>
            <a:ext cx="4191001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来</a:t>
            </a:r>
            <a:r>
              <a:rPr lang="en-US" altLang="zh-CN" sz="2000" b="1" dirty="0">
                <a:solidFill>
                  <a:schemeClr val="tx1"/>
                </a:solidFill>
              </a:rPr>
              <a:t>4:8 </a:t>
            </a:r>
            <a:r>
              <a:rPr lang="zh-CN" altLang="en-US" sz="2000" b="1" dirty="0">
                <a:solidFill>
                  <a:schemeClr val="tx1"/>
                </a:solidFill>
              </a:rPr>
              <a:t>若是约书亚已叫他们享了安息，后来神就不再题别的日子了。 </a:t>
            </a:r>
            <a:r>
              <a:rPr lang="en-US" altLang="zh-CN" sz="2000" b="1" dirty="0">
                <a:solidFill>
                  <a:schemeClr val="tx1"/>
                </a:solidFill>
              </a:rPr>
              <a:t>4:9 </a:t>
            </a:r>
            <a:r>
              <a:rPr lang="zh-CN" altLang="en-US" sz="2000" b="1" dirty="0">
                <a:solidFill>
                  <a:schemeClr val="tx1"/>
                </a:solidFill>
              </a:rPr>
              <a:t>这样看来，必另有一安息日的安息为神的子民存留。 </a:t>
            </a:r>
            <a:r>
              <a:rPr lang="en-US" altLang="zh-CN" sz="2000" b="1" dirty="0">
                <a:solidFill>
                  <a:schemeClr val="tx1"/>
                </a:solidFill>
              </a:rPr>
              <a:t>4:10 </a:t>
            </a:r>
            <a:r>
              <a:rPr lang="zh-CN" altLang="en-US" sz="2000" b="1" dirty="0">
                <a:solidFill>
                  <a:schemeClr val="tx1"/>
                </a:solidFill>
              </a:rPr>
              <a:t>因为那进入安息的，乃是歇了自己的工，正如神歇了他的工一样。 </a:t>
            </a:r>
            <a:r>
              <a:rPr lang="en-US" altLang="zh-CN" sz="2000" b="1" dirty="0">
                <a:solidFill>
                  <a:schemeClr val="tx1"/>
                </a:solidFill>
              </a:rPr>
              <a:t>4:11 </a:t>
            </a:r>
            <a:r>
              <a:rPr lang="zh-CN" altLang="en-US" sz="2000" b="1" dirty="0">
                <a:solidFill>
                  <a:schemeClr val="tx1"/>
                </a:solidFill>
              </a:rPr>
              <a:t>所以，我们务必竭力进入那安息，免得有人学那不信从的样子跌倒了。 </a:t>
            </a:r>
            <a:r>
              <a:rPr lang="en-US" altLang="zh-CN" sz="2000" b="1" dirty="0">
                <a:solidFill>
                  <a:schemeClr val="tx1"/>
                </a:solidFill>
              </a:rPr>
              <a:t>4:12 </a:t>
            </a:r>
            <a:r>
              <a:rPr lang="zh-CN" altLang="en-US" sz="2000" b="1" dirty="0">
                <a:solidFill>
                  <a:schemeClr val="tx1"/>
                </a:solidFill>
              </a:rPr>
              <a:t>神的道是活泼的，是有功效的，比一切两刃的剑更快，甚至魂与灵，骨节与骨髓，都能刺入、剖开，连心中的思念和主意都能辨明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。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分清前</a:t>
            </a:r>
            <a:r>
              <a:rPr lang="zh-CN" altLang="en-US" sz="2400" b="1" dirty="0">
                <a:solidFill>
                  <a:srgbClr val="7030A0"/>
                </a:solidFill>
              </a:rPr>
              <a:t>进的方向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1816496"/>
            <a:ext cx="4191001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来</a:t>
            </a:r>
            <a:r>
              <a:rPr lang="en-US" altLang="zh-CN" sz="2000" b="1" dirty="0">
                <a:solidFill>
                  <a:schemeClr val="tx1"/>
                </a:solidFill>
              </a:rPr>
              <a:t>10:19 </a:t>
            </a:r>
            <a:r>
              <a:rPr lang="zh-CN" altLang="en-US" sz="2000" b="1" dirty="0">
                <a:solidFill>
                  <a:schemeClr val="tx1"/>
                </a:solidFill>
              </a:rPr>
              <a:t>弟兄们，我们既因耶稣的血得以坦然进入至圣所， </a:t>
            </a:r>
            <a:r>
              <a:rPr lang="en-US" altLang="zh-CN" sz="2000" b="1" dirty="0">
                <a:solidFill>
                  <a:schemeClr val="tx1"/>
                </a:solidFill>
              </a:rPr>
              <a:t>10:20 </a:t>
            </a:r>
            <a:r>
              <a:rPr lang="zh-CN" altLang="en-US" sz="2000" b="1" dirty="0">
                <a:solidFill>
                  <a:schemeClr val="tx1"/>
                </a:solidFill>
              </a:rPr>
              <a:t>是藉着他给我们开了一条又新又活的路，从幔子经过，这幔子就是他的身体。 </a:t>
            </a:r>
            <a:r>
              <a:rPr lang="en-US" altLang="zh-CN" sz="2000" b="1" dirty="0">
                <a:solidFill>
                  <a:schemeClr val="tx1"/>
                </a:solidFill>
              </a:rPr>
              <a:t>10:21 </a:t>
            </a:r>
            <a:r>
              <a:rPr lang="zh-CN" altLang="en-US" sz="2000" b="1" dirty="0">
                <a:solidFill>
                  <a:schemeClr val="tx1"/>
                </a:solidFill>
              </a:rPr>
              <a:t>又有一位大祭司治理神的家！ </a:t>
            </a:r>
            <a:r>
              <a:rPr lang="en-US" altLang="zh-CN" sz="2000" b="1" dirty="0">
                <a:solidFill>
                  <a:schemeClr val="tx1"/>
                </a:solidFill>
              </a:rPr>
              <a:t>10:22 </a:t>
            </a:r>
            <a:r>
              <a:rPr lang="zh-CN" altLang="en-US" sz="2000" b="1" dirty="0">
                <a:solidFill>
                  <a:schemeClr val="tx1"/>
                </a:solidFill>
              </a:rPr>
              <a:t>并我们心中天良的亏欠已经灑去，身体用清水洗净了，就当存着诚心和充足的信心来到神面前； </a:t>
            </a:r>
            <a:r>
              <a:rPr lang="en-US" altLang="zh-CN" sz="2000" b="1" dirty="0">
                <a:solidFill>
                  <a:schemeClr val="tx1"/>
                </a:solidFill>
              </a:rPr>
              <a:t>10:23 </a:t>
            </a:r>
            <a:r>
              <a:rPr lang="zh-CN" altLang="en-US" sz="2000" b="1" dirty="0">
                <a:solidFill>
                  <a:schemeClr val="tx1"/>
                </a:solidFill>
              </a:rPr>
              <a:t>也要坚守我们所承认的指望，不至摇动，因为那应许我们的是信实的。 </a:t>
            </a:r>
            <a:r>
              <a:rPr lang="en-US" altLang="zh-CN" sz="2000" b="1" dirty="0">
                <a:solidFill>
                  <a:schemeClr val="tx1"/>
                </a:solidFill>
              </a:rPr>
              <a:t>10:24 </a:t>
            </a:r>
            <a:r>
              <a:rPr lang="zh-CN" altLang="en-US" sz="2000" b="1" dirty="0">
                <a:solidFill>
                  <a:schemeClr val="tx1"/>
                </a:solidFill>
              </a:rPr>
              <a:t>又要彼此相顾，激发爱心，勉励行善。</a:t>
            </a:r>
          </a:p>
        </p:txBody>
      </p:sp>
    </p:spTree>
    <p:extLst>
      <p:ext uri="{BB962C8B-B14F-4D97-AF65-F5344CB8AC3E}">
        <p14:creationId xmlns:p14="http://schemas.microsoft.com/office/powerpoint/2010/main" val="22722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3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更新内心的价值观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1816496"/>
            <a:ext cx="4191001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太</a:t>
            </a:r>
            <a:r>
              <a:rPr lang="en-US" altLang="zh-CN" sz="2000" b="1" dirty="0">
                <a:solidFill>
                  <a:schemeClr val="tx1"/>
                </a:solidFill>
              </a:rPr>
              <a:t>6:19 </a:t>
            </a:r>
            <a:r>
              <a:rPr lang="zh-CN" altLang="en-US" sz="2000" b="1" dirty="0">
                <a:solidFill>
                  <a:schemeClr val="tx1"/>
                </a:solidFill>
              </a:rPr>
              <a:t>不要为自己积攒财宝在地上；地上有虫子咬，能锈坏，也有贼挖窟窿来偷。 </a:t>
            </a:r>
            <a:r>
              <a:rPr lang="en-US" altLang="zh-CN" sz="2000" b="1" dirty="0">
                <a:solidFill>
                  <a:schemeClr val="tx1"/>
                </a:solidFill>
              </a:rPr>
              <a:t>6:20 </a:t>
            </a:r>
            <a:r>
              <a:rPr lang="zh-CN" altLang="en-US" sz="2000" b="1" dirty="0">
                <a:solidFill>
                  <a:schemeClr val="tx1"/>
                </a:solidFill>
              </a:rPr>
              <a:t>只要积攒财宝在天上；天上没有虫子咬，不能锈坏，也没有贼挖窟窿来偷。 </a:t>
            </a:r>
            <a:r>
              <a:rPr lang="en-US" altLang="zh-CN" sz="2000" b="1" dirty="0">
                <a:solidFill>
                  <a:schemeClr val="tx1"/>
                </a:solidFill>
              </a:rPr>
              <a:t>6:21 </a:t>
            </a:r>
            <a:r>
              <a:rPr lang="zh-CN" altLang="en-US" sz="2000" b="1" dirty="0">
                <a:solidFill>
                  <a:schemeClr val="tx1"/>
                </a:solidFill>
              </a:rPr>
              <a:t>因为你的财宝在那里，你的心也在那里。 </a:t>
            </a:r>
            <a:r>
              <a:rPr lang="en-US" altLang="zh-CN" sz="2000" b="1" dirty="0">
                <a:solidFill>
                  <a:schemeClr val="tx1"/>
                </a:solidFill>
              </a:rPr>
              <a:t>6:22 </a:t>
            </a:r>
            <a:r>
              <a:rPr lang="zh-CN" altLang="en-US" sz="2000" b="1" dirty="0">
                <a:solidFill>
                  <a:schemeClr val="tx1"/>
                </a:solidFill>
              </a:rPr>
              <a:t>眼睛就是身上的灯。你的眼睛若瞭亮，全身就光明； </a:t>
            </a:r>
            <a:r>
              <a:rPr lang="en-US" altLang="zh-CN" sz="2000" b="1" dirty="0">
                <a:solidFill>
                  <a:schemeClr val="tx1"/>
                </a:solidFill>
              </a:rPr>
              <a:t>6:23 </a:t>
            </a:r>
            <a:r>
              <a:rPr lang="zh-CN" altLang="en-US" sz="2000" b="1" dirty="0">
                <a:solidFill>
                  <a:schemeClr val="tx1"/>
                </a:solidFill>
              </a:rPr>
              <a:t>你的眼睛若昏花，全身就黑暗。你里头的光若黑暗了，那黑暗是何等大呢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！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3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更新内心的价值观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1816496"/>
            <a:ext cx="4191001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太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6:24 </a:t>
            </a:r>
            <a:r>
              <a:rPr lang="zh-CN" altLang="en-US" sz="2000" b="1" dirty="0">
                <a:solidFill>
                  <a:schemeClr val="tx1"/>
                </a:solidFill>
              </a:rPr>
              <a:t>一个人不能事奉两个主；不是恶这个，爱那个，就是重这个，轻那个。你们不能又事奉神，又事奉玛门（玛门：财利的意思）。 </a:t>
            </a:r>
            <a:r>
              <a:rPr lang="en-US" altLang="zh-CN" sz="2000" b="1" dirty="0">
                <a:solidFill>
                  <a:schemeClr val="tx1"/>
                </a:solidFill>
              </a:rPr>
              <a:t>6:25 </a:t>
            </a:r>
            <a:r>
              <a:rPr lang="zh-CN" altLang="en-US" sz="2000" b="1" dirty="0">
                <a:solidFill>
                  <a:schemeClr val="tx1"/>
                </a:solidFill>
              </a:rPr>
              <a:t>所以我告诉你们，不要为生命忧虑吃甚么，喝甚么；为身体忧虑穿甚么。生命不胜于饮食么？身体不胜于衣裳么？</a:t>
            </a:r>
          </a:p>
        </p:txBody>
      </p:sp>
    </p:spTree>
    <p:extLst>
      <p:ext uri="{BB962C8B-B14F-4D97-AF65-F5344CB8AC3E}">
        <p14:creationId xmlns:p14="http://schemas.microsoft.com/office/powerpoint/2010/main" val="14690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14" name="Picture 2" descr="Bible Ten Commandments Film Go Down Moses Staff Of Moses,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488" r="100000">
                        <a14:backgroundMark x1="83537" y1="25800" x2="83537" y2="25800"/>
                        <a14:backgroundMark x1="64878" y1="5700" x2="62683" y2="7100"/>
                        <a14:backgroundMark x1="24268" y1="11400" x2="24268" y2="11400"/>
                        <a14:backgroundMark x1="7805" y1="17600" x2="7805" y2="17600"/>
                        <a14:backgroundMark x1="49634" y1="97400" x2="53171" y2="96900"/>
                        <a14:backgroundMark x1="81341" y1="89400" x2="81341" y2="89400"/>
                        <a14:backgroundMark x1="12561" y1="72700" x2="12561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5" y="4015061"/>
            <a:ext cx="1330710" cy="16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508988" y="4473788"/>
            <a:ext cx="278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靠神给你的杖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话语（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rhema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）而生</a:t>
            </a:r>
            <a:r>
              <a:rPr lang="zh-CN" altLang="en-US" b="1" dirty="0" smtClean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活</a:t>
            </a:r>
            <a:endParaRPr lang="en-US" altLang="zh-CN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7800" y="3766857"/>
            <a:ext cx="2861193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领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受神给你的应许</a:t>
            </a:r>
            <a:r>
              <a:rPr lang="en-US" altLang="zh-CN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异象</a:t>
            </a:r>
            <a:r>
              <a:rPr lang="en-US" altLang="zh-CN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启示</a:t>
            </a:r>
            <a:endParaRPr lang="en-US" altLang="zh-CN" sz="1900" b="1" dirty="0" smtClean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628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因信称义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2112625"/>
            <a:ext cx="6858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得了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1242755"/>
            <a:ext cx="3276600" cy="21544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具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有永恒的价值</a:t>
            </a:r>
            <a:endParaRPr lang="en-US" altLang="zh-CN" sz="2600" b="1" dirty="0" smtClean="0">
              <a:solidFill>
                <a:srgbClr val="7030A0"/>
              </a:solidFill>
            </a:endParaRP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>
                <a:solidFill>
                  <a:srgbClr val="7030A0"/>
                </a:solidFill>
              </a:rPr>
              <a:t> 超越时空的限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制</a:t>
            </a:r>
            <a:endParaRPr lang="en-US" altLang="zh-CN" sz="2600" b="1" dirty="0" smtClean="0">
              <a:solidFill>
                <a:srgbClr val="7030A0"/>
              </a:solidFill>
            </a:endParaRP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>
                <a:solidFill>
                  <a:srgbClr val="7030A0"/>
                </a:solidFill>
              </a:rPr>
              <a:t> 母体可以代替子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体</a:t>
            </a:r>
            <a:endParaRPr lang="en-US" altLang="zh-CN" sz="2600" b="1" dirty="0" smtClean="0">
              <a:solidFill>
                <a:srgbClr val="7030A0"/>
              </a:solidFill>
            </a:endParaRP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>
                <a:solidFill>
                  <a:srgbClr val="7030A0"/>
                </a:solidFill>
              </a:rPr>
              <a:t> 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肢</a:t>
            </a:r>
            <a:r>
              <a:rPr lang="zh-CN" altLang="en-US" sz="2600" b="1" dirty="0">
                <a:solidFill>
                  <a:srgbClr val="7030A0"/>
                </a:solidFill>
              </a:rPr>
              <a:t>体可以相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通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10" y="5193151"/>
            <a:ext cx="47523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50"/>
                </a:solidFill>
              </a:rPr>
              <a:t>约16:14 </a:t>
            </a:r>
            <a:r>
              <a:rPr lang="en-US" sz="1500" b="1" dirty="0" err="1">
                <a:solidFill>
                  <a:srgbClr val="00B050"/>
                </a:solidFill>
              </a:rPr>
              <a:t>他要荣耀我，因为他要将受于我的告诉你们</a:t>
            </a:r>
            <a:r>
              <a:rPr lang="en-US" sz="1500" b="1" dirty="0">
                <a:solidFill>
                  <a:srgbClr val="00B050"/>
                </a:solidFill>
              </a:rPr>
              <a:t>。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469026"/>
            <a:ext cx="3048000" cy="19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得了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10" y="5193151"/>
            <a:ext cx="47523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50"/>
                </a:solidFill>
              </a:rPr>
              <a:t>约16:14 </a:t>
            </a:r>
            <a:r>
              <a:rPr lang="en-US" sz="1500" b="1" dirty="0" err="1">
                <a:solidFill>
                  <a:srgbClr val="00B050"/>
                </a:solidFill>
              </a:rPr>
              <a:t>他要荣耀我，因为他要将受于我的告诉你们</a:t>
            </a:r>
            <a:r>
              <a:rPr lang="en-US" sz="1500" b="1" dirty="0">
                <a:solidFill>
                  <a:srgbClr val="00B050"/>
                </a:solidFill>
              </a:rPr>
              <a:t>。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499711"/>
            <a:ext cx="3336421" cy="2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181600" y="1242755"/>
            <a:ext cx="3276600" cy="21544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具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有永恒的价值</a:t>
            </a:r>
            <a:endParaRPr lang="en-US" altLang="zh-CN" sz="2600" b="1" dirty="0" smtClean="0">
              <a:solidFill>
                <a:srgbClr val="7030A0"/>
              </a:solidFill>
            </a:endParaRP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>
                <a:solidFill>
                  <a:srgbClr val="7030A0"/>
                </a:solidFill>
              </a:rPr>
              <a:t> 超越时空的限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制</a:t>
            </a:r>
            <a:endParaRPr lang="en-US" altLang="zh-CN" sz="2600" b="1" dirty="0" smtClean="0">
              <a:solidFill>
                <a:srgbClr val="7030A0"/>
              </a:solidFill>
            </a:endParaRP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>
                <a:solidFill>
                  <a:srgbClr val="7030A0"/>
                </a:solidFill>
              </a:rPr>
              <a:t> 母体可以代替子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体</a:t>
            </a:r>
            <a:endParaRPr lang="en-US" altLang="zh-CN" sz="2600" b="1" dirty="0" smtClean="0">
              <a:solidFill>
                <a:srgbClr val="7030A0"/>
              </a:solidFill>
            </a:endParaRP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>
                <a:solidFill>
                  <a:srgbClr val="7030A0"/>
                </a:solidFill>
              </a:rPr>
              <a:t> 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肢</a:t>
            </a:r>
            <a:r>
              <a:rPr lang="zh-CN" altLang="en-US" sz="2600" b="1" dirty="0">
                <a:solidFill>
                  <a:srgbClr val="7030A0"/>
                </a:solidFill>
              </a:rPr>
              <a:t>体可以相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通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走上属灵的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路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1816496"/>
            <a:ext cx="4191001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</a:rPr>
              <a:t>来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13:7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从前引导你们、传神之道给你们的人，你们要想念他们，效法他们的信心，留心看他们为人的结局。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13:8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耶稣基督，昨日、今日、一直到永远、是一样的。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13:9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你们不要被那诸般怪异的教训勾引了去；因为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人心靠恩得坚固纔是好的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，并不是靠饮食。那在饮食上专心的从来没有得着益处。 </a:t>
            </a:r>
            <a:endParaRPr lang="en-US" altLang="zh-CN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走上属灵的</a:t>
            </a:r>
            <a:r>
              <a:rPr lang="zh-CN" altLang="en-US" sz="2400" b="1" dirty="0">
                <a:solidFill>
                  <a:srgbClr val="C00000"/>
                </a:solidFill>
              </a:rPr>
              <a:t>心</a:t>
            </a:r>
            <a:r>
              <a:rPr lang="zh-CN" altLang="en-US" sz="2400" b="1" dirty="0">
                <a:solidFill>
                  <a:srgbClr val="7030A0"/>
                </a:solidFill>
              </a:rPr>
              <a:t>路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1816496"/>
            <a:ext cx="4191001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箴</a:t>
            </a:r>
            <a:r>
              <a:rPr lang="en-US" altLang="zh-CN" sz="2000" b="1" dirty="0">
                <a:solidFill>
                  <a:schemeClr val="tx1"/>
                </a:solidFill>
              </a:rPr>
              <a:t>4:20 </a:t>
            </a:r>
            <a:r>
              <a:rPr lang="zh-CN" altLang="en-US" sz="2000" b="1" dirty="0">
                <a:solidFill>
                  <a:schemeClr val="tx1"/>
                </a:solidFill>
              </a:rPr>
              <a:t>我儿，要留心听我的言词，侧耳听我的话语， </a:t>
            </a:r>
            <a:r>
              <a:rPr lang="en-US" altLang="zh-CN" sz="2000" b="1" dirty="0">
                <a:solidFill>
                  <a:schemeClr val="tx1"/>
                </a:solidFill>
              </a:rPr>
              <a:t>4:21 </a:t>
            </a:r>
            <a:r>
              <a:rPr lang="zh-CN" altLang="en-US" sz="2000" b="1" dirty="0">
                <a:solidFill>
                  <a:schemeClr val="tx1"/>
                </a:solidFill>
              </a:rPr>
              <a:t>都不可离你的眼目，要存记在你心中。 </a:t>
            </a:r>
            <a:r>
              <a:rPr lang="en-US" altLang="zh-CN" sz="2000" b="1" dirty="0">
                <a:solidFill>
                  <a:schemeClr val="tx1"/>
                </a:solidFill>
              </a:rPr>
              <a:t>4:22 </a:t>
            </a:r>
            <a:r>
              <a:rPr lang="zh-CN" altLang="en-US" sz="2000" b="1" dirty="0">
                <a:solidFill>
                  <a:schemeClr val="tx1"/>
                </a:solidFill>
              </a:rPr>
              <a:t>因为得着他的，就得了生命，又得了医全体的良葯。 </a:t>
            </a:r>
            <a:r>
              <a:rPr lang="en-US" altLang="zh-CN" sz="2000" b="1" dirty="0">
                <a:solidFill>
                  <a:schemeClr val="tx1"/>
                </a:solidFill>
              </a:rPr>
              <a:t>4:23 </a:t>
            </a:r>
            <a:r>
              <a:rPr lang="zh-CN" altLang="en-US" sz="2000" b="1" dirty="0">
                <a:solidFill>
                  <a:schemeClr val="tx1"/>
                </a:solidFill>
              </a:rPr>
              <a:t>你要保守你心，胜过保守一切（或译：你要切切保守你心），因为一生的果效是由心发出。 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走上属灵的</a:t>
            </a:r>
            <a:r>
              <a:rPr lang="zh-CN" altLang="en-US" sz="2400" b="1" dirty="0">
                <a:solidFill>
                  <a:srgbClr val="C00000"/>
                </a:solidFill>
              </a:rPr>
              <a:t>心</a:t>
            </a:r>
            <a:r>
              <a:rPr lang="zh-CN" altLang="en-US" sz="2400" b="1" dirty="0">
                <a:solidFill>
                  <a:srgbClr val="7030A0"/>
                </a:solidFill>
              </a:rPr>
              <a:t>路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1816496"/>
            <a:ext cx="4191001" cy="36240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50" b="1" dirty="0">
                <a:solidFill>
                  <a:schemeClr val="tx1"/>
                </a:solidFill>
              </a:rPr>
              <a:t>耶</a:t>
            </a:r>
            <a:r>
              <a:rPr lang="en-US" altLang="zh-CN" sz="1950" b="1" dirty="0">
                <a:solidFill>
                  <a:schemeClr val="tx1"/>
                </a:solidFill>
              </a:rPr>
              <a:t>17:9 </a:t>
            </a:r>
            <a:r>
              <a:rPr lang="zh-CN" altLang="en-US" sz="1950" b="1" dirty="0">
                <a:solidFill>
                  <a:schemeClr val="tx1"/>
                </a:solidFill>
              </a:rPr>
              <a:t>人心比万物都诡诈，坏到极处，谁能识透呢？ </a:t>
            </a:r>
            <a:r>
              <a:rPr lang="en-US" altLang="zh-CN" sz="1950" b="1" dirty="0">
                <a:solidFill>
                  <a:schemeClr val="tx1"/>
                </a:solidFill>
              </a:rPr>
              <a:t>17:10 </a:t>
            </a:r>
            <a:r>
              <a:rPr lang="zh-CN" altLang="en-US" sz="1950" b="1" dirty="0">
                <a:solidFill>
                  <a:schemeClr val="tx1"/>
                </a:solidFill>
              </a:rPr>
              <a:t>我</a:t>
            </a:r>
            <a:r>
              <a:rPr lang="en-US" altLang="zh-CN" sz="1950" b="1" dirty="0">
                <a:solidFill>
                  <a:schemeClr val="tx1"/>
                </a:solidFill>
              </a:rPr>
              <a:t>―</a:t>
            </a:r>
            <a:r>
              <a:rPr lang="zh-CN" altLang="en-US" sz="1950" b="1" dirty="0">
                <a:solidFill>
                  <a:schemeClr val="tx1"/>
                </a:solidFill>
              </a:rPr>
              <a:t>耶和华是鉴察人心、试验人肺腑的，要照各人所行的和他做事的结果报应他。 </a:t>
            </a:r>
            <a:endParaRPr lang="en-US" altLang="zh-CN" sz="195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950" b="1" dirty="0">
                <a:solidFill>
                  <a:schemeClr val="tx1"/>
                </a:solidFill>
              </a:rPr>
              <a:t>诗</a:t>
            </a:r>
            <a:r>
              <a:rPr lang="en-US" altLang="zh-CN" sz="1950" b="1" dirty="0">
                <a:solidFill>
                  <a:schemeClr val="tx1"/>
                </a:solidFill>
              </a:rPr>
              <a:t>51:10 </a:t>
            </a:r>
            <a:r>
              <a:rPr lang="zh-CN" altLang="en-US" sz="1950" b="1" dirty="0">
                <a:solidFill>
                  <a:schemeClr val="tx1"/>
                </a:solidFill>
              </a:rPr>
              <a:t>神啊，求你为我造清洁的心，使我里面重新有正直的灵。 </a:t>
            </a:r>
            <a:endParaRPr lang="en-US" altLang="zh-CN" sz="195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950" b="1" dirty="0" smtClean="0">
                <a:solidFill>
                  <a:schemeClr val="tx1"/>
                </a:solidFill>
              </a:rPr>
              <a:t>箴</a:t>
            </a:r>
            <a:r>
              <a:rPr lang="en-US" altLang="zh-CN" sz="1950" b="1" dirty="0">
                <a:solidFill>
                  <a:schemeClr val="tx1"/>
                </a:solidFill>
              </a:rPr>
              <a:t>23:26 </a:t>
            </a:r>
            <a:r>
              <a:rPr lang="zh-CN" altLang="en-US" sz="1950" b="1" dirty="0">
                <a:solidFill>
                  <a:schemeClr val="tx1"/>
                </a:solidFill>
              </a:rPr>
              <a:t>我儿，要将你的心归我；你的眼目也要喜悦我的道路。 </a:t>
            </a:r>
            <a:endParaRPr lang="en-US" altLang="zh-CN" sz="195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950" b="1" dirty="0" smtClean="0">
                <a:solidFill>
                  <a:schemeClr val="tx1"/>
                </a:solidFill>
              </a:rPr>
              <a:t>提</a:t>
            </a:r>
            <a:r>
              <a:rPr lang="zh-CN" altLang="en-US" sz="1950" b="1" dirty="0">
                <a:solidFill>
                  <a:schemeClr val="tx1"/>
                </a:solidFill>
              </a:rPr>
              <a:t>前</a:t>
            </a:r>
            <a:r>
              <a:rPr lang="en-US" altLang="zh-CN" sz="1950" b="1" dirty="0">
                <a:solidFill>
                  <a:schemeClr val="tx1"/>
                </a:solidFill>
              </a:rPr>
              <a:t>1:5 </a:t>
            </a:r>
            <a:r>
              <a:rPr lang="zh-CN" altLang="en-US" sz="1950" b="1" dirty="0">
                <a:solidFill>
                  <a:schemeClr val="tx1"/>
                </a:solidFill>
              </a:rPr>
              <a:t>但命令的总归就是爱；这爱是从清洁的心和无亏的良心，无伪的信心生出来的。 </a:t>
            </a:r>
          </a:p>
        </p:txBody>
      </p:sp>
    </p:spTree>
    <p:extLst>
      <p:ext uri="{BB962C8B-B14F-4D97-AF65-F5344CB8AC3E}">
        <p14:creationId xmlns:p14="http://schemas.microsoft.com/office/powerpoint/2010/main" val="14892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走上属灵的</a:t>
            </a:r>
            <a:r>
              <a:rPr lang="zh-CN" altLang="en-US" sz="2400" b="1" dirty="0">
                <a:solidFill>
                  <a:srgbClr val="C00000"/>
                </a:solidFill>
              </a:rPr>
              <a:t>心</a:t>
            </a:r>
            <a:r>
              <a:rPr lang="zh-CN" altLang="en-US" sz="2400" b="1" dirty="0">
                <a:solidFill>
                  <a:srgbClr val="7030A0"/>
                </a:solidFill>
              </a:rPr>
              <a:t>路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9" y="1816496"/>
            <a:ext cx="4191001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路</a:t>
            </a:r>
            <a:r>
              <a:rPr lang="en-US" altLang="zh-CN" sz="2000" b="1" dirty="0">
                <a:solidFill>
                  <a:schemeClr val="tx1"/>
                </a:solidFill>
              </a:rPr>
              <a:t>8:15 </a:t>
            </a:r>
            <a:r>
              <a:rPr lang="zh-CN" altLang="en-US" sz="2000" b="1" dirty="0">
                <a:solidFill>
                  <a:schemeClr val="tx1"/>
                </a:solidFill>
              </a:rPr>
              <a:t>那落在好土里的，就是人听了道，持守在诚实善良的心里，并且忍耐着结实。 </a:t>
            </a:r>
            <a:r>
              <a:rPr lang="en-US" altLang="zh-CN" sz="2000" b="1" dirty="0">
                <a:solidFill>
                  <a:schemeClr val="tx1"/>
                </a:solidFill>
              </a:rPr>
              <a:t>8:16 </a:t>
            </a:r>
            <a:r>
              <a:rPr lang="zh-CN" altLang="en-US" sz="2000" b="1" dirty="0">
                <a:solidFill>
                  <a:schemeClr val="tx1"/>
                </a:solidFill>
              </a:rPr>
              <a:t>没有人点灯用器皿盖上，或放在床底下，乃是放在灯臺上，叫进来的人看见亮光。 </a:t>
            </a:r>
            <a:r>
              <a:rPr lang="en-US" altLang="zh-CN" sz="2000" b="1" dirty="0">
                <a:solidFill>
                  <a:schemeClr val="tx1"/>
                </a:solidFill>
              </a:rPr>
              <a:t>8:17 </a:t>
            </a:r>
            <a:r>
              <a:rPr lang="zh-CN" altLang="en-US" sz="2000" b="1" dirty="0">
                <a:solidFill>
                  <a:schemeClr val="tx1"/>
                </a:solidFill>
              </a:rPr>
              <a:t>因为掩藏的事没有不显出来的；隐瞒的事没有不露出来被人知道的。 </a:t>
            </a:r>
            <a:r>
              <a:rPr lang="en-US" altLang="zh-CN" sz="2000" b="1" dirty="0">
                <a:solidFill>
                  <a:schemeClr val="tx1"/>
                </a:solidFill>
              </a:rPr>
              <a:t>8:18 </a:t>
            </a:r>
            <a:r>
              <a:rPr lang="zh-CN" altLang="en-US" sz="2000" b="1" dirty="0">
                <a:solidFill>
                  <a:schemeClr val="tx1"/>
                </a:solidFill>
              </a:rPr>
              <a:t>所以，你们应当小心怎样听；因为凡有的，还要加给他；凡没有的，连他自以为有的，也要夺去。 </a:t>
            </a:r>
          </a:p>
        </p:txBody>
      </p:sp>
    </p:spTree>
    <p:extLst>
      <p:ext uri="{BB962C8B-B14F-4D97-AF65-F5344CB8AC3E}">
        <p14:creationId xmlns:p14="http://schemas.microsoft.com/office/powerpoint/2010/main" val="29929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589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26891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分清前</a:t>
            </a:r>
            <a:r>
              <a:rPr lang="zh-CN" altLang="en-US" sz="2400" b="1" dirty="0">
                <a:solidFill>
                  <a:srgbClr val="7030A0"/>
                </a:solidFill>
              </a:rPr>
              <a:t>进的方向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599" y="1816496"/>
            <a:ext cx="4191001" cy="38625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王上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耶和华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―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我的　神啊，如今你使仆人接续我父亲大卫作王；但我是幼童，不知道应当怎样出入。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3:8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仆人住在你所拣选的民中，这民多得不可胜数。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3:9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所以求你赐我智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慧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(an understanding/hearing heart)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可以判断你的民，能辨别是非。不然，谁能判断这众多的民呢？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3:10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所罗门因为求这事，就蒙主喜悦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38:36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谁将智慧放在怀中？谁将聪明赐于心内？ 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4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26965</TotalTime>
  <Words>6291</Words>
  <Application>Microsoft Office PowerPoint</Application>
  <PresentationFormat>On-screen Show (16:10)</PresentationFormat>
  <Paragraphs>99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Lao UI</vt:lpstr>
      <vt:lpstr>微软雅黑</vt:lpstr>
      <vt:lpstr>微软雅黑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1435</cp:revision>
  <dcterms:created xsi:type="dcterms:W3CDTF">2011-09-04T18:01:24Z</dcterms:created>
  <dcterms:modified xsi:type="dcterms:W3CDTF">2020-05-17T12:33:45Z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