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18"/>
  </p:notesMasterIdLst>
  <p:sldIdLst>
    <p:sldId id="256" r:id="rId5"/>
    <p:sldId id="325" r:id="rId6"/>
    <p:sldId id="323" r:id="rId7"/>
    <p:sldId id="326" r:id="rId8"/>
    <p:sldId id="306" r:id="rId9"/>
    <p:sldId id="327" r:id="rId10"/>
    <p:sldId id="328" r:id="rId11"/>
    <p:sldId id="329" r:id="rId12"/>
    <p:sldId id="330" r:id="rId13"/>
    <p:sldId id="333" r:id="rId14"/>
    <p:sldId id="322" r:id="rId15"/>
    <p:sldId id="331" r:id="rId16"/>
    <p:sldId id="318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FF9966"/>
    <a:srgbClr val="00FFFF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7" autoAdjust="0"/>
    <p:restoredTop sz="90574" autoAdjust="0"/>
  </p:normalViewPr>
  <p:slideViewPr>
    <p:cSldViewPr>
      <p:cViewPr varScale="1">
        <p:scale>
          <a:sx n="75" d="100"/>
          <a:sy n="75" d="100"/>
        </p:scale>
        <p:origin x="709" y="71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6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靠自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5094"/>
            <a:ext cx="2286000" cy="190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靠自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31" y="3918404"/>
            <a:ext cx="3211186" cy="16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靠自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2783"/>
            <a:ext cx="3048000" cy="16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靠自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31" y="1806053"/>
            <a:ext cx="2501490" cy="2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靠自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65" y="32249"/>
            <a:ext cx="2871956" cy="17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靠自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09" y="3899209"/>
            <a:ext cx="2381012" cy="17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自强不息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13050"/>
            <a:ext cx="2740331" cy="18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peer pressure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375" l="10000" r="90000">
                        <a14:foregroundMark x1="45889" y1="31000" x2="45889" y2="31000"/>
                        <a14:foregroundMark x1="42667" y1="35875" x2="42667" y2="35875"/>
                        <a14:foregroundMark x1="49889" y1="43625" x2="49889" y2="43625"/>
                        <a14:foregroundMark x1="53000" y1="52625" x2="53000" y2="52625"/>
                        <a14:foregroundMark x1="54111" y1="61125" x2="54111" y2="61125"/>
                        <a14:foregroundMark x1="53333" y1="65125" x2="52778" y2="65125"/>
                        <a14:foregroundMark x1="47111" y1="51000" x2="47111" y2="51000"/>
                        <a14:foregroundMark x1="46778" y1="36875" x2="46778" y2="36875"/>
                        <a14:foregroundMark x1="50556" y1="32250" x2="50556" y2="32250"/>
                        <a14:backgroundMark x1="19333" y1="4250" x2="19333" y2="4250"/>
                        <a14:backgroundMark x1="49222" y1="19750" x2="49222" y2="19750"/>
                        <a14:backgroundMark x1="94889" y1="20625" x2="94889" y2="20625"/>
                        <a14:backgroundMark x1="85000" y1="91375" x2="85000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2" y="3993011"/>
            <a:ext cx="1715193" cy="15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5091" y="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督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或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我，这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才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是问题的关键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479" y="876300"/>
            <a:ext cx="53842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弟兄们，我告诉你们，我素来所传的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是出于人的意思。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因为我不是从人领受的，也不是人教导我的，乃是从耶稣基督启示来的。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你们听见我从前在犹太教中所行的事，怎样极力逼迫残害神的教会。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75000"/>
                  </a:srgbClr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我又在犹太教中，比我本国许多同岁的人更有长进，为我祖宗的遗传更加热心。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然而，那把我从母腹里分别出来、又施恩召我的神，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既然乐意将他儿子启示在我心里（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reveal His Son in me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，叫我把他传在外邦人中，我就没有与属血气的人商量，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也没有上耶路撒冷去见那些比我先作使徒的，惟独往亚拉伯去，后又回到大马色。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过了叁年，纔上耶路撒冷去见矶法，和他同住了十五天。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至于别的使徒，除了主的兄弟雅各，我都没有看见。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7721" y="3009900"/>
            <a:ext cx="3492631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prstClr val="black"/>
                </a:solidFill>
              </a:rPr>
              <a:t>腓</a:t>
            </a:r>
            <a:r>
              <a:rPr lang="en-US" altLang="zh-CN" sz="2200" b="1" dirty="0">
                <a:solidFill>
                  <a:prstClr val="black"/>
                </a:solidFill>
              </a:rPr>
              <a:t>4:12 </a:t>
            </a:r>
            <a:r>
              <a:rPr lang="zh-CN" altLang="en-US" sz="2200" b="1" dirty="0">
                <a:solidFill>
                  <a:prstClr val="black"/>
                </a:solidFill>
              </a:rPr>
              <a:t>我知道怎样处卑贱，也知道怎样处丰富；或饱足，或饥饿；或有余，或缺乏，随事随在，我都得了秘诀。</a:t>
            </a:r>
            <a:r>
              <a:rPr lang="en-US" altLang="zh-CN" sz="2200" b="1" dirty="0">
                <a:solidFill>
                  <a:prstClr val="black"/>
                </a:solidFill>
              </a:rPr>
              <a:t>4:13 </a:t>
            </a:r>
            <a:r>
              <a:rPr lang="zh-CN" altLang="en-US" sz="2200" b="1" dirty="0">
                <a:solidFill>
                  <a:srgbClr val="C00000"/>
                </a:solidFill>
              </a:rPr>
              <a:t>我靠着那加给我力量的，凡事都能做</a:t>
            </a:r>
            <a:r>
              <a:rPr lang="zh-CN" altLang="en-US" sz="2200" b="1" dirty="0" smtClean="0">
                <a:solidFill>
                  <a:srgbClr val="C00000"/>
                </a:solidFill>
              </a:rPr>
              <a:t>。</a:t>
            </a:r>
            <a:endParaRPr lang="en-US" altLang="zh-CN" sz="2200" b="1" dirty="0" smtClean="0">
              <a:solidFill>
                <a:srgbClr val="C00000"/>
              </a:solidFill>
            </a:endParaRPr>
          </a:p>
        </p:txBody>
      </p:sp>
      <p:pic>
        <p:nvPicPr>
          <p:cNvPr id="11" name="Picture 2" descr="Image result for conf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268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eer pressur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5" l="10000" r="90000">
                        <a14:foregroundMark x1="45889" y1="31000" x2="45889" y2="31000"/>
                        <a14:foregroundMark x1="42667" y1="35875" x2="42667" y2="35875"/>
                        <a14:foregroundMark x1="49889" y1="43625" x2="49889" y2="43625"/>
                        <a14:foregroundMark x1="53000" y1="52625" x2="53000" y2="52625"/>
                        <a14:foregroundMark x1="54111" y1="61125" x2="54111" y2="61125"/>
                        <a14:foregroundMark x1="53333" y1="65125" x2="52778" y2="65125"/>
                        <a14:foregroundMark x1="47111" y1="51000" x2="47111" y2="51000"/>
                        <a14:foregroundMark x1="46778" y1="36875" x2="46778" y2="36875"/>
                        <a14:foregroundMark x1="50556" y1="32250" x2="50556" y2="32250"/>
                        <a14:backgroundMark x1="19333" y1="4250" x2="19333" y2="4250"/>
                        <a14:backgroundMark x1="49222" y1="19750" x2="49222" y2="19750"/>
                        <a14:backgroundMark x1="94889" y1="20625" x2="94889" y2="20625"/>
                        <a14:backgroundMark x1="85000" y1="91375" x2="85000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98476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5091" y="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督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或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我，这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才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是问题的关键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479" y="876300"/>
            <a:ext cx="53842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弟兄们，我告诉你们，我素来所传的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是出于人的意思。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因为我不是从人领受的，也不是人教导我的，乃是从耶稣基督启示来的。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你们听见我从前在犹太教中所行的事，怎样极力逼迫残害神的教会。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75000"/>
                  </a:srgbClr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我又在犹太教中，比我本国许多同岁的人更有长进，为我祖宗的遗传更加热心。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然而，那把我从母腹里分别出来、又施恩召我的神，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既然乐意将他儿子启示在我心里（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reveal His Son in me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，叫我把他传在外邦人中，我就没有与属血气的人商量，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也没有上耶路撒冷去见那些比我先作使徒的，惟独往亚拉伯去，后又回到大马色。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过了叁年，纔上耶路撒冷去见矶法，和他同住了十五天。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至于别的使徒，除了主的兄弟雅各，我都没有看见。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7721" y="3009900"/>
            <a:ext cx="349263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b="1" dirty="0" smtClean="0">
                <a:solidFill>
                  <a:prstClr val="black"/>
                </a:solidFill>
              </a:rPr>
              <a:t>林</a:t>
            </a:r>
            <a:r>
              <a:rPr lang="zh-CN" altLang="en-US" b="1" dirty="0">
                <a:solidFill>
                  <a:prstClr val="black"/>
                </a:solidFill>
              </a:rPr>
              <a:t>后</a:t>
            </a:r>
            <a:r>
              <a:rPr lang="en-US" altLang="zh-CN" b="1" dirty="0">
                <a:solidFill>
                  <a:prstClr val="black"/>
                </a:solidFill>
              </a:rPr>
              <a:t>12:9 </a:t>
            </a:r>
            <a:r>
              <a:rPr lang="zh-CN" altLang="en-US" b="1" dirty="0">
                <a:solidFill>
                  <a:prstClr val="black"/>
                </a:solidFill>
              </a:rPr>
              <a:t>他对我说：我的恩典够你用的，因为我的能力是在人的软弱上显得完全。所以，我更喜欢夸自己的软弱，好叫基督的能力覆庇我。</a:t>
            </a:r>
            <a:r>
              <a:rPr lang="en-US" altLang="zh-CN" b="1" dirty="0">
                <a:solidFill>
                  <a:prstClr val="black"/>
                </a:solidFill>
              </a:rPr>
              <a:t>12:10 </a:t>
            </a:r>
            <a:r>
              <a:rPr lang="zh-CN" altLang="en-US" b="1" dirty="0">
                <a:solidFill>
                  <a:prstClr val="black"/>
                </a:solidFill>
              </a:rPr>
              <a:t>我为基督的缘故，就以软弱、凌辱、急难、逼迫、困苦为可喜乐的；因我甚么时候软弱，甚么时候就刚强了。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pic>
        <p:nvPicPr>
          <p:cNvPr id="11" name="Picture 2" descr="Image result for conf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268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eer pressur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5" l="10000" r="90000">
                        <a14:foregroundMark x1="45889" y1="31000" x2="45889" y2="31000"/>
                        <a14:foregroundMark x1="42667" y1="35875" x2="42667" y2="35875"/>
                        <a14:foregroundMark x1="49889" y1="43625" x2="49889" y2="43625"/>
                        <a14:foregroundMark x1="53000" y1="52625" x2="53000" y2="52625"/>
                        <a14:foregroundMark x1="54111" y1="61125" x2="54111" y2="61125"/>
                        <a14:foregroundMark x1="53333" y1="65125" x2="52778" y2="65125"/>
                        <a14:foregroundMark x1="47111" y1="51000" x2="47111" y2="51000"/>
                        <a14:foregroundMark x1="46778" y1="36875" x2="46778" y2="36875"/>
                        <a14:foregroundMark x1="50556" y1="32250" x2="50556" y2="32250"/>
                        <a14:backgroundMark x1="19333" y1="4250" x2="19333" y2="4250"/>
                        <a14:backgroundMark x1="49222" y1="19750" x2="49222" y2="19750"/>
                        <a14:backgroundMark x1="94889" y1="20625" x2="94889" y2="20625"/>
                        <a14:backgroundMark x1="85000" y1="91375" x2="85000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98476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mage result for peer pressur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5" l="10000" r="90000">
                        <a14:foregroundMark x1="45889" y1="31000" x2="45889" y2="31000"/>
                        <a14:foregroundMark x1="42667" y1="35875" x2="42667" y2="35875"/>
                        <a14:foregroundMark x1="49889" y1="43625" x2="49889" y2="43625"/>
                        <a14:foregroundMark x1="53000" y1="52625" x2="53000" y2="52625"/>
                        <a14:foregroundMark x1="54111" y1="61125" x2="54111" y2="61125"/>
                        <a14:foregroundMark x1="53333" y1="65125" x2="52778" y2="65125"/>
                        <a14:foregroundMark x1="47111" y1="51000" x2="47111" y2="51000"/>
                        <a14:foregroundMark x1="46778" y1="36875" x2="46778" y2="36875"/>
                        <a14:foregroundMark x1="50556" y1="32250" x2="50556" y2="32250"/>
                        <a14:backgroundMark x1="19333" y1="4250" x2="19333" y2="4250"/>
                        <a14:backgroundMark x1="49222" y1="19750" x2="49222" y2="19750"/>
                        <a14:backgroundMark x1="94889" y1="20625" x2="94889" y2="20625"/>
                        <a14:backgroundMark x1="85000" y1="91375" x2="85000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09" y="3204462"/>
            <a:ext cx="1759742" cy="15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11" y="3495583"/>
            <a:ext cx="3526692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464" y="3484256"/>
            <a:ext cx="3526692" cy="2286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52600" y="952500"/>
            <a:ext cx="4892595" cy="2729289"/>
            <a:chOff x="1741494" y="427960"/>
            <a:chExt cx="4892595" cy="272928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41494" y="427960"/>
              <a:ext cx="4892595" cy="2106431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2320891" y="2318750"/>
              <a:ext cx="3501144" cy="838499"/>
            </a:xfrm>
            <a:prstGeom prst="rect">
              <a:avLst/>
            </a:prstGeom>
            <a:effectLst>
              <a:glow rad="101600">
                <a:srgbClr val="FFFF00">
                  <a:alpha val="67000"/>
                </a:srgbClr>
              </a:glow>
            </a:effectLst>
          </p:spPr>
        </p:pic>
      </p:grpSp>
      <p:sp>
        <p:nvSpPr>
          <p:cNvPr id="23" name="Rectangle 22"/>
          <p:cNvSpPr/>
          <p:nvPr/>
        </p:nvSpPr>
        <p:spPr>
          <a:xfrm>
            <a:off x="1218116" y="3619500"/>
            <a:ext cx="1601654" cy="1089396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18116" y="4708896"/>
            <a:ext cx="2485403" cy="905711"/>
            <a:chOff x="1240716" y="4386939"/>
            <a:chExt cx="2485403" cy="905711"/>
          </a:xfrm>
        </p:grpSpPr>
        <p:sp>
          <p:nvSpPr>
            <p:cNvPr id="24" name="Rectangle 23"/>
            <p:cNvSpPr/>
            <p:nvPr/>
          </p:nvSpPr>
          <p:spPr>
            <a:xfrm>
              <a:off x="1240716" y="4446720"/>
              <a:ext cx="2485403" cy="8459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Picture 10" descr="Image result for handcuff clipart no background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7695" y1="30282" x2="37695" y2="30282"/>
                          <a14:backgroundMark x1="29492" y1="47535" x2="29492" y2="47535"/>
                          <a14:backgroundMark x1="44727" y1="61972" x2="49414" y2="60211"/>
                          <a14:backgroundMark x1="71875" y1="65845" x2="71875" y2="658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396" y="4386939"/>
              <a:ext cx="1282208" cy="71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6927510" y="646331"/>
            <a:ext cx="20573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1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1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2100" b="1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我已经与基督同钉十字架，现在活着的不再是我，乃是基督在我里面活着；并且我如今在肉身活着，是因信神的儿子而活；他是爱我，为我捨己</a:t>
            </a:r>
            <a:r>
              <a:rPr lang="zh-CN" altLang="en-US" sz="21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100" b="1" dirty="0">
              <a:solidFill>
                <a:srgbClr val="00B05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48" y="741333"/>
            <a:ext cx="13150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22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</a:t>
            </a:r>
            <a:r>
              <a:rPr lang="zh-CN" altLang="en-US" sz="22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22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</a:t>
            </a:r>
            <a:r>
              <a:rPr lang="zh-CN" altLang="en-US" sz="2200" b="1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法，就向律法死了，叫我可以向神活着</a:t>
            </a:r>
            <a:r>
              <a:rPr lang="zh-CN" altLang="en-US" sz="2200" b="1" dirty="0" smtClean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zh-CN" altLang="en-US" sz="2200" b="1" dirty="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56686" y="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靠自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5094"/>
            <a:ext cx="2286000" cy="190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靠自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31" y="3918404"/>
            <a:ext cx="3211186" cy="16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靠自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2783"/>
            <a:ext cx="3048000" cy="16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靠自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31" y="1806053"/>
            <a:ext cx="2501490" cy="2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靠自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65" y="32249"/>
            <a:ext cx="2871956" cy="17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靠自己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09" y="3899209"/>
            <a:ext cx="2381012" cy="17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自强不息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13050"/>
            <a:ext cx="2740331" cy="18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6686" y="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479" y="876300"/>
            <a:ext cx="538424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作使徒的保罗（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不是由于人，也不是藉着人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，乃是藉着耶稣基督，与叫他从死里复活的父神）</a:t>
            </a:r>
            <a:endParaRPr lang="en-US" altLang="zh-CN" sz="2000" b="1" dirty="0">
              <a:solidFill>
                <a:srgbClr val="002060"/>
              </a:solidFill>
              <a:effectLst>
                <a:glow rad="63500">
                  <a:prstClr val="white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我希奇你们这么快离开那藉着基督之恩召你们的，去从别的福音。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那并不是福音，不过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有些人搅扰你们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，要把基督的福音更改了</a:t>
            </a:r>
            <a:r>
              <a:rPr lang="zh-CN" altLang="en-US" sz="2000" b="1" dirty="0" smtClean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effectLst>
                <a:glow rad="63500">
                  <a:prstClr val="white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我现在是要得人的心呢？还是要得神的心呢？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我岂是讨人的喜欢么？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若仍旧讨人的喜欢，我就不是基督的仆人了</a:t>
            </a:r>
            <a:r>
              <a:rPr lang="zh-CN" altLang="en-US" sz="2000" b="1" dirty="0" smtClean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effectLst>
                <a:glow rad="63500">
                  <a:prstClr val="white"/>
                </a:glo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弟兄们，我告诉你们，我素来所传的福音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不是出于人的意思。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因为我不是从人领受的，也不是人教导我的，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乃是从耶稣基督启示来的。</a:t>
            </a:r>
          </a:p>
        </p:txBody>
      </p:sp>
      <p:pic>
        <p:nvPicPr>
          <p:cNvPr id="12" name="Picture 2" descr="Image result for conf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268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3479" y="876300"/>
            <a:ext cx="53842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过了十四年，我同巴拿巴又上耶路撒冷去，并带着提多同去。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我是奉启示上去的，把我在外邦人中所传的福音，对弟兄们陈说；却是背地里对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那有名望之人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说的，惟恐我现在，或是从前，徒然奔跑。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但与我同去的提多，虽是希腊人，也没有勉强他受割礼；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因为有偷着引进来的假弟兄，私下窥探我们在基督耶稣里的自由，要叫我们作奴仆。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我们就是一刻的工夫也没有容让顺服他们，为要叫福音的真理仍存在你们中间。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那些有名望的，不论他是何等人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，都与我无干。神不以外貌取人。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那些有名望的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，并没有加增我甚么，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反倒看见了主託我传福音给那未受割礼的人，正如託彼得传福音给那受割礼的人。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6686" y="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2" descr="Image result for conf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268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1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3479" y="876300"/>
            <a:ext cx="53842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（那感动彼得、叫他为受割礼之人作使徒的，也感动我，叫我为外邦人作使徒；）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又知道所赐给我的恩典，那称为教会柱石的雅各、矶法、约翰，就向我和巴拿巴用右手行相交之礼，叫我们往外邦人那里去，他们往受割礼的人那里去。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只是愿意我们纪念穷人；这也是我本来热心去行的。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后来，矶法到了安提阿；因他有可责之处，我就当面抵挡他。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从雅各那里来的人未到以先，他和外邦人一同吃饭，及至他们来到，他因怕奉割礼的人，就退去与外邦人隔开了。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其余的犹太人也都随着他装假，甚至连巴拿巴也随夥装假。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6686" y="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2" descr="Image result for conf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268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87721" y="3009900"/>
            <a:ext cx="349263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1400" b="1" dirty="0">
                <a:solidFill>
                  <a:prstClr val="black"/>
                </a:solidFill>
              </a:rPr>
              <a:t>徒</a:t>
            </a:r>
            <a:r>
              <a:rPr lang="en-US" altLang="zh-CN" sz="1400" b="1" dirty="0">
                <a:solidFill>
                  <a:prstClr val="black"/>
                </a:solidFill>
              </a:rPr>
              <a:t>21:17 </a:t>
            </a:r>
            <a:r>
              <a:rPr lang="zh-CN" altLang="en-US" sz="1400" b="1" dirty="0">
                <a:solidFill>
                  <a:prstClr val="black"/>
                </a:solidFill>
              </a:rPr>
              <a:t>到了耶路撒冷，弟兄们欢欢喜喜的接待我们。</a:t>
            </a:r>
            <a:r>
              <a:rPr lang="en-US" altLang="zh-CN" sz="1400" b="1" dirty="0">
                <a:solidFill>
                  <a:prstClr val="black"/>
                </a:solidFill>
              </a:rPr>
              <a:t>21:18 </a:t>
            </a:r>
            <a:r>
              <a:rPr lang="zh-CN" altLang="en-US" sz="1400" b="1" dirty="0">
                <a:solidFill>
                  <a:prstClr val="black"/>
                </a:solidFill>
              </a:rPr>
              <a:t>第二天，保罗同我们去见雅各；长老们也都在那里。</a:t>
            </a:r>
            <a:r>
              <a:rPr lang="en-US" altLang="zh-CN" sz="1400" b="1" dirty="0">
                <a:solidFill>
                  <a:prstClr val="black"/>
                </a:solidFill>
              </a:rPr>
              <a:t>21:19 </a:t>
            </a:r>
            <a:r>
              <a:rPr lang="zh-CN" altLang="en-US" sz="1400" b="1" dirty="0">
                <a:solidFill>
                  <a:prstClr val="black"/>
                </a:solidFill>
              </a:rPr>
              <a:t>保罗问了他们安，便将神用他传教，在外邦人中间所行之事，一一的述说了。</a:t>
            </a:r>
            <a:r>
              <a:rPr lang="en-US" altLang="zh-CN" sz="1400" b="1" dirty="0">
                <a:solidFill>
                  <a:prstClr val="black"/>
                </a:solidFill>
              </a:rPr>
              <a:t>21:20 </a:t>
            </a:r>
            <a:r>
              <a:rPr lang="zh-CN" altLang="en-US" sz="1400" b="1" dirty="0">
                <a:solidFill>
                  <a:prstClr val="black"/>
                </a:solidFill>
              </a:rPr>
              <a:t>他们听见，就归荣耀与神，对保罗说：兄台，</a:t>
            </a:r>
            <a:r>
              <a:rPr lang="zh-CN" altLang="en-US" sz="1400" b="1" dirty="0">
                <a:solidFill>
                  <a:srgbClr val="C00000"/>
                </a:solidFill>
              </a:rPr>
              <a:t>你看犹太人中信主的有多少万，并且都为律法热心。</a:t>
            </a:r>
            <a:r>
              <a:rPr lang="en-US" altLang="zh-CN" sz="1400" b="1" dirty="0">
                <a:solidFill>
                  <a:prstClr val="black"/>
                </a:solidFill>
              </a:rPr>
              <a:t>21:21 </a:t>
            </a:r>
            <a:r>
              <a:rPr lang="zh-CN" altLang="en-US" sz="1400" b="1" dirty="0">
                <a:solidFill>
                  <a:srgbClr val="C00000"/>
                </a:solidFill>
              </a:rPr>
              <a:t>他们听见人说：你教训一切在外邦的犹太人离弃摩西，对他们说：不要给孩子行割礼，也不要遵行条规。</a:t>
            </a:r>
            <a:r>
              <a:rPr lang="en-US" altLang="zh-CN" sz="1400" b="1" dirty="0">
                <a:solidFill>
                  <a:prstClr val="black"/>
                </a:solidFill>
              </a:rPr>
              <a:t>21:22 </a:t>
            </a:r>
            <a:r>
              <a:rPr lang="zh-CN" altLang="en-US" sz="1400" b="1" dirty="0">
                <a:solidFill>
                  <a:srgbClr val="C00000"/>
                </a:solidFill>
              </a:rPr>
              <a:t>众人必听见你来了，这可怎么办呢</a:t>
            </a:r>
            <a:r>
              <a:rPr lang="zh-CN" altLang="en-US" sz="1400" b="1" dirty="0" smtClean="0">
                <a:solidFill>
                  <a:srgbClr val="C00000"/>
                </a:solidFill>
              </a:rPr>
              <a:t>？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4661952"/>
            <a:ext cx="3200400" cy="90758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Why???</a:t>
            </a:r>
            <a:endParaRPr lang="en-US" b="1" dirty="0">
              <a:ln/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2" descr="Image result for peer pressur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5" l="10000" r="90000">
                        <a14:foregroundMark x1="45889" y1="31000" x2="45889" y2="31000"/>
                        <a14:foregroundMark x1="42667" y1="35875" x2="42667" y2="35875"/>
                        <a14:foregroundMark x1="49889" y1="43625" x2="49889" y2="43625"/>
                        <a14:foregroundMark x1="53000" y1="52625" x2="53000" y2="52625"/>
                        <a14:foregroundMark x1="54111" y1="61125" x2="54111" y2="61125"/>
                        <a14:foregroundMark x1="53333" y1="65125" x2="52778" y2="65125"/>
                        <a14:foregroundMark x1="47111" y1="51000" x2="47111" y2="51000"/>
                        <a14:foregroundMark x1="46778" y1="36875" x2="46778" y2="36875"/>
                        <a14:foregroundMark x1="50556" y1="32250" x2="50556" y2="32250"/>
                        <a14:backgroundMark x1="19333" y1="4250" x2="19333" y2="4250"/>
                        <a14:backgroundMark x1="49222" y1="19750" x2="49222" y2="19750"/>
                        <a14:backgroundMark x1="94889" y1="20625" x2="94889" y2="20625"/>
                        <a14:backgroundMark x1="85000" y1="91375" x2="85000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98476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3479" y="876300"/>
            <a:ext cx="53842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（那感动彼得、叫他为受割礼之人作使徒的，也感动我，叫我为外邦人作使徒；）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又知道所赐给我的恩典，那称为教会柱石的雅各、矶法、约翰，就向我和巴拿巴用右手行相交之礼，叫我们往外邦人那里去，他们往受割礼的人那里去。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只是愿意我们纪念穷人；这也是我本来热心去行的。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后来，矶法到了安提阿；因他有可责之处，我就当面抵挡他。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从雅各那里来的人未到以先，他和外邦人一同吃饭，及至他们来到，他因怕奉割礼的人，就退去与外邦人隔开了。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其余的犹太人也都随着他装假，甚至连巴拿巴也随夥装假。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6686" y="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2" descr="Image result for conf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268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87721" y="3009900"/>
            <a:ext cx="349263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1400" b="1" dirty="0">
                <a:solidFill>
                  <a:prstClr val="black"/>
                </a:solidFill>
              </a:rPr>
              <a:t>徒</a:t>
            </a:r>
            <a:r>
              <a:rPr lang="en-US" altLang="zh-CN" sz="1400" b="1" dirty="0">
                <a:solidFill>
                  <a:prstClr val="black"/>
                </a:solidFill>
              </a:rPr>
              <a:t>21:23 </a:t>
            </a:r>
            <a:r>
              <a:rPr lang="zh-CN" altLang="en-US" sz="1400" b="1" dirty="0">
                <a:solidFill>
                  <a:prstClr val="black"/>
                </a:solidFill>
              </a:rPr>
              <a:t>你就照着我们的话行罢？我们这里有四个人，都有愿在身。</a:t>
            </a:r>
            <a:r>
              <a:rPr lang="en-US" altLang="zh-CN" sz="1400" b="1" dirty="0">
                <a:solidFill>
                  <a:prstClr val="black"/>
                </a:solidFill>
              </a:rPr>
              <a:t>21:24 </a:t>
            </a:r>
            <a:r>
              <a:rPr lang="zh-CN" altLang="en-US" sz="1400" b="1" dirty="0">
                <a:solidFill>
                  <a:prstClr val="black"/>
                </a:solidFill>
              </a:rPr>
              <a:t>你带他们去，与他们一同行洁净的礼，替他们拿出规费，叫他们得以剃头。这样，众人就可知道，先前所听见你的事都是虚的；并可知道，你自己为人，循规蹈矩，遵行律法。</a:t>
            </a:r>
            <a:r>
              <a:rPr lang="en-US" altLang="zh-CN" sz="1400" b="1" dirty="0">
                <a:solidFill>
                  <a:prstClr val="black"/>
                </a:solidFill>
              </a:rPr>
              <a:t>21:25 </a:t>
            </a:r>
            <a:r>
              <a:rPr lang="zh-CN" altLang="en-US" sz="1400" b="1" dirty="0">
                <a:solidFill>
                  <a:prstClr val="black"/>
                </a:solidFill>
              </a:rPr>
              <a:t>至于信主的外邦人，我们已经写信拟定，叫他们谨忌那祭偶象之物，和血，并勒死的牲畜，与姦淫。</a:t>
            </a:r>
            <a:r>
              <a:rPr lang="en-US" altLang="zh-CN" sz="1400" b="1" dirty="0">
                <a:solidFill>
                  <a:prstClr val="black"/>
                </a:solidFill>
              </a:rPr>
              <a:t>21:26 </a:t>
            </a:r>
            <a:r>
              <a:rPr lang="zh-CN" altLang="en-US" sz="1400" b="1" dirty="0">
                <a:solidFill>
                  <a:prstClr val="black"/>
                </a:solidFill>
              </a:rPr>
              <a:t>于是保罗带着那四个人，第二天与他们一同行了洁净的礼，进了殿，报明洁净的日期满足，只等祭司为他们各人献祭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lang="zh-CN" altLang="en-US" sz="1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661952"/>
            <a:ext cx="3200400" cy="90758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Why???</a:t>
            </a:r>
            <a:endParaRPr lang="en-US" b="1" dirty="0">
              <a:ln/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Picture 2" descr="Image result for peer pressur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5" l="10000" r="90000">
                        <a14:foregroundMark x1="45889" y1="31000" x2="45889" y2="31000"/>
                        <a14:foregroundMark x1="42667" y1="35875" x2="42667" y2="35875"/>
                        <a14:foregroundMark x1="49889" y1="43625" x2="49889" y2="43625"/>
                        <a14:foregroundMark x1="53000" y1="52625" x2="53000" y2="52625"/>
                        <a14:foregroundMark x1="54111" y1="61125" x2="54111" y2="61125"/>
                        <a14:foregroundMark x1="53333" y1="65125" x2="52778" y2="65125"/>
                        <a14:foregroundMark x1="47111" y1="51000" x2="47111" y2="51000"/>
                        <a14:foregroundMark x1="46778" y1="36875" x2="46778" y2="36875"/>
                        <a14:foregroundMark x1="50556" y1="32250" x2="50556" y2="32250"/>
                        <a14:backgroundMark x1="19333" y1="4250" x2="19333" y2="4250"/>
                        <a14:backgroundMark x1="49222" y1="19750" x2="49222" y2="19750"/>
                        <a14:backgroundMark x1="94889" y1="20625" x2="94889" y2="20625"/>
                        <a14:backgroundMark x1="85000" y1="91375" x2="85000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98476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3479" y="876300"/>
            <a:ext cx="53842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2:8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（那感动彼得、叫他为受割礼之人作使徒的，也感动我，叫我为外邦人作使徒；）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又知道所赐给我的恩典，那称为教会柱石的雅各、矶法、约翰，就向我和巴拿巴用右手行相交之礼，叫我们往外邦人那里去，他们往受割礼的人那里去。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只是愿意我们纪念穷人；这也是我本来热心去行的。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2:11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后来，矶法到了安提阿；因他有可责之处，我就当面抵挡他。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2:12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从雅各那里来的人未到以先，他和外邦人一同吃饭，及至他们来到，他因怕奉割礼的人，就退去与外邦人隔开了。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其余的犹太人也都随着他装假，甚至连巴拿巴也随夥装假。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6686" y="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2" descr="Image result for conf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268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87721" y="3009900"/>
            <a:ext cx="349263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1400" b="1" dirty="0">
                <a:solidFill>
                  <a:prstClr val="black"/>
                </a:solidFill>
              </a:rPr>
              <a:t>徒</a:t>
            </a:r>
            <a:r>
              <a:rPr lang="en-US" altLang="zh-CN" sz="1400" b="1" dirty="0">
                <a:solidFill>
                  <a:prstClr val="black"/>
                </a:solidFill>
              </a:rPr>
              <a:t>21:27 </a:t>
            </a:r>
            <a:r>
              <a:rPr lang="zh-CN" altLang="en-US" sz="1400" b="1" dirty="0">
                <a:solidFill>
                  <a:prstClr val="black"/>
                </a:solidFill>
              </a:rPr>
              <a:t>那七日将完，从亚西亚来的犹太人看见保罗在殿里，就耸动了众人，下手拿他，</a:t>
            </a:r>
            <a:r>
              <a:rPr lang="en-US" altLang="zh-CN" sz="1400" b="1" dirty="0">
                <a:solidFill>
                  <a:prstClr val="black"/>
                </a:solidFill>
              </a:rPr>
              <a:t>21:28 </a:t>
            </a:r>
            <a:r>
              <a:rPr lang="zh-CN" altLang="en-US" sz="1400" b="1" dirty="0">
                <a:solidFill>
                  <a:prstClr val="black"/>
                </a:solidFill>
              </a:rPr>
              <a:t>喊叫说：以色列人来帮助，这就是在各处教训众人蹧践我们百姓和律法，并这地方的。他又带着希腊人进殿，污秽了这圣地。</a:t>
            </a:r>
            <a:r>
              <a:rPr lang="en-US" altLang="zh-CN" sz="1400" b="1" dirty="0">
                <a:solidFill>
                  <a:prstClr val="black"/>
                </a:solidFill>
              </a:rPr>
              <a:t>21:29 </a:t>
            </a:r>
            <a:r>
              <a:rPr lang="zh-CN" altLang="en-US" sz="1400" b="1" dirty="0">
                <a:solidFill>
                  <a:prstClr val="black"/>
                </a:solidFill>
              </a:rPr>
              <a:t>这话是因他们曾看见以弗所人特罗非摩同保罗在城里，以为保罗带他进了殿。</a:t>
            </a:r>
            <a:r>
              <a:rPr lang="en-US" altLang="zh-CN" sz="1400" b="1" dirty="0">
                <a:solidFill>
                  <a:prstClr val="black"/>
                </a:solidFill>
              </a:rPr>
              <a:t>21:30 </a:t>
            </a:r>
            <a:r>
              <a:rPr lang="zh-CN" altLang="en-US" sz="1400" b="1" dirty="0">
                <a:solidFill>
                  <a:prstClr val="black"/>
                </a:solidFill>
              </a:rPr>
              <a:t>合城都震动，百姓一齐跑来，拿住保罗，拉他出殿，殿门立刻都关了。</a:t>
            </a:r>
            <a:r>
              <a:rPr lang="en-US" altLang="zh-CN" sz="1400" b="1" dirty="0">
                <a:solidFill>
                  <a:prstClr val="black"/>
                </a:solidFill>
              </a:rPr>
              <a:t>21:31 </a:t>
            </a:r>
            <a:r>
              <a:rPr lang="zh-CN" altLang="en-US" sz="1400" b="1" dirty="0">
                <a:solidFill>
                  <a:prstClr val="black"/>
                </a:solidFill>
              </a:rPr>
              <a:t>他们正想要杀他，有人报信给营里的千夫长说：耶路撒冷合城都乱了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661952"/>
            <a:ext cx="3200400" cy="90758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Why???</a:t>
            </a:r>
            <a:endParaRPr lang="en-US" b="1" dirty="0">
              <a:ln/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2" descr="Image result for peer pressur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5" l="10000" r="90000">
                        <a14:foregroundMark x1="45889" y1="31000" x2="45889" y2="31000"/>
                        <a14:foregroundMark x1="42667" y1="35875" x2="42667" y2="35875"/>
                        <a14:foregroundMark x1="49889" y1="43625" x2="49889" y2="43625"/>
                        <a14:foregroundMark x1="53000" y1="52625" x2="53000" y2="52625"/>
                        <a14:foregroundMark x1="54111" y1="61125" x2="54111" y2="61125"/>
                        <a14:foregroundMark x1="53333" y1="65125" x2="52778" y2="65125"/>
                        <a14:foregroundMark x1="47111" y1="51000" x2="47111" y2="51000"/>
                        <a14:foregroundMark x1="46778" y1="36875" x2="46778" y2="36875"/>
                        <a14:foregroundMark x1="50556" y1="32250" x2="50556" y2="32250"/>
                        <a14:backgroundMark x1="19333" y1="4250" x2="19333" y2="4250"/>
                        <a14:backgroundMark x1="49222" y1="19750" x2="49222" y2="19750"/>
                        <a14:backgroundMark x1="94889" y1="20625" x2="94889" y2="20625"/>
                        <a14:backgroundMark x1="85000" y1="91375" x2="85000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98476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3479" y="876300"/>
            <a:ext cx="53842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但我一看见他们行的不正，与福音的真理不合，就在众人面前对矶法说：你既是犹太人，若随外邦人行事，不随犹太人行事，怎么还勉强外邦人随犹太人呢？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我们这生来的犹太人，不是外邦的罪人；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2:16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既知道人称义不是因行律法，乃是因信耶稣基督，连我们也信了基督耶稣，使我们因信基督称义，不因行律法称义；因为凡有血气的，没有一人因行律法称义。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2:17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我们若求在基督里称义，却仍旧是罪人，难道基督是叫人犯罪的么？断乎不是！</a:t>
            </a:r>
            <a:r>
              <a:rPr lang="en-US" altLang="zh-CN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2000" b="1" dirty="0"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我素来所拆毁的，若重新建造，这就證明自己是犯罪的人。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6686" y="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加拉太书里的得胜秘诀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2" descr="Image result for conf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268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4661952"/>
            <a:ext cx="3200400" cy="90758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Why???</a:t>
            </a:r>
            <a:endParaRPr lang="en-US" b="1" dirty="0">
              <a:ln/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7721" y="3009900"/>
            <a:ext cx="349263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zh-CN" altLang="en-US" sz="1400" b="1" dirty="0">
                <a:solidFill>
                  <a:prstClr val="black"/>
                </a:solidFill>
              </a:rPr>
              <a:t>徒</a:t>
            </a:r>
            <a:r>
              <a:rPr lang="en-US" altLang="zh-CN" sz="1400" b="1" dirty="0">
                <a:solidFill>
                  <a:prstClr val="black"/>
                </a:solidFill>
              </a:rPr>
              <a:t>21:27 </a:t>
            </a:r>
            <a:r>
              <a:rPr lang="zh-CN" altLang="en-US" sz="1400" b="1" dirty="0">
                <a:solidFill>
                  <a:prstClr val="black"/>
                </a:solidFill>
              </a:rPr>
              <a:t>那七日将完，从亚西亚来的犹太人看见保罗在殿里，就耸动了众人，下手拿他，</a:t>
            </a:r>
            <a:r>
              <a:rPr lang="en-US" altLang="zh-CN" sz="1400" b="1" dirty="0">
                <a:solidFill>
                  <a:prstClr val="black"/>
                </a:solidFill>
              </a:rPr>
              <a:t>21:28 </a:t>
            </a:r>
            <a:r>
              <a:rPr lang="zh-CN" altLang="en-US" sz="1400" b="1" dirty="0">
                <a:solidFill>
                  <a:prstClr val="black"/>
                </a:solidFill>
              </a:rPr>
              <a:t>喊叫说：以色列人来帮助，这就是在各处教训众人蹧践我们百姓和律法，并这地方的。他又带着希腊人进殿，污秽了这圣地。</a:t>
            </a:r>
            <a:r>
              <a:rPr lang="en-US" altLang="zh-CN" sz="1400" b="1" dirty="0">
                <a:solidFill>
                  <a:prstClr val="black"/>
                </a:solidFill>
              </a:rPr>
              <a:t>21:29 </a:t>
            </a:r>
            <a:r>
              <a:rPr lang="zh-CN" altLang="en-US" sz="1400" b="1" dirty="0">
                <a:solidFill>
                  <a:prstClr val="black"/>
                </a:solidFill>
              </a:rPr>
              <a:t>这话是因他们曾看见以弗所人特罗非摩同保罗在城里，以为保罗带他进了殿。</a:t>
            </a:r>
            <a:r>
              <a:rPr lang="en-US" altLang="zh-CN" sz="1400" b="1" dirty="0">
                <a:solidFill>
                  <a:prstClr val="black"/>
                </a:solidFill>
              </a:rPr>
              <a:t>21:30 </a:t>
            </a:r>
            <a:r>
              <a:rPr lang="zh-CN" altLang="en-US" sz="1400" b="1" dirty="0">
                <a:solidFill>
                  <a:prstClr val="black"/>
                </a:solidFill>
              </a:rPr>
              <a:t>合城都震动，百姓一齐跑来，拿住保罗，拉他出殿，殿门立刻都关了。</a:t>
            </a:r>
            <a:r>
              <a:rPr lang="en-US" altLang="zh-CN" sz="1400" b="1" dirty="0">
                <a:solidFill>
                  <a:prstClr val="black"/>
                </a:solidFill>
              </a:rPr>
              <a:t>21:31 </a:t>
            </a:r>
            <a:r>
              <a:rPr lang="zh-CN" altLang="en-US" sz="1400" b="1" dirty="0">
                <a:solidFill>
                  <a:prstClr val="black"/>
                </a:solidFill>
              </a:rPr>
              <a:t>他们正想要杀他，有人报信给营里的千夫长说：耶路撒冷合城都乱了</a:t>
            </a:r>
            <a:r>
              <a:rPr lang="zh-CN" altLang="en-US" sz="1400" b="1" dirty="0" smtClean="0">
                <a:solidFill>
                  <a:prstClr val="black"/>
                </a:solidFill>
              </a:rPr>
              <a:t>。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Image result for peer pressur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5" l="10000" r="90000">
                        <a14:foregroundMark x1="45889" y1="31000" x2="45889" y2="31000"/>
                        <a14:foregroundMark x1="42667" y1="35875" x2="42667" y2="35875"/>
                        <a14:foregroundMark x1="49889" y1="43625" x2="49889" y2="43625"/>
                        <a14:foregroundMark x1="53000" y1="52625" x2="53000" y2="52625"/>
                        <a14:foregroundMark x1="54111" y1="61125" x2="54111" y2="61125"/>
                        <a14:foregroundMark x1="53333" y1="65125" x2="52778" y2="65125"/>
                        <a14:foregroundMark x1="47111" y1="51000" x2="47111" y2="51000"/>
                        <a14:foregroundMark x1="46778" y1="36875" x2="46778" y2="36875"/>
                        <a14:foregroundMark x1="50556" y1="32250" x2="50556" y2="32250"/>
                        <a14:backgroundMark x1="19333" y1="4250" x2="19333" y2="4250"/>
                        <a14:backgroundMark x1="49222" y1="19750" x2="49222" y2="19750"/>
                        <a14:backgroundMark x1="94889" y1="20625" x2="94889" y2="20625"/>
                        <a14:backgroundMark x1="85000" y1="91375" x2="85000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98476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05091" y="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督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或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我，这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才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是问题的关键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479" y="876300"/>
            <a:ext cx="53842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弟兄们，我告诉你们，我素来所传的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福不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是出于人的意思。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因为我不是从人领受的，也不是人教导我的，乃是从耶稣基督启示来的。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你们听见我从前在犹太教中所行的事，怎样极力逼迫残害神的教会。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E7E18">
                    <a:lumMod val="75000"/>
                  </a:srgbClr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我又在犹太教中，比我本国许多同岁的人更有长进，为我祖宗的遗传更加热心。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然而，那把我从母腹里分别出来、又施恩召我的神，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既然乐意将他儿子启示在我心里（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reveal His Son in me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，叫我把他传在外邦人中，我就没有与属血气的人商量，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也没有上耶路撒冷去见那些比我先作使徒的，惟独往亚拉伯去，后又回到大马色。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过了叁年，纔上耶路撒冷去见矶法，和他同住了十五天。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至于别的使徒，除了主的兄弟雅各，我都没有看见。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7721" y="3009900"/>
            <a:ext cx="349263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腓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3:4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其实，我也可以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靠肉体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；若是别人想他可以靠肉体，我更可以靠着了。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3:5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我第八天受割礼；我是以色列族、便雅悯支派的人，是希伯来人所生的希伯来人。就律法说，我是法利赛人；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3:6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就热心说，我是逼迫教会的；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就律法上的义说，我是无可指摘的。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3:7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只是我先前以为与我有益的，我现在因基督都当作有损的。</a:t>
            </a:r>
          </a:p>
        </p:txBody>
      </p:sp>
      <p:pic>
        <p:nvPicPr>
          <p:cNvPr id="11" name="Picture 2" descr="Image result for conf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9268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peer pressur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75" l="10000" r="90000">
                        <a14:foregroundMark x1="45889" y1="31000" x2="45889" y2="31000"/>
                        <a14:foregroundMark x1="42667" y1="35875" x2="42667" y2="35875"/>
                        <a14:foregroundMark x1="49889" y1="43625" x2="49889" y2="43625"/>
                        <a14:foregroundMark x1="53000" y1="52625" x2="53000" y2="52625"/>
                        <a14:foregroundMark x1="54111" y1="61125" x2="54111" y2="61125"/>
                        <a14:foregroundMark x1="53333" y1="65125" x2="52778" y2="65125"/>
                        <a14:foregroundMark x1="47111" y1="51000" x2="47111" y2="51000"/>
                        <a14:foregroundMark x1="46778" y1="36875" x2="46778" y2="36875"/>
                        <a14:foregroundMark x1="50556" y1="32250" x2="50556" y2="32250"/>
                        <a14:backgroundMark x1="19333" y1="4250" x2="19333" y2="4250"/>
                        <a14:backgroundMark x1="49222" y1="19750" x2="49222" y2="19750"/>
                        <a14:backgroundMark x1="94889" y1="20625" x2="94889" y2="20625"/>
                        <a14:backgroundMark x1="85000" y1="91375" x2="85000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98476"/>
            <a:ext cx="137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24979</TotalTime>
  <Words>3587</Words>
  <Application>Microsoft Office PowerPoint</Application>
  <PresentationFormat>On-screen Show (16:10)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微软雅黑</vt:lpstr>
      <vt:lpstr>幼圆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1271</cp:revision>
  <dcterms:created xsi:type="dcterms:W3CDTF">2011-09-04T18:01:24Z</dcterms:created>
  <dcterms:modified xsi:type="dcterms:W3CDTF">2020-03-15T13:42:09Z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