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4"/>
  </p:sldMasterIdLst>
  <p:notesMasterIdLst>
    <p:notesMasterId r:id="rId15"/>
  </p:notesMasterIdLst>
  <p:sldIdLst>
    <p:sldId id="1076" r:id="rId5"/>
    <p:sldId id="1104" r:id="rId6"/>
    <p:sldId id="1117" r:id="rId7"/>
    <p:sldId id="1100" r:id="rId8"/>
    <p:sldId id="1106" r:id="rId9"/>
    <p:sldId id="1112" r:id="rId10"/>
    <p:sldId id="1113" r:id="rId11"/>
    <p:sldId id="1114" r:id="rId12"/>
    <p:sldId id="1115" r:id="rId13"/>
    <p:sldId id="1116" r:id="rId14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66FF99"/>
    <a:srgbClr val="00FFFF"/>
    <a:srgbClr val="031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1" autoAdjust="0"/>
    <p:restoredTop sz="90896" autoAdjust="0"/>
  </p:normalViewPr>
  <p:slideViewPr>
    <p:cSldViewPr>
      <p:cViewPr varScale="1">
        <p:scale>
          <a:sx n="75" d="100"/>
          <a:sy n="75" d="100"/>
        </p:scale>
        <p:origin x="563" y="80"/>
      </p:cViewPr>
      <p:guideLst>
        <p:guide orient="horz" pos="180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F0BC0-C258-4143-80A7-62AF4EC59403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7654-ACFE-458A-85AD-C598074A1F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07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095500"/>
            <a:ext cx="6686549" cy="188565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981150"/>
            <a:ext cx="6686549" cy="93856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3603176"/>
            <a:ext cx="1308489" cy="648824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774617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57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508000"/>
            <a:ext cx="6686549" cy="2597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628372"/>
            <a:ext cx="6686549" cy="129655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648479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3450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3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508000"/>
            <a:ext cx="6295445" cy="24130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921000"/>
            <a:ext cx="5652416" cy="3175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628372"/>
            <a:ext cx="6686549" cy="129655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648479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3450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54000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421089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915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32001"/>
            <a:ext cx="6686550" cy="227070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8000"/>
            <a:ext cx="6686550" cy="60801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18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508000"/>
            <a:ext cx="6295445" cy="24130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619500"/>
            <a:ext cx="6686550" cy="6985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8000"/>
            <a:ext cx="6686550" cy="60801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54000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421089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2501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522839"/>
            <a:ext cx="6686549" cy="2400017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619500"/>
            <a:ext cx="6686550" cy="6985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8000"/>
            <a:ext cx="6686550" cy="60801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41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75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522838"/>
            <a:ext cx="1655701" cy="440318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522838"/>
            <a:ext cx="4857750" cy="440318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8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520092"/>
            <a:ext cx="6683765" cy="10674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778000"/>
            <a:ext cx="6686550" cy="31480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9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715625"/>
            <a:ext cx="6686549" cy="12240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941774"/>
            <a:ext cx="6686549" cy="7170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648479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3450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84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778000"/>
            <a:ext cx="3235398" cy="314801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771852"/>
            <a:ext cx="3235398" cy="314801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656485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297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643919"/>
            <a:ext cx="2994549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124138"/>
            <a:ext cx="3257170" cy="279505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641229"/>
            <a:ext cx="2999251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121448"/>
            <a:ext cx="3254006" cy="279505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656485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420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69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71740"/>
            <a:ext cx="2628899" cy="813593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71741"/>
            <a:ext cx="3886200" cy="4512469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332178"/>
            <a:ext cx="2628899" cy="355203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311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000500"/>
            <a:ext cx="6686550" cy="47228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529138"/>
            <a:ext cx="6686550" cy="3212475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472782"/>
            <a:ext cx="6686550" cy="41142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90500"/>
            <a:ext cx="2138637" cy="5532190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655"/>
            <a:ext cx="1767506" cy="571169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520092"/>
            <a:ext cx="6683765" cy="1067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778000"/>
            <a:ext cx="6686550" cy="323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5108698"/>
            <a:ext cx="859712" cy="308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A564F-B806-4D89-BA12-F9F17827150A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5113174"/>
            <a:ext cx="571499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8860" y="656485"/>
            <a:ext cx="584825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4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  <p:sldLayoutId id="2147483956" r:id="rId15"/>
    <p:sldLayoutId id="2147483957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promise l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1181100"/>
            <a:ext cx="6477000" cy="30469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  <a:sp3d/>
          </a:bodyPr>
          <a:lstStyle/>
          <a:p>
            <a:pPr algn="ctr"/>
            <a:r>
              <a:rPr lang="zh-CN" altLang="en-US" sz="9600" b="1" dirty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schemeClr val="tx1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住</a:t>
            </a:r>
            <a:r>
              <a:rPr lang="zh-CN" altLang="en-US" sz="9600" b="1" dirty="0" smtClean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schemeClr val="tx1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在基督里</a:t>
            </a:r>
            <a:endParaRPr lang="en-US" altLang="zh-CN" sz="9600" b="1" dirty="0" smtClean="0">
              <a:ln w="22225">
                <a:noFill/>
              </a:ln>
              <a:solidFill>
                <a:srgbClr val="FF9966"/>
              </a:solidFill>
              <a:effectLst>
                <a:glow rad="76200">
                  <a:schemeClr val="tx1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  <a:cs typeface="Lao UI" panose="020B0502040204020203" pitchFamily="34" charset="0"/>
            </a:endParaRPr>
          </a:p>
          <a:p>
            <a:pPr algn="ctr"/>
            <a:r>
              <a:rPr lang="zh-CN" altLang="en-US" sz="9600" b="1" dirty="0" smtClean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schemeClr val="tx1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（</a:t>
            </a:r>
            <a:r>
              <a:rPr lang="en-US" altLang="zh-CN" sz="9600" b="1" dirty="0" smtClean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schemeClr val="tx1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3</a:t>
            </a:r>
            <a:r>
              <a:rPr lang="zh-CN" altLang="en-US" sz="9600" b="1" dirty="0" smtClean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schemeClr val="tx1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）</a:t>
            </a:r>
            <a:endParaRPr lang="en-US" sz="9600" b="1" dirty="0">
              <a:ln w="22225">
                <a:noFill/>
              </a:ln>
              <a:solidFill>
                <a:srgbClr val="FF9966"/>
              </a:solidFill>
              <a:effectLst>
                <a:glow rad="76200">
                  <a:schemeClr val="tx1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  <a:cs typeface="Lao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1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479" y="1028700"/>
            <a:ext cx="53842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林后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我们岂是又举荐自己么？岂象别人用人的荐信给你们或用你们的荐信给人么？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你们就是我们的荐信，写在我们的心里，被众人所知道所念诵的。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3:3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你们明显是基督的信，藉着我们修成的。不是用墨写的，乃是用永生神的灵写的；不是写在石版上，乃是写在心版上。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3:4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我们因基督，所以在神面前纔有这样的信心。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3:5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并不是我们凭自己能承担甚么事；我们所能承担的，乃是出于神。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3:6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他叫我们能承当这新约的执事，不是凭着字句，乃是凭着精意；因为那字句是叫人死，精意（或作：圣灵）是叫人活</a:t>
            </a:r>
            <a:r>
              <a:rPr lang="zh-CN" altLang="en-US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3:8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何况那属灵的职事岂不更有荣光么？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3:9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若是定罪的职事有荣光，那称义的职事荣光就越发大了。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还有一个必要条件</a:t>
            </a:r>
            <a:endParaRPr lang="zh-CN" altLang="en-US" sz="36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2600" y="1189692"/>
            <a:ext cx="3492631" cy="44319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sz="1700" dirty="0"/>
              <a:t>帖前</a:t>
            </a:r>
            <a:r>
              <a:rPr lang="en-US" altLang="zh-CN" sz="1700" dirty="0"/>
              <a:t>5:19 </a:t>
            </a:r>
            <a:r>
              <a:rPr lang="zh-CN" altLang="en-US" sz="1700" dirty="0"/>
              <a:t>不要销灭圣灵的感动；</a:t>
            </a:r>
            <a:r>
              <a:rPr lang="en-US" altLang="zh-CN" sz="1700" dirty="0"/>
              <a:t>5:20 </a:t>
            </a:r>
            <a:r>
              <a:rPr lang="zh-CN" altLang="en-US" sz="1700" dirty="0"/>
              <a:t>不要藐视先知的讲论。</a:t>
            </a:r>
            <a:r>
              <a:rPr lang="en-US" altLang="zh-CN" sz="1700" dirty="0"/>
              <a:t>5:21 </a:t>
            </a:r>
            <a:r>
              <a:rPr lang="zh-CN" altLang="en-US" sz="1700" dirty="0"/>
              <a:t>但要凡事察验，善美的要持守，</a:t>
            </a:r>
            <a:r>
              <a:rPr lang="en-US" altLang="zh-CN" sz="1700" dirty="0"/>
              <a:t>5:22 </a:t>
            </a:r>
            <a:r>
              <a:rPr lang="zh-CN" altLang="en-US" sz="1700" dirty="0"/>
              <a:t>各样的恶事要禁戒不做</a:t>
            </a:r>
            <a:r>
              <a:rPr lang="zh-CN" altLang="en-US" sz="1700" dirty="0" smtClean="0"/>
              <a:t>。</a:t>
            </a:r>
            <a:endParaRPr lang="en-US" altLang="zh-CN" sz="1700" dirty="0" smtClean="0"/>
          </a:p>
          <a:p>
            <a:pPr>
              <a:spcAft>
                <a:spcPts val="600"/>
              </a:spcAft>
            </a:pPr>
            <a:r>
              <a:rPr lang="zh-CN" altLang="en-US" sz="1700" dirty="0"/>
              <a:t>弗</a:t>
            </a:r>
            <a:r>
              <a:rPr lang="en-US" altLang="zh-CN" sz="1700" dirty="0"/>
              <a:t>5:18 </a:t>
            </a:r>
            <a:r>
              <a:rPr lang="zh-CN" altLang="en-US" sz="1700" dirty="0"/>
              <a:t>不要醉酒，酒能使人放蕩；乃要被圣灵充满。</a:t>
            </a:r>
            <a:r>
              <a:rPr lang="en-US" altLang="zh-CN" sz="1700" dirty="0"/>
              <a:t>5:19 </a:t>
            </a:r>
            <a:r>
              <a:rPr lang="zh-CN" altLang="en-US" sz="1700" dirty="0"/>
              <a:t>当用诗章、颂词、灵歌、彼此对说，口唱心和的赞美主。</a:t>
            </a:r>
            <a:r>
              <a:rPr lang="en-US" altLang="zh-CN" sz="1700" dirty="0"/>
              <a:t>5:20 </a:t>
            </a:r>
            <a:r>
              <a:rPr lang="zh-CN" altLang="en-US" sz="1700" dirty="0"/>
              <a:t>凡事要奉我们主耶稣基督的名常常感谢父神。</a:t>
            </a:r>
            <a:r>
              <a:rPr lang="en-US" altLang="zh-CN" sz="1700" dirty="0"/>
              <a:t>5:21 </a:t>
            </a:r>
            <a:r>
              <a:rPr lang="zh-CN" altLang="en-US" sz="1700" dirty="0"/>
              <a:t>又当存敬畏基督的心，彼此顺服</a:t>
            </a:r>
            <a:r>
              <a:rPr lang="zh-CN" altLang="en-US" sz="1700" dirty="0" smtClean="0"/>
              <a:t>。</a:t>
            </a:r>
            <a:endParaRPr lang="en-US" altLang="zh-CN" sz="1700" dirty="0" smtClean="0"/>
          </a:p>
          <a:p>
            <a:pPr>
              <a:spcAft>
                <a:spcPts val="600"/>
              </a:spcAft>
            </a:pPr>
            <a:r>
              <a:rPr lang="zh-CN" altLang="en-US" sz="1700" dirty="0"/>
              <a:t>彼前</a:t>
            </a:r>
            <a:r>
              <a:rPr lang="en-US" altLang="zh-CN" sz="1700" dirty="0"/>
              <a:t>5:5 </a:t>
            </a:r>
            <a:r>
              <a:rPr lang="zh-CN" altLang="en-US" sz="1700" dirty="0"/>
              <a:t>你们年幼的，也要顺服年长的。就是你们众人也都要以谦卑束腰，彼此顺服；因为神阻挡骄傲的人，赐恩给谦卑的人。</a:t>
            </a:r>
            <a:r>
              <a:rPr lang="en-US" altLang="zh-CN" sz="1700" dirty="0"/>
              <a:t>5:6 </a:t>
            </a:r>
            <a:r>
              <a:rPr lang="zh-CN" altLang="en-US" sz="1700" dirty="0"/>
              <a:t>所以，你们要自卑，服在神大能的手下，到了时候他必叫你们升高。</a:t>
            </a:r>
            <a:endParaRPr lang="en-US" sz="1700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653794"/>
            <a:ext cx="3467616" cy="584775"/>
          </a:xfrm>
          <a:prstGeom prst="rect">
            <a:avLst/>
          </a:prstGeom>
          <a:noFill/>
          <a:effectLst>
            <a:glow rad="127000">
              <a:srgbClr val="FF0000"/>
            </a:glow>
          </a:effectLst>
        </p:spPr>
        <p:txBody>
          <a:bodyPr wrap="none" rtlCol="0">
            <a:spAutoFit/>
          </a:bodyPr>
          <a:lstStyle/>
          <a:p>
            <a:pPr lvl="0" defTabSz="914400">
              <a:defRPr/>
            </a:pPr>
            <a:r>
              <a:rPr lang="zh-CN" altLang="en-US" sz="3200" b="1" dirty="0" smtClean="0">
                <a:solidFill>
                  <a:srgbClr val="FFC000"/>
                </a:solidFill>
                <a:effectLst>
                  <a:glow rad="63500">
                    <a:schemeClr val="tx1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敬畏权柄背后的神</a:t>
            </a:r>
            <a:endParaRPr lang="en-US" altLang="zh-CN" sz="3200" b="1" dirty="0">
              <a:solidFill>
                <a:srgbClr val="FFC000"/>
              </a:solidFill>
              <a:effectLst>
                <a:glow rad="63500">
                  <a:schemeClr val="tx1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99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30910" y="2528105"/>
            <a:ext cx="3298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箴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23:7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因为他心怎样思量，他为人就是怎样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。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For as he hath thought in his soul, so </a:t>
            </a:r>
            <a:r>
              <a:rPr kumimoji="0" lang="en-US" altLang="zh-CN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is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he (YLT).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204621" y="0"/>
            <a:ext cx="6761021" cy="5741402"/>
            <a:chOff x="2204621" y="0"/>
            <a:chExt cx="6761021" cy="5741402"/>
          </a:xfrm>
        </p:grpSpPr>
        <p:sp>
          <p:nvSpPr>
            <p:cNvPr id="6" name="Rectangle 5"/>
            <p:cNvSpPr/>
            <p:nvPr/>
          </p:nvSpPr>
          <p:spPr>
            <a:xfrm>
              <a:off x="3581400" y="647700"/>
              <a:ext cx="5384242" cy="5093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林</a:t>
              </a:r>
              <a:r>
                <a:rPr kumimoji="0" lang="zh-CN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前</a:t>
              </a:r>
              <a:r>
                <a:rPr kumimoji="0" lang="en-US" altLang="zh-CN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1:22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犹太人是要神蹟，希腊人是求智慧，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1:23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我们却是传钉十字架的基督，在犹太人为绊脚石，在外邦人为愚拙</a:t>
              </a:r>
              <a:r>
                <a:rPr kumimoji="0" lang="zh-CN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；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1:24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但在那蒙召的，无论是犹太人、希腊人，基督总为神的能力，神的智慧。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1:25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因神的愚拙总比人智慧，神的软弱总比人强壮。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1:26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弟兄们哪，可见你们蒙召的，按着肉体有智慧的不多，有能力的不多，有尊贵的也不多。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1:27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神却拣选了世上愚拙的，叫有智慧的羞愧；又拣选了世上软弱的，叫那强壮的羞愧。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1:28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神也拣选了世上卑贱的，被人厌恶的，以及那无有的，为要废掉那有的。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1:29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使一切有血气的，在神面前一个也不能自夸。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1:30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但你们得在基督耶稣里，是本乎神，神又使他成为我们的智慧、公义、圣洁、救赎。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1:31 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如经上所记：夸口的，当指着主夸口。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4621" y="0"/>
              <a:ext cx="5262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怎样才能</a:t>
              </a:r>
              <a:r>
                <a:rPr kumimoji="0" lang="zh-CN" alt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信</a:t>
              </a:r>
              <a:r>
                <a:rPr lang="zh-CN" altLang="en-US" sz="3600" b="1" noProof="0" dirty="0">
                  <a:solidFill>
                    <a:srgbClr val="00B05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对</a:t>
              </a:r>
              <a:r>
                <a:rPr kumimoji="0" lang="zh-CN" alt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神所说的？</a:t>
              </a:r>
              <a:endPara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15" name="Picture 6" descr="Image result for who am i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6424"/>
            <a:ext cx="3581400" cy="188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11271" y="3695700"/>
            <a:ext cx="329809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太</a:t>
            </a:r>
            <a:r>
              <a:rPr lang="en-US" altLang="zh-CN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5:14 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你们是世上的光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。</a:t>
            </a:r>
            <a:endParaRPr lang="en-US" altLang="zh-CN" b="1" dirty="0" smtClean="0">
              <a:solidFill>
                <a:srgbClr val="00B050"/>
              </a:solidFill>
              <a:effectLst>
                <a:glow rad="63500">
                  <a:prstClr val="white"/>
                </a:glow>
              </a:effectLst>
            </a:endParaRPr>
          </a:p>
          <a:p>
            <a:pPr lvl="0">
              <a:spcAft>
                <a:spcPts val="600"/>
              </a:spcAft>
              <a:defRPr/>
            </a:pP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西</a:t>
            </a:r>
            <a:r>
              <a:rPr lang="en-US" altLang="zh-CN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2:9 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因为神本性一切的丰盛都有形有体的居住在基督里面，</a:t>
            </a:r>
            <a:r>
              <a:rPr lang="en-US" altLang="zh-CN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2:10 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你们在他里面也得了丰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盛。</a:t>
            </a:r>
            <a:endParaRPr lang="en-US" altLang="zh-CN" b="1" dirty="0" smtClean="0">
              <a:solidFill>
                <a:srgbClr val="00B050"/>
              </a:solidFill>
              <a:effectLst>
                <a:glow rad="63500">
                  <a:prstClr val="white"/>
                </a:glow>
              </a:effectLst>
            </a:endParaRPr>
          </a:p>
          <a:p>
            <a:pPr lvl="0">
              <a:defRPr/>
            </a:pP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约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一</a:t>
            </a:r>
            <a:r>
              <a:rPr lang="en-US" altLang="zh-CN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4:17 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因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为他如何，我们在这世上也如何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66148" y="2578011"/>
            <a:ext cx="3401505" cy="29610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9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愿意</a:t>
            </a:r>
            <a:r>
              <a:rPr kumimoji="0" lang="zh-CN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放弃原来所</a:t>
            </a:r>
            <a:r>
              <a:rPr lang="zh-CN" altLang="en-US" sz="19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夸、</a:t>
            </a:r>
            <a:r>
              <a:rPr kumimoji="0" lang="zh-CN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所靠的</a:t>
            </a:r>
            <a:endParaRPr kumimoji="0" lang="en-US" altLang="zh-CN" sz="1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 marL="27432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9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愿意</a:t>
            </a:r>
            <a:r>
              <a:rPr lang="zh-CN" altLang="en-US" sz="19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放弃原有的错误价值观</a:t>
            </a: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9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愿意</a:t>
            </a:r>
            <a:r>
              <a:rPr lang="zh-CN" altLang="en-US" sz="19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认</a:t>
            </a:r>
            <a:r>
              <a:rPr lang="zh-CN" altLang="en-US" sz="19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识到神做事的不同</a:t>
            </a:r>
            <a:endParaRPr lang="en-US" altLang="zh-CN" sz="19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承</a:t>
            </a:r>
            <a:r>
              <a:rPr lang="zh-CN" altLang="en-US" sz="20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认天然才智的完全无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能</a:t>
            </a:r>
            <a:endParaRPr lang="en-US" altLang="zh-CN" sz="20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zh-CN" altLang="en-US" sz="20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领受启示时，学习让位给圣灵以及重生的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灵</a:t>
            </a:r>
            <a:endParaRPr lang="en-US" altLang="zh-CN" sz="20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不</a:t>
            </a:r>
            <a:r>
              <a:rPr lang="zh-CN" altLang="en-US" sz="20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要走律法的道路，但也不要忽视律法的警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戒</a:t>
            </a:r>
            <a:endParaRPr lang="en-US" altLang="zh-CN" sz="20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19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833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30910" y="2528105"/>
            <a:ext cx="3298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箴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23:7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因为他心怎样思量，他为人就是怎样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。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For as he hath thought in his soul, so </a:t>
            </a:r>
            <a:r>
              <a:rPr kumimoji="0" lang="en-US" altLang="zh-CN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is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he (YLT).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204621" y="0"/>
            <a:ext cx="6863179" cy="5418237"/>
            <a:chOff x="2204621" y="0"/>
            <a:chExt cx="6863179" cy="5418237"/>
          </a:xfrm>
        </p:grpSpPr>
        <p:sp>
          <p:nvSpPr>
            <p:cNvPr id="6" name="Rectangle 5"/>
            <p:cNvSpPr/>
            <p:nvPr/>
          </p:nvSpPr>
          <p:spPr>
            <a:xfrm>
              <a:off x="3581399" y="647700"/>
              <a:ext cx="5486401" cy="47705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600"/>
                </a:spcAft>
                <a:defRPr/>
              </a:pP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林前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2:9 </a:t>
              </a: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如经上所记：神为爱他的人所预备的是眼睛未曾看见，耳朵未曾听见，人心也未曾想到的。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2:10 </a:t>
              </a: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只有神藉着圣灵向我们显明了，因为圣灵参透万事，就是神深奥的事也参透了。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2:11 </a:t>
              </a: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除了在人里头的灵，谁知道人的事；象这</a:t>
              </a: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样，除了神的灵，也没有人知道神的事。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2:12 </a:t>
              </a: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我们所领受的，并不是世上的灵，乃是从神来的灵，叫我们能知道神开恩赐给我们的事。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2:13 </a:t>
              </a:r>
              <a:r>
                <a:rPr lang="zh-CN" altLang="en-US" sz="1900" b="1" dirty="0">
                  <a:solidFill>
                    <a:srgbClr val="FF000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并且我们讲说这些事，不是用人智慧所指教的言语，乃是用圣灵所指教的言语，将属灵的话解释属灵的事（</a:t>
              </a:r>
              <a:r>
                <a:rPr lang="en-US" altLang="zh-CN" sz="1900" b="1" dirty="0">
                  <a:solidFill>
                    <a:srgbClr val="FF0000"/>
                  </a:solidFill>
                  <a:effectLst>
                    <a:glow rad="63500">
                      <a:prstClr val="white"/>
                    </a:glow>
                  </a:effectLst>
                  <a:latin typeface="Calibri" panose="020F050202020403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comparing spiritual things with spiritual</a:t>
              </a:r>
              <a:r>
                <a:rPr lang="zh-CN" altLang="en-US" sz="1900" b="1" dirty="0">
                  <a:solidFill>
                    <a:srgbClr val="FF000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）。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2:14 </a:t>
              </a:r>
              <a:r>
                <a:rPr lang="zh-CN" altLang="en-US" sz="1900" b="1" dirty="0">
                  <a:solidFill>
                    <a:srgbClr val="FF000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然而，属血气的人不领会神圣灵的事，反倒以为愚拙，并且不能知道，因为这些事唯有属灵的人纔能看透（</a:t>
              </a:r>
              <a:r>
                <a:rPr lang="en-US" altLang="zh-CN" sz="1900" b="1" dirty="0">
                  <a:solidFill>
                    <a:srgbClr val="FF0000"/>
                  </a:solidFill>
                  <a:effectLst>
                    <a:glow rad="63500">
                      <a:prstClr val="white"/>
                    </a:glow>
                  </a:effectLst>
                  <a:latin typeface="Calibri" panose="020F050202020403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spiritually discerned</a:t>
              </a:r>
              <a:r>
                <a:rPr lang="zh-CN" altLang="en-US" sz="1900" b="1" dirty="0">
                  <a:solidFill>
                    <a:srgbClr val="FF000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）。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2:15 </a:t>
              </a: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属灵的人能看透万事，却没有一人能看透了他。</a:t>
              </a:r>
              <a:r>
                <a:rPr lang="en-US" altLang="zh-CN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2:16 </a:t>
              </a:r>
              <a:r>
                <a:rPr lang="zh-CN" altLang="en-US" sz="19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谁曾知道主的心去教导他呢？但我们是有基督的心了</a:t>
              </a:r>
              <a:r>
                <a:rPr lang="zh-CN" altLang="en-US" sz="1900" b="1" dirty="0" smtClean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。</a:t>
              </a:r>
              <a:endParaRPr lang="zh-CN" altLang="en-US" sz="19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4621" y="0"/>
              <a:ext cx="5262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怎样才能</a:t>
              </a:r>
              <a:r>
                <a:rPr kumimoji="0" lang="zh-CN" alt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信</a:t>
              </a:r>
              <a:r>
                <a:rPr lang="zh-CN" altLang="en-US" sz="3600" b="1" noProof="0" dirty="0">
                  <a:solidFill>
                    <a:srgbClr val="00B05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对</a:t>
              </a:r>
              <a:r>
                <a:rPr kumimoji="0" lang="zh-CN" alt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神所说的？</a:t>
              </a:r>
              <a:endPara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15" name="Picture 6" descr="Image result for who am i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6424"/>
            <a:ext cx="3581400" cy="188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11271" y="3695700"/>
            <a:ext cx="329809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太</a:t>
            </a:r>
            <a:r>
              <a:rPr lang="en-US" altLang="zh-CN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5:14 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你们是世上的光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。</a:t>
            </a:r>
            <a:endParaRPr lang="en-US" altLang="zh-CN" b="1" dirty="0" smtClean="0">
              <a:solidFill>
                <a:srgbClr val="00B050"/>
              </a:solidFill>
              <a:effectLst>
                <a:glow rad="63500">
                  <a:prstClr val="white"/>
                </a:glow>
              </a:effectLst>
            </a:endParaRPr>
          </a:p>
          <a:p>
            <a:pPr lvl="0">
              <a:spcAft>
                <a:spcPts val="600"/>
              </a:spcAft>
              <a:defRPr/>
            </a:pP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西</a:t>
            </a:r>
            <a:r>
              <a:rPr lang="en-US" altLang="zh-CN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2:9 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因为神本性一切的丰盛都有形有体的居住在基督里面，</a:t>
            </a:r>
            <a:r>
              <a:rPr lang="en-US" altLang="zh-CN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2:10 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你们在他里面也得了丰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盛。</a:t>
            </a:r>
            <a:endParaRPr lang="en-US" altLang="zh-CN" b="1" dirty="0" smtClean="0">
              <a:solidFill>
                <a:srgbClr val="00B050"/>
              </a:solidFill>
              <a:effectLst>
                <a:glow rad="63500">
                  <a:prstClr val="white"/>
                </a:glow>
              </a:effectLst>
            </a:endParaRPr>
          </a:p>
          <a:p>
            <a:pPr lvl="0">
              <a:defRPr/>
            </a:pP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约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一</a:t>
            </a:r>
            <a:r>
              <a:rPr lang="en-US" altLang="zh-CN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4:17 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因</a:t>
            </a:r>
            <a:r>
              <a:rPr lang="zh-CN" altLang="en-US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为他如何，我们在这世上也如何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</a:rPr>
              <a:t>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66148" y="2578011"/>
            <a:ext cx="3401505" cy="29610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9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愿意</a:t>
            </a:r>
            <a:r>
              <a:rPr kumimoji="0" lang="zh-CN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放弃原来所</a:t>
            </a:r>
            <a:r>
              <a:rPr lang="zh-CN" altLang="en-US" sz="19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夸、</a:t>
            </a:r>
            <a:r>
              <a:rPr kumimoji="0" lang="zh-CN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所靠的</a:t>
            </a:r>
            <a:endParaRPr kumimoji="0" lang="en-US" altLang="zh-CN" sz="1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 marL="27432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9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愿意</a:t>
            </a:r>
            <a:r>
              <a:rPr lang="zh-CN" altLang="en-US" sz="19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放弃原有的错误价值观</a:t>
            </a: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9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愿意</a:t>
            </a:r>
            <a:r>
              <a:rPr lang="zh-CN" altLang="en-US" sz="19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认</a:t>
            </a:r>
            <a:r>
              <a:rPr lang="zh-CN" altLang="en-US" sz="19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识到神做事的不同</a:t>
            </a:r>
            <a:endParaRPr lang="en-US" altLang="zh-CN" sz="19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承</a:t>
            </a:r>
            <a:r>
              <a:rPr lang="zh-CN" altLang="en-US" sz="20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认天然才智的完全无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能</a:t>
            </a:r>
            <a:endParaRPr lang="en-US" altLang="zh-CN" sz="20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zh-CN" altLang="en-US" sz="20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领受启示时，学习让位给圣灵以及重生的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灵</a:t>
            </a:r>
            <a:endParaRPr lang="en-US" altLang="zh-CN" sz="20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不</a:t>
            </a:r>
            <a:r>
              <a:rPr lang="zh-CN" altLang="en-US" sz="20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要走律法的道路，但也不要忽视律法的警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戒</a:t>
            </a:r>
            <a:endParaRPr lang="en-US" altLang="zh-CN" sz="20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marL="274320" lvl="0" indent="-274320" defTabSz="9144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1900" b="1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701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04621" y="0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怎样才能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信</a:t>
            </a:r>
            <a:r>
              <a:rPr lang="zh-CN" altLang="en-US" sz="3600" b="1" noProof="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对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神所说的？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1030" name="Picture 6" descr="http://faogyo.org.hk/bibleimages/13417553_619068048252865_344106278902284511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85" y="2781300"/>
            <a:ext cx="3107350" cy="162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01752" y="628591"/>
            <a:ext cx="8663890" cy="5112811"/>
            <a:chOff x="301752" y="628591"/>
            <a:chExt cx="8663890" cy="5112811"/>
          </a:xfrm>
        </p:grpSpPr>
        <p:sp>
          <p:nvSpPr>
            <p:cNvPr id="6" name="Rectangle 5"/>
            <p:cNvSpPr/>
            <p:nvPr/>
          </p:nvSpPr>
          <p:spPr>
            <a:xfrm>
              <a:off x="3581400" y="647700"/>
              <a:ext cx="5384242" cy="5093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60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太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13:1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当那一天，耶稣从房子里出来，坐在海边。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13:2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有许多人到他那里聚集，他只得上船坐下，众人都站在岸上。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13:3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他用比喻对他们讲许多道理，说：有一个撒种的出去撒种；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13:4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撒的时候，有落在路旁的，飞鸟来吃尽了；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13:5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有落在土浅石头地上的，土既不深，发苗最快，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13:6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日头出来一晒，因为没有根，就枯乾了；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13:7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有落在荆棘里的，荆棘长起来，把他挤住了；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13:8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又有落在好土里的，就结实，有一百倍的，有六十倍的，有叁十倍的。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13:9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有耳可听的，就应当听！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13:10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门徒进前来，问耶稣说：对众人讲话，为甚么用比喻呢？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13:11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耶稣回答说：因为天国的奥秘只叫你们知道，不叫他们知道。</a:t>
              </a:r>
              <a:r>
                <a:rPr lang="en-US" altLang="zh-CN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13:12 </a:t>
              </a:r>
              <a:r>
                <a:rPr lang="zh-CN" altLang="en-US" sz="2000" b="1" dirty="0">
                  <a:solidFill>
                    <a:srgbClr val="002060"/>
                  </a:solidFill>
                  <a:effectLst>
                    <a:glow rad="635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凡有的，还要加给他，叫他有余；凡没有的，连他所有的，也要夺去。</a:t>
              </a:r>
            </a:p>
          </p:txBody>
        </p:sp>
        <p:pic>
          <p:nvPicPr>
            <p:cNvPr id="13" name="Picture 8" descr="Image result for 撒种的比喻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752" y="628591"/>
              <a:ext cx="3083783" cy="1925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38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479" y="1028700"/>
            <a:ext cx="53842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林后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我们岂是又举荐自己么？岂象别人用人的荐信给你们或用你们的荐信给人么？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你们就是我们的荐信，写在我们的心里，被众人所知道所念诵的。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3:3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你们明显是基督的信，藉着我们修成的。不是用墨写的，乃是用永生神的灵写的；不是写在石版上，乃是写在心版上。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3:4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我们因基督，所以在神面前纔有这样的信心。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3:5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并不是我们凭自己能承担甚么事；我们所能承担的，乃是出于神。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3:6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他叫我们能承当这新约的执事，不是凭着字句，乃是凭着精意；因为那字句是叫人死，精意（或作：圣灵）是叫人活</a:t>
            </a:r>
            <a:r>
              <a:rPr lang="zh-CN" altLang="en-US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3:8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何况那属灵的职事岂不更有荣光么？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3:9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若是定罪的职事有荣光，那称义的职事荣光就越发大了。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还有一个必要条件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2600" y="1189692"/>
            <a:ext cx="3492631" cy="40318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/>
              <a:t>林后10:1 我保罗，就是与你们见面的时候是谦卑的，不在你们那里的时候向你们是勇敢的，如今亲自藉着基督的温柔、和平劝你们。10:2 有人以为我是凭着血气行事，我也以为必须用勇敢待这等人；求你们不要叫我在你们那里的时候，有这样的勇敢。10:3 因为我们虽然在血气中行事，却不凭着血气争战。10:4 我们争战的兵器本不是属血气的，乃是在神面前有能力，可以攻破坚固的营垒，10:5 将各样的计谋，各样拦阻人认识神的那些自高之事，一概攻破了，又将人所有的心意夺回，使他都顺服基督。10:6 </a:t>
            </a:r>
            <a:r>
              <a:rPr lang="en-US" sz="1600" dirty="0" err="1"/>
              <a:t>并且我已经预备好了，等你们十分顺服的时候，要责罚那一切不顺服的人</a:t>
            </a:r>
            <a:r>
              <a:rPr lang="en-US" sz="1600" dirty="0"/>
              <a:t>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81953" y="625624"/>
            <a:ext cx="3057247" cy="584775"/>
          </a:xfrm>
          <a:prstGeom prst="rect">
            <a:avLst/>
          </a:prstGeom>
          <a:noFill/>
          <a:effectLst>
            <a:glow rad="127000">
              <a:srgbClr val="FF0000"/>
            </a:glow>
          </a:effectLst>
        </p:spPr>
        <p:txBody>
          <a:bodyPr wrap="non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3200" b="1" dirty="0" smtClean="0">
                <a:solidFill>
                  <a:srgbClr val="FFC000"/>
                </a:solidFill>
                <a:effectLst>
                  <a:glow rad="63500">
                    <a:schemeClr val="tx1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顺服属灵的权柄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glow rad="63500">
                  <a:schemeClr val="tx1"/>
                </a:glo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441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479" y="1028700"/>
            <a:ext cx="53842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林后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我们岂是又举荐自己么？岂象别人用人的荐信给你们或用你们的荐信给人么？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你们就是我们的荐信，写在我们的心里，被众人所知道所念诵的。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3:3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你们明显是基督的信，藉着我们修成的。不是用墨写的，乃是用永生神的灵写的；不是写在石版上，乃是写在心版上。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3:4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我们因基督，所以在神面前纔有这样的信心。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3:5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并不是我们凭自己能承担甚么事；我们所能承担的，乃是出于神。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3:6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他叫我们能承当这新约的执事，不是凭着字句，乃是凭着精意；因为那字句是叫人死，精意（或作：圣灵）是叫人活</a:t>
            </a:r>
            <a:r>
              <a:rPr lang="zh-CN" altLang="en-US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3:8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何况那属灵的职事岂不更有荣光么？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3:9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若是定罪的职事有荣光，那称义的职事荣光就越发大了。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还有一个必要条件</a:t>
            </a:r>
            <a:endParaRPr lang="zh-CN" altLang="en-US" sz="36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2600" y="1189692"/>
            <a:ext cx="3492631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林后</a:t>
            </a:r>
            <a:r>
              <a:rPr lang="en-US" altLang="zh-CN" sz="1600" dirty="0"/>
              <a:t>10:7 </a:t>
            </a:r>
            <a:r>
              <a:rPr lang="zh-CN" altLang="en-US" sz="1600" dirty="0"/>
              <a:t>你们是看眼前的么？倘若有人自信是属基督的，他要再想想，他如何属基督，我们也是如何属基督的。</a:t>
            </a:r>
            <a:r>
              <a:rPr lang="en-US" altLang="zh-CN" sz="1600" dirty="0"/>
              <a:t>10:8 </a:t>
            </a:r>
            <a:r>
              <a:rPr lang="zh-CN" altLang="en-US" sz="1600" dirty="0"/>
              <a:t>主赐给我们权柄，是要造就你们，并不是要败坏你们；我就是为这权柄稍微夸口，也不至于惭愧。</a:t>
            </a:r>
            <a:r>
              <a:rPr lang="en-US" altLang="zh-CN" sz="1600" dirty="0"/>
              <a:t>10:9 </a:t>
            </a:r>
            <a:r>
              <a:rPr lang="zh-CN" altLang="en-US" sz="1600" dirty="0"/>
              <a:t>我说这话，免得你们以为我写信是要威吓你们；</a:t>
            </a:r>
            <a:r>
              <a:rPr lang="en-US" altLang="zh-CN" sz="1600" dirty="0"/>
              <a:t>10:10 </a:t>
            </a:r>
            <a:r>
              <a:rPr lang="zh-CN" altLang="en-US" sz="1600" dirty="0"/>
              <a:t>因为有人说：他的信又沉重又利害，及至见面，却是气貌不扬，言语粗俗的。</a:t>
            </a:r>
            <a:r>
              <a:rPr lang="en-US" altLang="zh-CN" sz="1600" dirty="0"/>
              <a:t>10:11 </a:t>
            </a:r>
            <a:r>
              <a:rPr lang="zh-CN" altLang="en-US" sz="1600" dirty="0"/>
              <a:t>这等人当想，我们不在那里的时候，信上的言语如何，见面的时候，行事也必如何。</a:t>
            </a:r>
            <a:r>
              <a:rPr lang="en-US" altLang="zh-CN" sz="1600" dirty="0"/>
              <a:t>10:12 </a:t>
            </a:r>
            <a:r>
              <a:rPr lang="zh-CN" altLang="en-US" sz="1600" dirty="0"/>
              <a:t>因为我们不敢将自己和那自荐的人同列相比。他们用自己度量自己，用自己比较自己，乃是不通达的。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81953" y="625624"/>
            <a:ext cx="3057247" cy="584775"/>
          </a:xfrm>
          <a:prstGeom prst="rect">
            <a:avLst/>
          </a:prstGeom>
          <a:noFill/>
          <a:effectLst>
            <a:glow rad="127000">
              <a:srgbClr val="FF0000"/>
            </a:glow>
          </a:effectLst>
        </p:spPr>
        <p:txBody>
          <a:bodyPr wrap="non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3200" b="1" dirty="0" smtClean="0">
                <a:solidFill>
                  <a:srgbClr val="FFC000"/>
                </a:solidFill>
                <a:effectLst>
                  <a:glow rad="63500">
                    <a:schemeClr val="tx1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顺服属灵的权柄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glow rad="63500">
                  <a:schemeClr val="tx1"/>
                </a:glo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858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479" y="1028700"/>
            <a:ext cx="53842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林后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我们岂是又举荐自己么？岂象别人用人的荐信给你们或用你们的荐信给人么？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你们就是我们的荐信，写在我们的心里，被众人所知道所念诵的。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3:3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你们明显是基督的信，藉着我们修成的。不是用墨写的，乃是用永生神的灵写的；不是写在石版上，乃是写在心版上。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3:4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我们因基督，所以在神面前纔有这样的信心。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3:5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并不是我们凭自己能承担甚么事；我们所能承担的，乃是出于神。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3:6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他叫我们能承当这新约的执事，不是凭着字句，乃是凭着精意；因为那字句是叫人死，精意（或作：圣灵）是叫人活</a:t>
            </a:r>
            <a:r>
              <a:rPr lang="zh-CN" altLang="en-US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3:8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何况那属灵的职事岂不更有荣光么？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3:9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若是定罪的职事有荣光，那称义的职事荣光就越发大了。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还有一个必要条件</a:t>
            </a:r>
            <a:endParaRPr lang="zh-CN" altLang="en-US" sz="36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2600" y="1189692"/>
            <a:ext cx="3492631" cy="35394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林后</a:t>
            </a:r>
            <a:r>
              <a:rPr lang="en-US" altLang="zh-CN" sz="1600" dirty="0"/>
              <a:t>10:13 </a:t>
            </a:r>
            <a:r>
              <a:rPr lang="zh-CN" altLang="en-US" sz="1600" dirty="0"/>
              <a:t>我们不愿意分外夸口，只要照神所量给我们的界限搆到你们那里。</a:t>
            </a:r>
            <a:r>
              <a:rPr lang="en-US" altLang="zh-CN" sz="1600" dirty="0"/>
              <a:t>10:14 </a:t>
            </a:r>
            <a:r>
              <a:rPr lang="zh-CN" altLang="en-US" sz="1600" dirty="0"/>
              <a:t>我们并非过了自己的界限，好象搆不到你们那里；因为我们早就到你们那里，传了基督的福音。</a:t>
            </a:r>
            <a:r>
              <a:rPr lang="en-US" altLang="zh-CN" sz="1600" dirty="0"/>
              <a:t>10:15 </a:t>
            </a:r>
            <a:r>
              <a:rPr lang="zh-CN" altLang="en-US" sz="1600" dirty="0"/>
              <a:t>我们不仗着别人所劳碌的，分外夸口；但指望你们信心增长的时候，所量给我们的界限，就可以因着你们更加开展，</a:t>
            </a:r>
            <a:r>
              <a:rPr lang="en-US" altLang="zh-CN" sz="1600" dirty="0"/>
              <a:t>10:16 </a:t>
            </a:r>
            <a:r>
              <a:rPr lang="zh-CN" altLang="en-US" sz="1600" dirty="0"/>
              <a:t>得以将福音传到你们以外的地方；并不是在别人界限之内，藉着他现成的事夸口。</a:t>
            </a:r>
            <a:r>
              <a:rPr lang="en-US" altLang="zh-CN" sz="1600" dirty="0"/>
              <a:t>10:17 </a:t>
            </a:r>
            <a:r>
              <a:rPr lang="zh-CN" altLang="en-US" sz="1600" dirty="0"/>
              <a:t>但夸口的，当指着主夸口。</a:t>
            </a:r>
            <a:r>
              <a:rPr lang="en-US" altLang="zh-CN" sz="1600" dirty="0"/>
              <a:t>10:18 </a:t>
            </a:r>
            <a:r>
              <a:rPr lang="zh-CN" altLang="en-US" sz="1600" dirty="0"/>
              <a:t>因为蒙悦纳的，不是自己称许的，乃是主所称许的。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81953" y="625624"/>
            <a:ext cx="3057247" cy="584775"/>
          </a:xfrm>
          <a:prstGeom prst="rect">
            <a:avLst/>
          </a:prstGeom>
          <a:noFill/>
          <a:effectLst>
            <a:glow rad="127000">
              <a:srgbClr val="FF0000"/>
            </a:glow>
          </a:effectLst>
        </p:spPr>
        <p:txBody>
          <a:bodyPr wrap="non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3200" b="1" dirty="0" smtClean="0">
                <a:solidFill>
                  <a:srgbClr val="FFC000"/>
                </a:solidFill>
                <a:effectLst>
                  <a:glow rad="63500">
                    <a:schemeClr val="tx1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顺服属灵的权柄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glow rad="63500">
                  <a:schemeClr val="tx1"/>
                </a:glo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946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中国人与美国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773" y="1562100"/>
            <a:ext cx="3108427" cy="215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479" y="1028700"/>
            <a:ext cx="53842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林后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我们岂是又举荐自己么？岂象别人用人的荐信给你们或用你们的荐信给人么？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你们就是我们的荐信，写在我们的心里，被众人所知道所念诵的。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3:3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你们明显是基督的信，藉着我们修成的。不是用墨写的，乃是用永生神的灵写的；不是写在石版上，乃是写在心版上。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3:4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我们因基督，所以在神面前纔有这样的信心。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3:5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并不是我们凭自己能承担甚么事；我们所能承担的，乃是出于神。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3:6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他叫我们能承当这新约的执事，不是凭着字句，乃是凭着精意；因为那字句是叫人死，精意（或作：圣灵）是叫人活</a:t>
            </a:r>
            <a:r>
              <a:rPr lang="zh-CN" altLang="en-US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3:8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何况那属灵的职事岂不更有荣光么？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3:9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若是定罪的职事有荣光，那称义的职事荣光就越发大了。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还有一个必要条件</a:t>
            </a:r>
            <a:endParaRPr lang="zh-CN" altLang="en-US" sz="36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2600" y="1189692"/>
            <a:ext cx="3492631" cy="42473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/>
              <a:t>太</a:t>
            </a:r>
            <a:r>
              <a:rPr lang="en-US" altLang="zh-CN" dirty="0"/>
              <a:t>8:5 </a:t>
            </a:r>
            <a:r>
              <a:rPr lang="zh-CN" altLang="en-US" dirty="0"/>
              <a:t>耶稣进了迦百农，有一个百夫长进前来，求他说：</a:t>
            </a:r>
            <a:r>
              <a:rPr lang="en-US" altLang="zh-CN" dirty="0"/>
              <a:t>8:6 </a:t>
            </a:r>
            <a:r>
              <a:rPr lang="zh-CN" altLang="en-US" dirty="0"/>
              <a:t>主阿，我的仆人害瘫痪病，躺在家里，甚是疼苦。</a:t>
            </a:r>
            <a:r>
              <a:rPr lang="en-US" altLang="zh-CN" dirty="0"/>
              <a:t>8:7 </a:t>
            </a:r>
            <a:r>
              <a:rPr lang="zh-CN" altLang="en-US" dirty="0"/>
              <a:t>耶稣说：我去医治他。</a:t>
            </a:r>
            <a:r>
              <a:rPr lang="en-US" altLang="zh-CN" dirty="0"/>
              <a:t>8:8 </a:t>
            </a:r>
            <a:r>
              <a:rPr lang="zh-CN" altLang="en-US" dirty="0"/>
              <a:t>百夫长回答说：主阿，你到我舍下，我不敢当；只要你说一句话，我的仆人就必好了。</a:t>
            </a:r>
            <a:r>
              <a:rPr lang="en-US" altLang="zh-CN" dirty="0"/>
              <a:t>8:9 </a:t>
            </a:r>
            <a:r>
              <a:rPr lang="zh-CN" altLang="en-US" dirty="0"/>
              <a:t>因为我在人的权下，也有兵在我以下；对这个说：去！他就去；对那个说：来！他就来；对我的仆人说：你作这事！他就去作。</a:t>
            </a:r>
            <a:r>
              <a:rPr lang="en-US" altLang="zh-CN" dirty="0"/>
              <a:t>8:10 </a:t>
            </a:r>
            <a:r>
              <a:rPr lang="zh-CN" altLang="en-US" dirty="0"/>
              <a:t>耶稣听见就希奇，对跟从的人说：我实在告诉你们，这么大的信心，就是在以色列中，我也没有遇见过。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81953" y="625624"/>
            <a:ext cx="3057247" cy="584775"/>
          </a:xfrm>
          <a:prstGeom prst="rect">
            <a:avLst/>
          </a:prstGeom>
          <a:noFill/>
          <a:effectLst>
            <a:glow rad="127000">
              <a:srgbClr val="FF0000"/>
            </a:glow>
          </a:effectLst>
        </p:spPr>
        <p:txBody>
          <a:bodyPr wrap="non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3200" b="1" dirty="0" smtClean="0">
                <a:solidFill>
                  <a:srgbClr val="FFC000"/>
                </a:solidFill>
                <a:effectLst>
                  <a:glow rad="63500">
                    <a:schemeClr val="tx1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谁最明白权柄？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glow rad="63500">
                  <a:schemeClr val="tx1"/>
                </a:glo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79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479" y="1028700"/>
            <a:ext cx="53842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林后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我们岂是又举荐自己么？岂象别人用人的荐信给你们或用你们的荐信给人么？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你们就是我们的荐信，写在我们的心里，被众人所知道所念诵的。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3:3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你们明显是基督的信，藉着我们修成的。不是用墨写的，乃是用永生神的灵写的；不是写在石版上，乃是写在心版上。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3:4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我们因基督，所以在神面前纔有这样的信心。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3:5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并不是我们凭自己能承担甚么事；我们所能承担的，乃是出于神。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3:6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他叫我们能承当这新约的执事，不是凭着字句，乃是凭着精意；因为那字句是叫人死，精意（或作：圣灵）是叫人活</a:t>
            </a:r>
            <a:r>
              <a:rPr lang="zh-CN" altLang="en-US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2000" b="1" dirty="0" smtClean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3:8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何况那属灵的职事岂不更有荣光么？ </a:t>
            </a:r>
            <a:r>
              <a:rPr lang="en-US" altLang="zh-CN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3:9 </a:t>
            </a:r>
            <a:r>
              <a:rPr lang="zh-CN" altLang="en-US" sz="2000" b="1" dirty="0">
                <a:solidFill>
                  <a:srgbClr val="00206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若是定罪的职事有荣光，那称义的职事荣光就越发大了。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还有一个必要条件</a:t>
            </a:r>
            <a:endParaRPr lang="zh-CN" altLang="en-US" sz="36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2600" y="1189692"/>
            <a:ext cx="3492631" cy="41857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900" dirty="0"/>
              <a:t>路</a:t>
            </a:r>
            <a:r>
              <a:rPr lang="en-US" altLang="zh-CN" sz="1900" dirty="0"/>
              <a:t>14:7 </a:t>
            </a:r>
            <a:r>
              <a:rPr lang="zh-CN" altLang="en-US" sz="1900" dirty="0"/>
              <a:t>耶稣见所请的客拣择首位，就用比喻对他们说：</a:t>
            </a:r>
            <a:r>
              <a:rPr lang="en-US" altLang="zh-CN" sz="1900" dirty="0"/>
              <a:t>14:8 </a:t>
            </a:r>
            <a:r>
              <a:rPr lang="zh-CN" altLang="en-US" sz="1900" dirty="0"/>
              <a:t>你被人请去赴婚姻的筵席，不要坐在首位上，恐怕有比你尊贵的客被他请来；</a:t>
            </a:r>
            <a:r>
              <a:rPr lang="en-US" altLang="zh-CN" sz="1900" dirty="0"/>
              <a:t>14:9 </a:t>
            </a:r>
            <a:r>
              <a:rPr lang="zh-CN" altLang="en-US" sz="1900" dirty="0"/>
              <a:t>那请你们的人前来对你说：让座给这一位罢！你就羞羞惭惭的退到末位上去了。</a:t>
            </a:r>
            <a:r>
              <a:rPr lang="en-US" altLang="zh-CN" sz="1900" dirty="0"/>
              <a:t>14:10 </a:t>
            </a:r>
            <a:r>
              <a:rPr lang="zh-CN" altLang="en-US" sz="1900" dirty="0"/>
              <a:t>你被请的时候，就去坐在末位上，好叫那请你的人来对你说：朋友，请上坐。那时，你在同席的人面前就有光彩了。</a:t>
            </a:r>
            <a:r>
              <a:rPr lang="en-US" altLang="zh-CN" sz="1900" dirty="0"/>
              <a:t>14:11 </a:t>
            </a:r>
            <a:r>
              <a:rPr lang="zh-CN" altLang="en-US" sz="1900" dirty="0"/>
              <a:t>因为，凡自高的，必降为卑，自卑的，必升为高。</a:t>
            </a:r>
            <a:endParaRPr lang="en-US" sz="19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625624"/>
            <a:ext cx="2646878" cy="584775"/>
          </a:xfrm>
          <a:prstGeom prst="rect">
            <a:avLst/>
          </a:prstGeom>
          <a:noFill/>
          <a:effectLst>
            <a:glow rad="127000">
              <a:srgbClr val="FF0000"/>
            </a:glow>
          </a:effectLst>
        </p:spPr>
        <p:txBody>
          <a:bodyPr wrap="none" rtlCol="0">
            <a:spAutoFit/>
          </a:bodyPr>
          <a:lstStyle/>
          <a:p>
            <a:pPr lvl="0" defTabSz="914400">
              <a:defRPr/>
            </a:pPr>
            <a:r>
              <a:rPr lang="zh-CN" altLang="en-US" sz="3200" b="1" dirty="0">
                <a:solidFill>
                  <a:srgbClr val="FFC000"/>
                </a:solidFill>
                <a:effectLst>
                  <a:glow rad="63500">
                    <a:schemeClr val="tx1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不要自己作头</a:t>
            </a:r>
            <a:endParaRPr lang="en-US" altLang="zh-CN" sz="3200" b="1" dirty="0">
              <a:solidFill>
                <a:srgbClr val="FFC000"/>
              </a:solidFill>
              <a:effectLst>
                <a:glow rad="63500">
                  <a:schemeClr val="tx1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148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50CF762AE7594886EEB61DBC512435" ma:contentTypeVersion="0" ma:contentTypeDescription="Create a new document." ma:contentTypeScope="" ma:versionID="ac8759a319ee6a20e23f251f52b29d7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a58bf80af4c871034140dbab71aa97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81EEF0-C477-4DE5-A8BD-E3E11713BD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65D0BD-88B8-4028-8150-DE6518ADD3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192CEE-5900-482E-BE20-28652FF1739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23633</TotalTime>
  <Words>4077</Words>
  <Application>Microsoft Office PowerPoint</Application>
  <PresentationFormat>On-screen Show (16:10)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微软雅黑</vt:lpstr>
      <vt:lpstr>微软雅黑</vt:lpstr>
      <vt:lpstr>幼圆</vt:lpstr>
      <vt:lpstr>Arial</vt:lpstr>
      <vt:lpstr>Calibri</vt:lpstr>
      <vt:lpstr>Century Gothic</vt:lpstr>
      <vt:lpstr>Lao UI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</dc:creator>
  <cp:lastModifiedBy>Zhao, Yan [CHEM]</cp:lastModifiedBy>
  <cp:revision>1201</cp:revision>
  <dcterms:created xsi:type="dcterms:W3CDTF">2011-09-04T18:01:24Z</dcterms:created>
  <dcterms:modified xsi:type="dcterms:W3CDTF">2020-02-16T13:29:27Z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0x0101009650CF762AE7594886EEB61DBC512435</vt:lpwstr>
  </property>
</Properties>
</file>