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62" r:id="rId4"/>
    <p:sldId id="261" r:id="rId5"/>
    <p:sldId id="298" r:id="rId6"/>
    <p:sldId id="290" r:id="rId7"/>
    <p:sldId id="299" r:id="rId8"/>
    <p:sldId id="291" r:id="rId9"/>
    <p:sldId id="268" r:id="rId10"/>
    <p:sldId id="292" r:id="rId11"/>
    <p:sldId id="293" r:id="rId12"/>
    <p:sldId id="294" r:id="rId13"/>
    <p:sldId id="287" r:id="rId14"/>
    <p:sldId id="296" r:id="rId15"/>
    <p:sldId id="269" r:id="rId16"/>
    <p:sldId id="270" r:id="rId17"/>
    <p:sldId id="271" r:id="rId18"/>
    <p:sldId id="272" r:id="rId19"/>
    <p:sldId id="273" r:id="rId20"/>
    <p:sldId id="274" r:id="rId21"/>
    <p:sldId id="283" r:id="rId22"/>
    <p:sldId id="275" r:id="rId23"/>
    <p:sldId id="288" r:id="rId24"/>
    <p:sldId id="289" r:id="rId25"/>
    <p:sldId id="266" r:id="rId26"/>
    <p:sldId id="297" r:id="rId27"/>
    <p:sldId id="284" r:id="rId28"/>
    <p:sldId id="285" r:id="rId29"/>
    <p:sldId id="282"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54" autoAdjust="0"/>
    <p:restoredTop sz="94660"/>
  </p:normalViewPr>
  <p:slideViewPr>
    <p:cSldViewPr>
      <p:cViewPr varScale="1">
        <p:scale>
          <a:sx n="69" d="100"/>
          <a:sy n="69" d="100"/>
        </p:scale>
        <p:origin x="-1170" y="-12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B4326D-CC68-4B43-BCE3-B8066B58E941}" type="datetimeFigureOut">
              <a:rPr lang="en-US" smtClean="0"/>
              <a:pPr/>
              <a:t>3/22/2012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BB6E9D-CD08-4417-9E81-65D5DD475A4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3B1276-44D9-4459-9EB5-C28923FA24C4}" type="slidenum">
              <a:rPr lang="en-US" smtClean="0"/>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we start</a:t>
            </a:r>
            <a:r>
              <a:rPr lang="en-US" baseline="0" dirty="0" smtClean="0"/>
              <a:t> to focus on ourselves instead of God, we find painfully that the results (fruit) are not that pleasant.  Shame and fear become the fundamental components of our human nature.  We feel the insignificance of ourselves.  We don’t like the feeling that we are inadequate and insignificant.  We are afraid others will reject us.  We are afraid of what might come upon us because we know we cannot control our lives.  We do wrong things all the time and make wrong decisions.  We know instinctively that there will be bad consequences.</a:t>
            </a:r>
            <a:endParaRPr lang="en-US" dirty="0"/>
          </a:p>
        </p:txBody>
      </p:sp>
      <p:sp>
        <p:nvSpPr>
          <p:cNvPr id="4" name="Slide Number Placeholder 3"/>
          <p:cNvSpPr>
            <a:spLocks noGrp="1"/>
          </p:cNvSpPr>
          <p:nvPr>
            <p:ph type="sldNum" sz="quarter" idx="10"/>
          </p:nvPr>
        </p:nvSpPr>
        <p:spPr/>
        <p:txBody>
          <a:bodyPr/>
          <a:lstStyle/>
          <a:p>
            <a:fld id="{1A3B1276-44D9-4459-9EB5-C28923FA24C4}" type="slidenum">
              <a:rPr lang="en-US" smtClean="0"/>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pPr/>
              <a:t>3/22/2012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pPr/>
              <a:t>3/22/2012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pPr/>
              <a:t>3/22/2012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pPr/>
              <a:t>3/22/2012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EA564F-B806-4D89-BA12-F9F17827150A}" type="datetimeFigureOut">
              <a:rPr lang="en-US" smtClean="0"/>
              <a:pPr/>
              <a:t>3/22/2012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EA564F-B806-4D89-BA12-F9F17827150A}" type="datetimeFigureOut">
              <a:rPr lang="en-US" smtClean="0"/>
              <a:pPr/>
              <a:t>3/22/2012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53A40-B461-4794-B6DA-674FF3EC62A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EA564F-B806-4D89-BA12-F9F17827150A}" type="datetimeFigureOut">
              <a:rPr lang="en-US" smtClean="0"/>
              <a:pPr/>
              <a:t>3/22/2012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A53A40-B461-4794-B6DA-674FF3EC62A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EA564F-B806-4D89-BA12-F9F17827150A}" type="datetimeFigureOut">
              <a:rPr lang="en-US" smtClean="0"/>
              <a:pPr/>
              <a:t>3/22/2012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A53A40-B461-4794-B6DA-674FF3EC62A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EA564F-B806-4D89-BA12-F9F17827150A}" type="datetimeFigureOut">
              <a:rPr lang="en-US" smtClean="0"/>
              <a:pPr/>
              <a:t>3/22/2012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A53A40-B461-4794-B6DA-674FF3EC62A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pPr/>
              <a:t>3/22/2012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53A40-B461-4794-B6DA-674FF3EC62A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pPr/>
              <a:t>3/22/2012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53A40-B461-4794-B6DA-674FF3EC62A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34000"/>
            <a:lum/>
          </a:blip>
          <a:srcRect/>
          <a:stretch>
            <a:fillRect t="-26000" b="-2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EA564F-B806-4D89-BA12-F9F17827150A}" type="datetimeFigureOut">
              <a:rPr lang="en-US" smtClean="0"/>
              <a:pPr/>
              <a:t>3/22/2012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A53A40-B461-4794-B6DA-674FF3EC62A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1676400"/>
            <a:ext cx="6477000" cy="3785652"/>
          </a:xfrm>
          <a:prstGeom prst="rect">
            <a:avLst/>
          </a:prstGeom>
          <a:noFill/>
        </p:spPr>
        <p:txBody>
          <a:bodyPr wrap="square" rtlCol="0">
            <a:spAutoFit/>
          </a:bodyPr>
          <a:lstStyle/>
          <a:p>
            <a:pPr algn="ctr"/>
            <a:r>
              <a:rPr lang="zh-CN" altLang="en-US" sz="120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反敗為勝（</a:t>
            </a:r>
            <a:r>
              <a:rPr lang="en-US" altLang="zh-CN" sz="120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1</a:t>
            </a:r>
            <a:r>
              <a:rPr lang="zh-CN" altLang="en-US" sz="120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a:t>
            </a:r>
            <a:endParaRPr lang="en-US" sz="120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76200"/>
            <a:ext cx="8991600" cy="5909310"/>
          </a:xfrm>
          <a:prstGeom prst="rect">
            <a:avLst/>
          </a:prstGeom>
          <a:noFill/>
        </p:spPr>
        <p:txBody>
          <a:bodyPr wrap="square" rtlCol="0">
            <a:spAutoFit/>
          </a:bodyPr>
          <a:lstStyle/>
          <a:p>
            <a:r>
              <a:rPr lang="en-US" altLang="zh-TW" sz="5400" b="1" dirty="0" smtClean="0">
                <a:solidFill>
                  <a:srgbClr val="3333FF"/>
                </a:solidFill>
                <a:latin typeface="黑体" pitchFamily="49" charset="-122"/>
                <a:ea typeface="黑体" pitchFamily="49" charset="-122"/>
              </a:rPr>
              <a:t>Gen 2:7 </a:t>
            </a:r>
            <a:r>
              <a:rPr lang="zh-TW" altLang="en-US" sz="5400" b="1" dirty="0" smtClean="0">
                <a:solidFill>
                  <a:srgbClr val="3333FF"/>
                </a:solidFill>
                <a:latin typeface="黑体" pitchFamily="49" charset="-122"/>
                <a:ea typeface="黑体" pitchFamily="49" charset="-122"/>
              </a:rPr>
              <a:t>耶和華　神用地上的塵土造人，將生氣吹在他鼻孔裡，他就成了有靈的活人，名叫亞當。</a:t>
            </a:r>
            <a:r>
              <a:rPr lang="en-US" altLang="zh-TW" sz="5400" b="1" dirty="0" smtClean="0">
                <a:solidFill>
                  <a:srgbClr val="3333FF"/>
                </a:solidFill>
                <a:latin typeface="黑体" pitchFamily="49" charset="-122"/>
                <a:ea typeface="黑体" pitchFamily="49" charset="-122"/>
              </a:rPr>
              <a:t>Gen 2:8 </a:t>
            </a:r>
            <a:r>
              <a:rPr lang="zh-TW" altLang="en-US" sz="5400" b="1" dirty="0" smtClean="0">
                <a:solidFill>
                  <a:srgbClr val="3333FF"/>
                </a:solidFill>
                <a:latin typeface="黑体" pitchFamily="49" charset="-122"/>
                <a:ea typeface="黑体" pitchFamily="49" charset="-122"/>
              </a:rPr>
              <a:t>耶和華　神在東方的伊甸立了一個園子，把所造的人安置在那裡。</a:t>
            </a:r>
            <a:endParaRPr lang="en-US" sz="5400" b="1" dirty="0">
              <a:solidFill>
                <a:srgbClr val="3333FF"/>
              </a:solidFill>
              <a:latin typeface="黑体" pitchFamily="49" charset="-122"/>
              <a:ea typeface="黑体" pitchFamily="49" charset="-122"/>
            </a:endParaRPr>
          </a:p>
        </p:txBody>
      </p:sp>
      <p:sp>
        <p:nvSpPr>
          <p:cNvPr id="3" name="TextBox 2"/>
          <p:cNvSpPr txBox="1"/>
          <p:nvPr/>
        </p:nvSpPr>
        <p:spPr>
          <a:xfrm>
            <a:off x="152400" y="76200"/>
            <a:ext cx="8991600" cy="5909310"/>
          </a:xfrm>
          <a:prstGeom prst="rect">
            <a:avLst/>
          </a:prstGeom>
          <a:noFill/>
        </p:spPr>
        <p:txBody>
          <a:bodyPr wrap="square" rtlCol="0">
            <a:spAutoFit/>
          </a:bodyPr>
          <a:lstStyle/>
          <a:p>
            <a:r>
              <a:rPr lang="en-US" altLang="zh-TW" sz="5400" b="1" dirty="0" smtClean="0">
                <a:solidFill>
                  <a:srgbClr val="3333FF"/>
                </a:solidFill>
                <a:latin typeface="黑体" pitchFamily="49" charset="-122"/>
                <a:ea typeface="黑体" pitchFamily="49" charset="-122"/>
              </a:rPr>
              <a:t>Gen 2:7 </a:t>
            </a:r>
            <a:r>
              <a:rPr lang="zh-TW" altLang="en-US" sz="5400" b="1" dirty="0" smtClean="0">
                <a:solidFill>
                  <a:srgbClr val="3333FF"/>
                </a:solidFill>
                <a:latin typeface="黑体" pitchFamily="49" charset="-122"/>
                <a:ea typeface="黑体" pitchFamily="49" charset="-122"/>
              </a:rPr>
              <a:t>耶和華　</a:t>
            </a:r>
            <a:r>
              <a:rPr lang="zh-TW" altLang="en-US" sz="5400" b="1" dirty="0" smtClean="0">
                <a:solidFill>
                  <a:srgbClr val="FF0000"/>
                </a:solidFill>
                <a:latin typeface="黑体" pitchFamily="49" charset="-122"/>
                <a:ea typeface="黑体" pitchFamily="49" charset="-122"/>
              </a:rPr>
              <a:t>神用地上的塵土造人，將生氣吹在他鼻孔裡，他就成了有靈的活人</a:t>
            </a:r>
            <a:r>
              <a:rPr lang="zh-TW" altLang="en-US" sz="5400" b="1" dirty="0" smtClean="0">
                <a:solidFill>
                  <a:srgbClr val="3333FF"/>
                </a:solidFill>
                <a:latin typeface="黑体" pitchFamily="49" charset="-122"/>
                <a:ea typeface="黑体" pitchFamily="49" charset="-122"/>
              </a:rPr>
              <a:t>，名叫亞當。</a:t>
            </a:r>
            <a:r>
              <a:rPr lang="en-US" altLang="zh-TW" sz="5400" b="1" dirty="0" smtClean="0">
                <a:solidFill>
                  <a:srgbClr val="3333FF"/>
                </a:solidFill>
                <a:latin typeface="黑体" pitchFamily="49" charset="-122"/>
                <a:ea typeface="黑体" pitchFamily="49" charset="-122"/>
              </a:rPr>
              <a:t>Gen 2:8 </a:t>
            </a:r>
            <a:r>
              <a:rPr lang="zh-TW" altLang="en-US" sz="5400" b="1" dirty="0" smtClean="0">
                <a:solidFill>
                  <a:srgbClr val="3333FF"/>
                </a:solidFill>
                <a:latin typeface="黑体" pitchFamily="49" charset="-122"/>
                <a:ea typeface="黑体" pitchFamily="49" charset="-122"/>
              </a:rPr>
              <a:t>耶和華　神在東方的伊甸立了一個園子，把所造的人安置在那裡。</a:t>
            </a:r>
            <a:endParaRPr lang="en-US" sz="5400" b="1" dirty="0">
              <a:solidFill>
                <a:srgbClr val="3333FF"/>
              </a:solidFill>
              <a:latin typeface="黑体" pitchFamily="49" charset="-122"/>
              <a:ea typeface="黑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76200"/>
            <a:ext cx="8991600" cy="5909310"/>
          </a:xfrm>
          <a:prstGeom prst="rect">
            <a:avLst/>
          </a:prstGeom>
          <a:noFill/>
        </p:spPr>
        <p:txBody>
          <a:bodyPr wrap="square" rtlCol="0">
            <a:spAutoFit/>
          </a:bodyPr>
          <a:lstStyle/>
          <a:p>
            <a:r>
              <a:rPr lang="en-US" altLang="zh-TW" sz="5400" b="1" dirty="0" smtClean="0">
                <a:solidFill>
                  <a:srgbClr val="3333FF"/>
                </a:solidFill>
                <a:latin typeface="黑体" pitchFamily="49" charset="-122"/>
                <a:ea typeface="黑体" pitchFamily="49" charset="-122"/>
              </a:rPr>
              <a:t>Gen 2:9 </a:t>
            </a:r>
            <a:r>
              <a:rPr lang="zh-TW" altLang="en-US" sz="5400" b="1" dirty="0" smtClean="0">
                <a:solidFill>
                  <a:srgbClr val="3333FF"/>
                </a:solidFill>
                <a:latin typeface="黑体" pitchFamily="49" charset="-122"/>
                <a:ea typeface="黑体" pitchFamily="49" charset="-122"/>
              </a:rPr>
              <a:t>耶和華　神使各樣的樹從地裡長出來，可以悅人的眼目，其上的果子好作食物。園子當中又有生命樹和分別善惡的樹</a:t>
            </a:r>
            <a:r>
              <a:rPr lang="en-US" altLang="zh-TW" sz="5400" b="1" dirty="0" smtClean="0">
                <a:solidFill>
                  <a:srgbClr val="3333FF"/>
                </a:solidFill>
                <a:latin typeface="黑体" pitchFamily="49" charset="-122"/>
                <a:ea typeface="黑体" pitchFamily="49" charset="-122"/>
              </a:rPr>
              <a:t>(</a:t>
            </a:r>
            <a:r>
              <a:rPr lang="en-US" altLang="zh-TW" sz="5400" b="1" dirty="0" smtClean="0">
                <a:solidFill>
                  <a:srgbClr val="3333FF"/>
                </a:solidFill>
                <a:latin typeface="Arial" pitchFamily="34" charset="0"/>
                <a:ea typeface="黑体" pitchFamily="49" charset="-122"/>
                <a:cs typeface="Arial" pitchFamily="34" charset="0"/>
              </a:rPr>
              <a:t>tree of knowledge of good and evil</a:t>
            </a:r>
            <a:r>
              <a:rPr lang="en-US" altLang="zh-TW" sz="5400" b="1" dirty="0" smtClean="0">
                <a:solidFill>
                  <a:srgbClr val="3333FF"/>
                </a:solidFill>
                <a:latin typeface="黑体" pitchFamily="49" charset="-122"/>
                <a:ea typeface="黑体" pitchFamily="49" charset="-122"/>
              </a:rPr>
              <a:t>)</a:t>
            </a:r>
            <a:r>
              <a:rPr lang="zh-TW" altLang="en-US" sz="5400" b="1" dirty="0" smtClean="0">
                <a:solidFill>
                  <a:srgbClr val="3333FF"/>
                </a:solidFill>
                <a:latin typeface="黑体" pitchFamily="49" charset="-122"/>
                <a:ea typeface="黑体" pitchFamily="49" charset="-122"/>
              </a:rPr>
              <a:t>。</a:t>
            </a:r>
            <a:endParaRPr lang="en-US" sz="5400" b="1" dirty="0">
              <a:solidFill>
                <a:srgbClr val="3333FF"/>
              </a:solidFill>
              <a:latin typeface="黑体" pitchFamily="49" charset="-122"/>
              <a:ea typeface="黑体" pitchFamily="49" charset="-122"/>
            </a:endParaRPr>
          </a:p>
        </p:txBody>
      </p:sp>
      <p:sp>
        <p:nvSpPr>
          <p:cNvPr id="3" name="TextBox 2"/>
          <p:cNvSpPr txBox="1"/>
          <p:nvPr/>
        </p:nvSpPr>
        <p:spPr>
          <a:xfrm>
            <a:off x="152400" y="76200"/>
            <a:ext cx="8991600" cy="5909310"/>
          </a:xfrm>
          <a:prstGeom prst="rect">
            <a:avLst/>
          </a:prstGeom>
          <a:noFill/>
        </p:spPr>
        <p:txBody>
          <a:bodyPr wrap="square" rtlCol="0">
            <a:spAutoFit/>
          </a:bodyPr>
          <a:lstStyle/>
          <a:p>
            <a:r>
              <a:rPr lang="en-US" altLang="zh-TW" sz="5400" b="1" dirty="0" smtClean="0">
                <a:solidFill>
                  <a:srgbClr val="3333FF"/>
                </a:solidFill>
                <a:latin typeface="黑体" pitchFamily="49" charset="-122"/>
                <a:ea typeface="黑体" pitchFamily="49" charset="-122"/>
              </a:rPr>
              <a:t>Gen 2:9 </a:t>
            </a:r>
            <a:r>
              <a:rPr lang="zh-TW" altLang="en-US" sz="5400" b="1" dirty="0" smtClean="0">
                <a:solidFill>
                  <a:srgbClr val="3333FF"/>
                </a:solidFill>
                <a:latin typeface="黑体" pitchFamily="49" charset="-122"/>
                <a:ea typeface="黑体" pitchFamily="49" charset="-122"/>
              </a:rPr>
              <a:t>耶和華　神使各樣的樹從地裡長出來，可以悅人的眼目，其上的果子好作食物。園子當中又有</a:t>
            </a:r>
            <a:r>
              <a:rPr lang="zh-TW" altLang="en-US" sz="5400" b="1" dirty="0" smtClean="0">
                <a:solidFill>
                  <a:srgbClr val="00B050"/>
                </a:solidFill>
                <a:latin typeface="黑体" pitchFamily="49" charset="-122"/>
                <a:ea typeface="黑体" pitchFamily="49" charset="-122"/>
              </a:rPr>
              <a:t>生命樹</a:t>
            </a:r>
            <a:r>
              <a:rPr lang="zh-TW" altLang="en-US" sz="5400" b="1" dirty="0" smtClean="0">
                <a:solidFill>
                  <a:srgbClr val="3333FF"/>
                </a:solidFill>
                <a:latin typeface="黑体" pitchFamily="49" charset="-122"/>
                <a:ea typeface="黑体" pitchFamily="49" charset="-122"/>
              </a:rPr>
              <a:t>和</a:t>
            </a:r>
            <a:r>
              <a:rPr lang="zh-TW" altLang="en-US" sz="5400" b="1" dirty="0" smtClean="0">
                <a:solidFill>
                  <a:srgbClr val="FF0000"/>
                </a:solidFill>
                <a:latin typeface="黑体" pitchFamily="49" charset="-122"/>
                <a:ea typeface="黑体" pitchFamily="49" charset="-122"/>
              </a:rPr>
              <a:t>分別善惡的樹</a:t>
            </a:r>
            <a:r>
              <a:rPr lang="en-US" altLang="zh-TW" sz="5400" b="1" dirty="0" smtClean="0">
                <a:solidFill>
                  <a:srgbClr val="FF0000"/>
                </a:solidFill>
                <a:latin typeface="黑体" pitchFamily="49" charset="-122"/>
                <a:ea typeface="黑体" pitchFamily="49" charset="-122"/>
              </a:rPr>
              <a:t>(</a:t>
            </a:r>
            <a:r>
              <a:rPr lang="en-US" altLang="zh-TW" sz="5400" b="1" dirty="0" smtClean="0">
                <a:solidFill>
                  <a:srgbClr val="FF0000"/>
                </a:solidFill>
                <a:latin typeface="Arial" pitchFamily="34" charset="0"/>
                <a:ea typeface="黑体" pitchFamily="49" charset="-122"/>
                <a:cs typeface="Arial" pitchFamily="34" charset="0"/>
              </a:rPr>
              <a:t>tree of knowledge of good and evil</a:t>
            </a:r>
            <a:r>
              <a:rPr lang="en-US" altLang="zh-TW" sz="5400" b="1" dirty="0" smtClean="0">
                <a:solidFill>
                  <a:srgbClr val="FF0000"/>
                </a:solidFill>
                <a:latin typeface="黑体" pitchFamily="49" charset="-122"/>
                <a:ea typeface="黑体" pitchFamily="49" charset="-122"/>
              </a:rPr>
              <a:t>)</a:t>
            </a:r>
            <a:r>
              <a:rPr lang="zh-TW" altLang="en-US" sz="5400" b="1" dirty="0" smtClean="0">
                <a:solidFill>
                  <a:srgbClr val="3333FF"/>
                </a:solidFill>
                <a:latin typeface="黑体" pitchFamily="49" charset="-122"/>
                <a:ea typeface="黑体" pitchFamily="49" charset="-122"/>
              </a:rPr>
              <a:t>。</a:t>
            </a:r>
            <a:endParaRPr lang="en-US" sz="5400" b="1" dirty="0">
              <a:solidFill>
                <a:srgbClr val="3333FF"/>
              </a:solidFill>
              <a:latin typeface="黑体" pitchFamily="49" charset="-122"/>
              <a:ea typeface="黑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76200"/>
            <a:ext cx="8991600" cy="6740307"/>
          </a:xfrm>
          <a:prstGeom prst="rect">
            <a:avLst/>
          </a:prstGeom>
          <a:noFill/>
        </p:spPr>
        <p:txBody>
          <a:bodyPr wrap="square" rtlCol="0">
            <a:spAutoFit/>
          </a:bodyPr>
          <a:lstStyle/>
          <a:p>
            <a:r>
              <a:rPr lang="en-US" altLang="zh-TW" sz="5400" b="1" dirty="0" smtClean="0">
                <a:solidFill>
                  <a:srgbClr val="3333FF"/>
                </a:solidFill>
                <a:latin typeface="黑体" pitchFamily="49" charset="-122"/>
                <a:ea typeface="黑体" pitchFamily="49" charset="-122"/>
              </a:rPr>
              <a:t>Gen 2:15 </a:t>
            </a:r>
            <a:r>
              <a:rPr lang="zh-TW" altLang="en-US" sz="5400" b="1" dirty="0" smtClean="0">
                <a:solidFill>
                  <a:srgbClr val="3333FF"/>
                </a:solidFill>
                <a:latin typeface="黑体" pitchFamily="49" charset="-122"/>
                <a:ea typeface="黑体" pitchFamily="49" charset="-122"/>
              </a:rPr>
              <a:t>耶和華　神將那人安置在伊甸園，使他修理，看守。</a:t>
            </a:r>
            <a:r>
              <a:rPr lang="en-US" altLang="zh-TW" sz="5400" b="1" dirty="0" smtClean="0">
                <a:solidFill>
                  <a:srgbClr val="3333FF"/>
                </a:solidFill>
                <a:latin typeface="黑体" pitchFamily="49" charset="-122"/>
                <a:ea typeface="黑体" pitchFamily="49" charset="-122"/>
              </a:rPr>
              <a:t>Gen 2:16 </a:t>
            </a:r>
            <a:r>
              <a:rPr lang="zh-TW" altLang="en-US" sz="5400" b="1" dirty="0" smtClean="0">
                <a:solidFill>
                  <a:srgbClr val="3333FF"/>
                </a:solidFill>
                <a:latin typeface="黑体" pitchFamily="49" charset="-122"/>
                <a:ea typeface="黑体" pitchFamily="49" charset="-122"/>
              </a:rPr>
              <a:t>耶和華　神吩咐他說：園中各樣樹上的果子，你可以隨意吃，</a:t>
            </a:r>
            <a:r>
              <a:rPr lang="en-US" altLang="zh-TW" sz="5400" b="1" dirty="0" smtClean="0">
                <a:solidFill>
                  <a:srgbClr val="3333FF"/>
                </a:solidFill>
                <a:latin typeface="黑体" pitchFamily="49" charset="-122"/>
                <a:ea typeface="黑体" pitchFamily="49" charset="-122"/>
              </a:rPr>
              <a:t>Gen 2:17 </a:t>
            </a:r>
            <a:r>
              <a:rPr lang="zh-TW" altLang="en-US" sz="5400" b="1" dirty="0" smtClean="0">
                <a:solidFill>
                  <a:srgbClr val="3333FF"/>
                </a:solidFill>
                <a:latin typeface="黑体" pitchFamily="49" charset="-122"/>
                <a:ea typeface="黑体" pitchFamily="49" charset="-122"/>
              </a:rPr>
              <a:t>只是分別善惡樹上的果子，你不可吃，因為你吃的日子必定死！</a:t>
            </a:r>
            <a:endParaRPr lang="en-US" sz="5400" b="1" dirty="0">
              <a:solidFill>
                <a:srgbClr val="3333FF"/>
              </a:solidFill>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l="4404" r="4571"/>
          <a:stretch>
            <a:fillRect/>
          </a:stretch>
        </p:blipFill>
        <p:spPr bwMode="auto">
          <a:xfrm>
            <a:off x="-152400" y="-76200"/>
            <a:ext cx="9448800" cy="693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 y="0"/>
            <a:ext cx="9154707" cy="6858000"/>
          </a:xfrm>
          <a:prstGeom prst="rect">
            <a:avLst/>
          </a:prstGeom>
          <a:noFill/>
          <a:ln w="9525">
            <a:noFill/>
            <a:miter lim="800000"/>
            <a:headEnd/>
            <a:tailEnd/>
          </a:ln>
        </p:spPr>
      </p:pic>
      <p:sp>
        <p:nvSpPr>
          <p:cNvPr id="3" name="TextBox 2"/>
          <p:cNvSpPr txBox="1"/>
          <p:nvPr/>
        </p:nvSpPr>
        <p:spPr>
          <a:xfrm>
            <a:off x="1752600" y="152400"/>
            <a:ext cx="6934200" cy="1569660"/>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zh-CN" altLang="en-US" sz="9600" b="1" i="1" cap="all" dirty="0" smtClean="0">
                <a:ln w="0"/>
                <a:solidFill>
                  <a:srgbClr val="FF0000"/>
                </a:solidFill>
                <a:effectLst>
                  <a:reflection blurRad="12700" stA="50000" endPos="50000" dist="5000" dir="5400000" sy="-100000" rotWithShape="0"/>
                </a:effectLst>
                <a:latin typeface="微软雅黑" pitchFamily="34" charset="-122"/>
                <a:ea typeface="微软雅黑" pitchFamily="34" charset="-122"/>
              </a:rPr>
              <a:t>自由意志</a:t>
            </a:r>
            <a:endParaRPr lang="en-US" sz="9600" b="1" i="1" cap="all" dirty="0">
              <a:ln w="0"/>
              <a:solidFill>
                <a:srgbClr val="FF0000"/>
              </a:solidFill>
              <a:effectLst>
                <a:reflection blurRad="12700" stA="50000" endPos="50000" dist="5000" dir="5400000" sy="-100000" rotWithShape="0"/>
              </a:effectLst>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76200"/>
            <a:ext cx="8991600" cy="5909310"/>
          </a:xfrm>
          <a:prstGeom prst="rect">
            <a:avLst/>
          </a:prstGeom>
          <a:noFill/>
        </p:spPr>
        <p:txBody>
          <a:bodyPr wrap="square" rtlCol="0">
            <a:spAutoFit/>
          </a:bodyPr>
          <a:lstStyle/>
          <a:p>
            <a:r>
              <a:rPr lang="en-US" altLang="zh-TW" sz="5400" b="1" dirty="0" smtClean="0">
                <a:solidFill>
                  <a:srgbClr val="3333FF"/>
                </a:solidFill>
                <a:latin typeface="黑体" pitchFamily="49" charset="-122"/>
                <a:ea typeface="黑体" pitchFamily="49" charset="-122"/>
              </a:rPr>
              <a:t>Gen 3:1 </a:t>
            </a:r>
            <a:r>
              <a:rPr lang="zh-TW" altLang="en-US" sz="5400" b="1" dirty="0" smtClean="0">
                <a:solidFill>
                  <a:srgbClr val="3333FF"/>
                </a:solidFill>
                <a:latin typeface="黑体" pitchFamily="49" charset="-122"/>
                <a:ea typeface="黑体" pitchFamily="49" charset="-122"/>
              </a:rPr>
              <a:t>耶和華　神所造的，唯有蛇比田野一切的活物更狡猾。蛇對女人說：　神豈是真說不許你們吃園中所有樹上的果子麼？</a:t>
            </a:r>
            <a:r>
              <a:rPr lang="en-US" altLang="zh-TW" sz="5400" b="1" dirty="0" smtClean="0">
                <a:solidFill>
                  <a:srgbClr val="3333FF"/>
                </a:solidFill>
                <a:latin typeface="黑体" pitchFamily="49" charset="-122"/>
                <a:ea typeface="黑体" pitchFamily="49" charset="-122"/>
              </a:rPr>
              <a:t>Gen 3:2 </a:t>
            </a:r>
            <a:r>
              <a:rPr lang="zh-TW" altLang="en-US" sz="5400" b="1" dirty="0" smtClean="0">
                <a:solidFill>
                  <a:srgbClr val="3333FF"/>
                </a:solidFill>
                <a:latin typeface="黑体" pitchFamily="49" charset="-122"/>
                <a:ea typeface="黑体" pitchFamily="49" charset="-122"/>
              </a:rPr>
              <a:t>女人對蛇說：園中樹上的果子，我們可以吃，</a:t>
            </a:r>
            <a:endParaRPr lang="en-US" sz="5400" b="1" dirty="0">
              <a:solidFill>
                <a:srgbClr val="3333FF"/>
              </a:solidFill>
              <a:latin typeface="黑体" pitchFamily="49" charset="-122"/>
              <a:ea typeface="黑体" pitchFamily="49" charset="-122"/>
            </a:endParaRPr>
          </a:p>
        </p:txBody>
      </p:sp>
      <p:sp>
        <p:nvSpPr>
          <p:cNvPr id="2" name="TextBox 1"/>
          <p:cNvSpPr txBox="1"/>
          <p:nvPr/>
        </p:nvSpPr>
        <p:spPr>
          <a:xfrm>
            <a:off x="152400" y="76200"/>
            <a:ext cx="8991600" cy="5909310"/>
          </a:xfrm>
          <a:prstGeom prst="rect">
            <a:avLst/>
          </a:prstGeom>
          <a:noFill/>
        </p:spPr>
        <p:txBody>
          <a:bodyPr wrap="square" rtlCol="0">
            <a:spAutoFit/>
          </a:bodyPr>
          <a:lstStyle/>
          <a:p>
            <a:r>
              <a:rPr lang="en-US" altLang="zh-TW" sz="5400" b="1" dirty="0" smtClean="0">
                <a:solidFill>
                  <a:srgbClr val="3333FF"/>
                </a:solidFill>
                <a:latin typeface="黑体" pitchFamily="49" charset="-122"/>
                <a:ea typeface="黑体" pitchFamily="49" charset="-122"/>
              </a:rPr>
              <a:t>Gen 3:1 </a:t>
            </a:r>
            <a:r>
              <a:rPr lang="zh-TW" altLang="en-US" sz="5400" b="1" dirty="0" smtClean="0">
                <a:solidFill>
                  <a:srgbClr val="3333FF"/>
                </a:solidFill>
                <a:latin typeface="黑体" pitchFamily="49" charset="-122"/>
                <a:ea typeface="黑体" pitchFamily="49" charset="-122"/>
              </a:rPr>
              <a:t>耶和華　神所造的，唯有蛇比田野一切的活物更狡猾。</a:t>
            </a:r>
            <a:r>
              <a:rPr lang="zh-TW" altLang="en-US" sz="5400" b="1" dirty="0" smtClean="0">
                <a:latin typeface="黑体" pitchFamily="49" charset="-122"/>
                <a:ea typeface="黑体" pitchFamily="49" charset="-122"/>
              </a:rPr>
              <a:t>蛇對女人說：　神豈是真說不許你們吃園中所有樹上的果子麼？</a:t>
            </a:r>
            <a:r>
              <a:rPr lang="en-US" altLang="zh-TW" sz="5400" b="1" dirty="0" smtClean="0">
                <a:solidFill>
                  <a:srgbClr val="3333FF"/>
                </a:solidFill>
                <a:latin typeface="黑体" pitchFamily="49" charset="-122"/>
                <a:ea typeface="黑体" pitchFamily="49" charset="-122"/>
              </a:rPr>
              <a:t>Gen 3:2 </a:t>
            </a:r>
            <a:r>
              <a:rPr lang="zh-TW" altLang="en-US" sz="5400" b="1" dirty="0" smtClean="0">
                <a:solidFill>
                  <a:srgbClr val="3333FF"/>
                </a:solidFill>
                <a:latin typeface="黑体" pitchFamily="49" charset="-122"/>
                <a:ea typeface="黑体" pitchFamily="49" charset="-122"/>
              </a:rPr>
              <a:t>女人對蛇說：園中樹上的果子，我們可以吃，</a:t>
            </a:r>
            <a:endParaRPr lang="en-US" sz="5400" b="1" dirty="0">
              <a:solidFill>
                <a:srgbClr val="3333FF"/>
              </a:solidFill>
              <a:latin typeface="黑体" pitchFamily="49" charset="-122"/>
              <a:ea typeface="黑体" pitchFamily="49" charset="-122"/>
            </a:endParaRPr>
          </a:p>
        </p:txBody>
      </p:sp>
      <p:pic>
        <p:nvPicPr>
          <p:cNvPr id="1027" name="Picture 3"/>
          <p:cNvPicPr>
            <a:picLocks noChangeAspect="1" noChangeArrowheads="1"/>
          </p:cNvPicPr>
          <p:nvPr/>
        </p:nvPicPr>
        <p:blipFill>
          <a:blip r:embed="rId2" cstate="print"/>
          <a:srcRect/>
          <a:stretch>
            <a:fillRect/>
          </a:stretch>
        </p:blipFill>
        <p:spPr bwMode="auto">
          <a:xfrm>
            <a:off x="6324600" y="5181600"/>
            <a:ext cx="2133600" cy="150632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76200"/>
            <a:ext cx="8991600" cy="6740307"/>
          </a:xfrm>
          <a:prstGeom prst="rect">
            <a:avLst/>
          </a:prstGeom>
          <a:noFill/>
        </p:spPr>
        <p:txBody>
          <a:bodyPr wrap="square" rtlCol="0">
            <a:spAutoFit/>
          </a:bodyPr>
          <a:lstStyle/>
          <a:p>
            <a:r>
              <a:rPr lang="en-US" altLang="zh-TW" sz="5400" b="1" dirty="0" smtClean="0">
                <a:solidFill>
                  <a:srgbClr val="3333FF"/>
                </a:solidFill>
                <a:latin typeface="黑体" pitchFamily="49" charset="-122"/>
                <a:ea typeface="黑体" pitchFamily="49" charset="-122"/>
              </a:rPr>
              <a:t>Gen 3:3 </a:t>
            </a:r>
            <a:r>
              <a:rPr lang="zh-TW" altLang="en-US" sz="5400" b="1" dirty="0" smtClean="0">
                <a:solidFill>
                  <a:srgbClr val="3333FF"/>
                </a:solidFill>
                <a:latin typeface="黑体" pitchFamily="49" charset="-122"/>
                <a:ea typeface="黑体" pitchFamily="49" charset="-122"/>
              </a:rPr>
              <a:t>唯有園當中那棵樹上的果子，　神曾說：你們不可吃，也不可摸，免得你們死。</a:t>
            </a:r>
            <a:r>
              <a:rPr lang="en-US" altLang="zh-TW" sz="5400" b="1" dirty="0" smtClean="0">
                <a:solidFill>
                  <a:srgbClr val="3333FF"/>
                </a:solidFill>
                <a:latin typeface="黑体" pitchFamily="49" charset="-122"/>
                <a:ea typeface="黑体" pitchFamily="49" charset="-122"/>
              </a:rPr>
              <a:t>Gen 3:4 </a:t>
            </a:r>
            <a:r>
              <a:rPr lang="zh-TW" altLang="en-US" sz="5400" b="1" dirty="0" smtClean="0">
                <a:solidFill>
                  <a:srgbClr val="3333FF"/>
                </a:solidFill>
                <a:latin typeface="黑体" pitchFamily="49" charset="-122"/>
                <a:ea typeface="黑体" pitchFamily="49" charset="-122"/>
              </a:rPr>
              <a:t>蛇對女人說：你們不一定死；</a:t>
            </a:r>
            <a:r>
              <a:rPr lang="en-US" altLang="zh-TW" sz="5400" b="1" dirty="0" smtClean="0">
                <a:solidFill>
                  <a:srgbClr val="3333FF"/>
                </a:solidFill>
                <a:latin typeface="黑体" pitchFamily="49" charset="-122"/>
                <a:ea typeface="黑体" pitchFamily="49" charset="-122"/>
              </a:rPr>
              <a:t>Gen 3:5 </a:t>
            </a:r>
            <a:r>
              <a:rPr lang="zh-TW" altLang="en-US" sz="5400" b="1" dirty="0" smtClean="0">
                <a:solidFill>
                  <a:srgbClr val="3333FF"/>
                </a:solidFill>
                <a:latin typeface="黑体" pitchFamily="49" charset="-122"/>
                <a:ea typeface="黑体" pitchFamily="49" charset="-122"/>
              </a:rPr>
              <a:t>因為　神知道，你們吃的日子眼睛就明亮了，你們便如神能知道善惡。</a:t>
            </a:r>
            <a:endParaRPr lang="en-US" sz="5400" b="1" dirty="0">
              <a:solidFill>
                <a:srgbClr val="3333FF"/>
              </a:solidFill>
              <a:latin typeface="黑体" pitchFamily="49" charset="-122"/>
              <a:ea typeface="黑体" pitchFamily="49" charset="-122"/>
            </a:endParaRPr>
          </a:p>
        </p:txBody>
      </p:sp>
      <p:sp>
        <p:nvSpPr>
          <p:cNvPr id="3" name="TextBox 2"/>
          <p:cNvSpPr txBox="1"/>
          <p:nvPr/>
        </p:nvSpPr>
        <p:spPr>
          <a:xfrm>
            <a:off x="152400" y="76200"/>
            <a:ext cx="8991600" cy="6740307"/>
          </a:xfrm>
          <a:prstGeom prst="rect">
            <a:avLst/>
          </a:prstGeom>
          <a:noFill/>
        </p:spPr>
        <p:txBody>
          <a:bodyPr wrap="square" rtlCol="0">
            <a:spAutoFit/>
          </a:bodyPr>
          <a:lstStyle/>
          <a:p>
            <a:r>
              <a:rPr lang="en-US" altLang="zh-TW" sz="5400" b="1" dirty="0" smtClean="0">
                <a:solidFill>
                  <a:srgbClr val="3333FF"/>
                </a:solidFill>
                <a:latin typeface="黑体" pitchFamily="49" charset="-122"/>
                <a:ea typeface="黑体" pitchFamily="49" charset="-122"/>
              </a:rPr>
              <a:t>Gen 3:3 </a:t>
            </a:r>
            <a:r>
              <a:rPr lang="zh-TW" altLang="en-US" sz="5400" b="1" dirty="0" smtClean="0">
                <a:solidFill>
                  <a:srgbClr val="3333FF"/>
                </a:solidFill>
                <a:latin typeface="黑体" pitchFamily="49" charset="-122"/>
                <a:ea typeface="黑体" pitchFamily="49" charset="-122"/>
              </a:rPr>
              <a:t>唯有園當中那棵樹上的果子，　神曾說：你們不可吃，也不可摸，免得你們死。</a:t>
            </a:r>
            <a:r>
              <a:rPr lang="en-US" altLang="zh-TW" sz="5400" b="1" dirty="0" smtClean="0">
                <a:solidFill>
                  <a:srgbClr val="3333FF"/>
                </a:solidFill>
                <a:latin typeface="黑体" pitchFamily="49" charset="-122"/>
                <a:ea typeface="黑体" pitchFamily="49" charset="-122"/>
              </a:rPr>
              <a:t>Gen 3:4 </a:t>
            </a:r>
            <a:r>
              <a:rPr lang="zh-TW" altLang="en-US" sz="5400" b="1" dirty="0" smtClean="0">
                <a:latin typeface="黑体" pitchFamily="49" charset="-122"/>
                <a:ea typeface="黑体" pitchFamily="49" charset="-122"/>
              </a:rPr>
              <a:t>蛇對女人說：你們不一定死；</a:t>
            </a:r>
            <a:r>
              <a:rPr lang="en-US" altLang="zh-TW" sz="5400" b="1" dirty="0" smtClean="0">
                <a:latin typeface="黑体" pitchFamily="49" charset="-122"/>
                <a:ea typeface="黑体" pitchFamily="49" charset="-122"/>
              </a:rPr>
              <a:t>Gen 3:5 </a:t>
            </a:r>
            <a:r>
              <a:rPr lang="zh-TW" altLang="en-US" sz="5400" b="1" dirty="0" smtClean="0">
                <a:latin typeface="黑体" pitchFamily="49" charset="-122"/>
                <a:ea typeface="黑体" pitchFamily="49" charset="-122"/>
              </a:rPr>
              <a:t>因為　神知道，你們吃的日子眼睛就明亮了，你們便如神能知道善惡。</a:t>
            </a:r>
            <a:endParaRPr lang="en-US" sz="5400" b="1" dirty="0">
              <a:latin typeface="黑体" pitchFamily="49" charset="-122"/>
              <a:ea typeface="黑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76200"/>
            <a:ext cx="8991600" cy="5078313"/>
          </a:xfrm>
          <a:prstGeom prst="rect">
            <a:avLst/>
          </a:prstGeom>
          <a:noFill/>
        </p:spPr>
        <p:txBody>
          <a:bodyPr wrap="square" rtlCol="0">
            <a:spAutoFit/>
          </a:bodyPr>
          <a:lstStyle/>
          <a:p>
            <a:r>
              <a:rPr lang="en-US" altLang="zh-TW" sz="5400" b="1" dirty="0" smtClean="0">
                <a:solidFill>
                  <a:srgbClr val="3333FF"/>
                </a:solidFill>
                <a:latin typeface="黑体" pitchFamily="49" charset="-122"/>
                <a:ea typeface="黑体" pitchFamily="49" charset="-122"/>
              </a:rPr>
              <a:t>Gen 3:6 </a:t>
            </a:r>
            <a:r>
              <a:rPr lang="zh-TW" altLang="en-US" sz="5400" b="1" dirty="0" smtClean="0">
                <a:solidFill>
                  <a:srgbClr val="3333FF"/>
                </a:solidFill>
                <a:latin typeface="黑体" pitchFamily="49" charset="-122"/>
                <a:ea typeface="黑体" pitchFamily="49" charset="-122"/>
              </a:rPr>
              <a:t>於是女人見那棵樹的果子好作食物，也悅人的眼目，且是可喜愛的，能使人有智慧，就摘下果子來吃了，又給他丈夫，他丈夫也吃了。</a:t>
            </a:r>
            <a:endParaRPr lang="en-US" sz="5400" b="1" dirty="0">
              <a:solidFill>
                <a:srgbClr val="3333FF"/>
              </a:solidFill>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76200"/>
            <a:ext cx="8991600" cy="3416320"/>
          </a:xfrm>
          <a:prstGeom prst="rect">
            <a:avLst/>
          </a:prstGeom>
          <a:noFill/>
        </p:spPr>
        <p:txBody>
          <a:bodyPr wrap="square" rtlCol="0">
            <a:spAutoFit/>
          </a:bodyPr>
          <a:lstStyle/>
          <a:p>
            <a:r>
              <a:rPr lang="en-US" altLang="zh-TW" sz="5400" b="1" dirty="0" smtClean="0">
                <a:solidFill>
                  <a:srgbClr val="3333FF"/>
                </a:solidFill>
                <a:latin typeface="黑体" pitchFamily="49" charset="-122"/>
                <a:ea typeface="黑体" pitchFamily="49" charset="-122"/>
              </a:rPr>
              <a:t>Gen 3:7 </a:t>
            </a:r>
            <a:r>
              <a:rPr lang="zh-TW" altLang="en-US" sz="5400" b="1" dirty="0" smtClean="0">
                <a:solidFill>
                  <a:srgbClr val="3333FF"/>
                </a:solidFill>
                <a:latin typeface="黑体" pitchFamily="49" charset="-122"/>
                <a:ea typeface="黑体" pitchFamily="49" charset="-122"/>
              </a:rPr>
              <a:t>他們二人的眼睛就明亮了，纔知道自己是赤身露體，便拿無花果樹的葉子為自己編作裙子。</a:t>
            </a:r>
            <a:endParaRPr lang="en-US" sz="5400" b="1" dirty="0">
              <a:solidFill>
                <a:srgbClr val="3333FF"/>
              </a:solidFill>
              <a:latin typeface="黑体" pitchFamily="49" charset="-122"/>
              <a:ea typeface="黑体" pitchFamily="49" charset="-122"/>
            </a:endParaRPr>
          </a:p>
        </p:txBody>
      </p:sp>
      <p:sp>
        <p:nvSpPr>
          <p:cNvPr id="3" name="TextBox 2"/>
          <p:cNvSpPr txBox="1"/>
          <p:nvPr/>
        </p:nvSpPr>
        <p:spPr>
          <a:xfrm>
            <a:off x="152400" y="76200"/>
            <a:ext cx="8991600" cy="3416320"/>
          </a:xfrm>
          <a:prstGeom prst="rect">
            <a:avLst/>
          </a:prstGeom>
          <a:noFill/>
        </p:spPr>
        <p:txBody>
          <a:bodyPr wrap="square" rtlCol="0">
            <a:spAutoFit/>
          </a:bodyPr>
          <a:lstStyle/>
          <a:p>
            <a:r>
              <a:rPr lang="en-US" altLang="zh-TW" sz="5400" b="1" dirty="0" smtClean="0">
                <a:solidFill>
                  <a:srgbClr val="3333FF"/>
                </a:solidFill>
                <a:latin typeface="黑体" pitchFamily="49" charset="-122"/>
                <a:ea typeface="黑体" pitchFamily="49" charset="-122"/>
              </a:rPr>
              <a:t>Gen 3:7 </a:t>
            </a:r>
            <a:r>
              <a:rPr lang="zh-TW" altLang="en-US" sz="5400" b="1" dirty="0" smtClean="0">
                <a:solidFill>
                  <a:srgbClr val="FF0000"/>
                </a:solidFill>
                <a:latin typeface="黑体" pitchFamily="49" charset="-122"/>
                <a:ea typeface="黑体" pitchFamily="49" charset="-122"/>
              </a:rPr>
              <a:t>他們二人的眼睛就明亮了</a:t>
            </a:r>
            <a:r>
              <a:rPr lang="zh-TW" altLang="en-US" sz="5400" b="1" dirty="0" smtClean="0">
                <a:solidFill>
                  <a:srgbClr val="3333FF"/>
                </a:solidFill>
                <a:latin typeface="黑体" pitchFamily="49" charset="-122"/>
                <a:ea typeface="黑体" pitchFamily="49" charset="-122"/>
              </a:rPr>
              <a:t>，纔知道自己是赤身露體，便拿無花果樹的葉子為自己編作裙子。</a:t>
            </a:r>
            <a:endParaRPr lang="en-US" sz="5400" b="1" dirty="0">
              <a:solidFill>
                <a:srgbClr val="3333FF"/>
              </a:solidFill>
              <a:latin typeface="黑体" pitchFamily="49" charset="-122"/>
              <a:ea typeface="黑体" pitchFamily="49" charset="-122"/>
            </a:endParaRPr>
          </a:p>
        </p:txBody>
      </p:sp>
      <p:sp>
        <p:nvSpPr>
          <p:cNvPr id="4" name="TextBox 3"/>
          <p:cNvSpPr txBox="1"/>
          <p:nvPr/>
        </p:nvSpPr>
        <p:spPr>
          <a:xfrm>
            <a:off x="152400" y="76200"/>
            <a:ext cx="8991600" cy="3416320"/>
          </a:xfrm>
          <a:prstGeom prst="rect">
            <a:avLst/>
          </a:prstGeom>
          <a:noFill/>
        </p:spPr>
        <p:txBody>
          <a:bodyPr wrap="square" rtlCol="0">
            <a:spAutoFit/>
          </a:bodyPr>
          <a:lstStyle/>
          <a:p>
            <a:r>
              <a:rPr lang="en-US" altLang="zh-TW" sz="5400" b="1" dirty="0" smtClean="0">
                <a:solidFill>
                  <a:srgbClr val="3333FF"/>
                </a:solidFill>
                <a:latin typeface="黑体" pitchFamily="49" charset="-122"/>
                <a:ea typeface="黑体" pitchFamily="49" charset="-122"/>
              </a:rPr>
              <a:t>Gen 3:7 </a:t>
            </a:r>
            <a:r>
              <a:rPr lang="zh-TW" altLang="en-US" sz="5400" b="1" dirty="0" smtClean="0">
                <a:solidFill>
                  <a:srgbClr val="3333FF"/>
                </a:solidFill>
                <a:latin typeface="黑体" pitchFamily="49" charset="-122"/>
                <a:ea typeface="黑体" pitchFamily="49" charset="-122"/>
              </a:rPr>
              <a:t>他們二人的眼睛就明亮了，</a:t>
            </a:r>
            <a:r>
              <a:rPr lang="zh-TW" altLang="en-US" sz="5400" b="1" dirty="0" smtClean="0">
                <a:solidFill>
                  <a:srgbClr val="FF0000"/>
                </a:solidFill>
                <a:latin typeface="黑体" pitchFamily="49" charset="-122"/>
                <a:ea typeface="黑体" pitchFamily="49" charset="-122"/>
              </a:rPr>
              <a:t>纔知道自己是赤身露體</a:t>
            </a:r>
            <a:r>
              <a:rPr lang="zh-TW" altLang="en-US" sz="5400" b="1" dirty="0" smtClean="0">
                <a:solidFill>
                  <a:srgbClr val="3333FF"/>
                </a:solidFill>
                <a:latin typeface="黑体" pitchFamily="49" charset="-122"/>
                <a:ea typeface="黑体" pitchFamily="49" charset="-122"/>
              </a:rPr>
              <a:t>，便拿無花果樹的葉子為自己編作裙子。</a:t>
            </a:r>
            <a:endParaRPr lang="en-US" sz="5400" b="1" dirty="0">
              <a:solidFill>
                <a:srgbClr val="3333FF"/>
              </a:solidFill>
              <a:latin typeface="黑体" pitchFamily="49" charset="-122"/>
              <a:ea typeface="黑体" pitchFamily="49" charset="-122"/>
            </a:endParaRPr>
          </a:p>
        </p:txBody>
      </p:sp>
      <p:sp>
        <p:nvSpPr>
          <p:cNvPr id="5" name="TextBox 4"/>
          <p:cNvSpPr txBox="1"/>
          <p:nvPr/>
        </p:nvSpPr>
        <p:spPr>
          <a:xfrm>
            <a:off x="152400" y="76200"/>
            <a:ext cx="8991600" cy="3416320"/>
          </a:xfrm>
          <a:prstGeom prst="rect">
            <a:avLst/>
          </a:prstGeom>
          <a:noFill/>
        </p:spPr>
        <p:txBody>
          <a:bodyPr wrap="square" rtlCol="0">
            <a:spAutoFit/>
          </a:bodyPr>
          <a:lstStyle/>
          <a:p>
            <a:r>
              <a:rPr lang="en-US" altLang="zh-TW" sz="5400" b="1" dirty="0" smtClean="0">
                <a:solidFill>
                  <a:srgbClr val="3333FF"/>
                </a:solidFill>
                <a:latin typeface="黑体" pitchFamily="49" charset="-122"/>
                <a:ea typeface="黑体" pitchFamily="49" charset="-122"/>
              </a:rPr>
              <a:t>Gen 3:7 </a:t>
            </a:r>
            <a:r>
              <a:rPr lang="zh-TW" altLang="en-US" sz="5400" b="1" dirty="0" smtClean="0">
                <a:solidFill>
                  <a:srgbClr val="3333FF"/>
                </a:solidFill>
                <a:latin typeface="黑体" pitchFamily="49" charset="-122"/>
                <a:ea typeface="黑体" pitchFamily="49" charset="-122"/>
              </a:rPr>
              <a:t>他們二人的眼睛就明亮了，纔知道自己是赤身露體，</a:t>
            </a:r>
            <a:r>
              <a:rPr lang="zh-TW" altLang="en-US" sz="5400" b="1" dirty="0" smtClean="0">
                <a:solidFill>
                  <a:srgbClr val="FF0000"/>
                </a:solidFill>
                <a:latin typeface="黑体" pitchFamily="49" charset="-122"/>
                <a:ea typeface="黑体" pitchFamily="49" charset="-122"/>
              </a:rPr>
              <a:t>便拿無花果樹的葉子為自己編作裙子。</a:t>
            </a:r>
            <a:endParaRPr lang="en-US" sz="5400" b="1" dirty="0">
              <a:solidFill>
                <a:srgbClr val="FF0000"/>
              </a:solidFill>
              <a:latin typeface="黑体" pitchFamily="49" charset="-122"/>
              <a:ea typeface="黑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76200"/>
            <a:ext cx="8991600" cy="4247317"/>
          </a:xfrm>
          <a:prstGeom prst="rect">
            <a:avLst/>
          </a:prstGeom>
          <a:noFill/>
        </p:spPr>
        <p:txBody>
          <a:bodyPr wrap="square" rtlCol="0">
            <a:spAutoFit/>
          </a:bodyPr>
          <a:lstStyle/>
          <a:p>
            <a:r>
              <a:rPr lang="en-US" altLang="zh-TW" sz="5400" b="1" dirty="0" smtClean="0">
                <a:solidFill>
                  <a:srgbClr val="3333FF"/>
                </a:solidFill>
                <a:latin typeface="黑体" pitchFamily="49" charset="-122"/>
                <a:ea typeface="黑体" pitchFamily="49" charset="-122"/>
              </a:rPr>
              <a:t>Gen 3:8 </a:t>
            </a:r>
            <a:r>
              <a:rPr lang="zh-TW" altLang="en-US" sz="5400" b="1" dirty="0" smtClean="0">
                <a:solidFill>
                  <a:srgbClr val="3333FF"/>
                </a:solidFill>
                <a:latin typeface="黑体" pitchFamily="49" charset="-122"/>
                <a:ea typeface="黑体" pitchFamily="49" charset="-122"/>
              </a:rPr>
              <a:t>天起了涼風，耶和華　神在園中行走。那人和他妻子聽見　神的聲音，就藏在園裡的樹木中，躲避耶和華　神的面。</a:t>
            </a:r>
            <a:endParaRPr lang="en-US" sz="5400" b="1" dirty="0">
              <a:solidFill>
                <a:srgbClr val="3333FF"/>
              </a:solidFill>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2209800"/>
            <a:ext cx="8077200" cy="1446550"/>
          </a:xfrm>
          <a:prstGeom prst="rect">
            <a:avLst/>
          </a:prstGeom>
          <a:noFill/>
        </p:spPr>
        <p:txBody>
          <a:bodyPr wrap="square" rtlCol="0">
            <a:spAutoFit/>
          </a:bodyPr>
          <a:lstStyle/>
          <a:p>
            <a:r>
              <a:rPr lang="zh-CN" altLang="en-US" sz="8800" b="1" dirty="0" smtClean="0">
                <a:solidFill>
                  <a:srgbClr val="FF0000"/>
                </a:solidFill>
                <a:latin typeface="黑体" pitchFamily="49" charset="-122"/>
                <a:ea typeface="黑体" pitchFamily="49" charset="-122"/>
              </a:rPr>
              <a:t>人</a:t>
            </a:r>
            <a:r>
              <a:rPr lang="en-US" altLang="zh-CN" sz="8800" b="1" dirty="0" smtClean="0">
                <a:solidFill>
                  <a:srgbClr val="FF0000"/>
                </a:solidFill>
                <a:latin typeface="黑体" pitchFamily="49" charset="-122"/>
                <a:ea typeface="黑体" pitchFamily="49" charset="-122"/>
              </a:rPr>
              <a:t>(</a:t>
            </a:r>
            <a:r>
              <a:rPr lang="zh-CN" altLang="en-US" sz="8800" b="1" dirty="0" smtClean="0">
                <a:solidFill>
                  <a:srgbClr val="FF0000"/>
                </a:solidFill>
                <a:latin typeface="黑体" pitchFamily="49" charset="-122"/>
                <a:ea typeface="黑体" pitchFamily="49" charset="-122"/>
              </a:rPr>
              <a:t>我</a:t>
            </a:r>
            <a:r>
              <a:rPr lang="en-US" altLang="zh-CN" sz="8800" b="1" dirty="0" smtClean="0">
                <a:solidFill>
                  <a:srgbClr val="FF0000"/>
                </a:solidFill>
                <a:latin typeface="黑体" pitchFamily="49" charset="-122"/>
                <a:ea typeface="黑体" pitchFamily="49" charset="-122"/>
              </a:rPr>
              <a:t>)</a:t>
            </a:r>
            <a:r>
              <a:rPr lang="zh-CN" altLang="en-US" sz="8800" b="1" dirty="0" smtClean="0">
                <a:solidFill>
                  <a:srgbClr val="FF0000"/>
                </a:solidFill>
                <a:latin typeface="黑体" pitchFamily="49" charset="-122"/>
                <a:ea typeface="黑体" pitchFamily="49" charset="-122"/>
              </a:rPr>
              <a:t>的問題？</a:t>
            </a:r>
            <a:endParaRPr lang="en-US" sz="8800" b="1" dirty="0">
              <a:solidFill>
                <a:srgbClr val="FF0000"/>
              </a:solidFill>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76200"/>
            <a:ext cx="8991600" cy="4247317"/>
          </a:xfrm>
          <a:prstGeom prst="rect">
            <a:avLst/>
          </a:prstGeom>
          <a:noFill/>
        </p:spPr>
        <p:txBody>
          <a:bodyPr wrap="square" rtlCol="0">
            <a:spAutoFit/>
          </a:bodyPr>
          <a:lstStyle/>
          <a:p>
            <a:r>
              <a:rPr lang="en-US" altLang="zh-TW" sz="5400" b="1" dirty="0" smtClean="0">
                <a:solidFill>
                  <a:srgbClr val="3333FF"/>
                </a:solidFill>
                <a:latin typeface="黑体" pitchFamily="49" charset="-122"/>
                <a:ea typeface="黑体" pitchFamily="49" charset="-122"/>
              </a:rPr>
              <a:t>Gen 3:9 </a:t>
            </a:r>
            <a:r>
              <a:rPr lang="zh-TW" altLang="en-US" sz="5400" b="1" dirty="0" smtClean="0">
                <a:solidFill>
                  <a:srgbClr val="3333FF"/>
                </a:solidFill>
                <a:latin typeface="黑体" pitchFamily="49" charset="-122"/>
                <a:ea typeface="黑体" pitchFamily="49" charset="-122"/>
              </a:rPr>
              <a:t>耶和華　神呼喚那人，對他說：你在那裡？</a:t>
            </a:r>
            <a:r>
              <a:rPr lang="en-US" altLang="zh-TW" sz="5400" b="1" dirty="0" smtClean="0">
                <a:solidFill>
                  <a:srgbClr val="3333FF"/>
                </a:solidFill>
                <a:latin typeface="黑体" pitchFamily="49" charset="-122"/>
                <a:ea typeface="黑体" pitchFamily="49" charset="-122"/>
              </a:rPr>
              <a:t>Gen 3:10 </a:t>
            </a:r>
            <a:r>
              <a:rPr lang="zh-TW" altLang="en-US" sz="5400" b="1" dirty="0" smtClean="0">
                <a:solidFill>
                  <a:srgbClr val="3333FF"/>
                </a:solidFill>
                <a:latin typeface="黑体" pitchFamily="49" charset="-122"/>
                <a:ea typeface="黑体" pitchFamily="49" charset="-122"/>
              </a:rPr>
              <a:t>他說：</a:t>
            </a:r>
            <a:r>
              <a:rPr lang="zh-TW" altLang="en-US" sz="5400" b="1" dirty="0" smtClean="0">
                <a:solidFill>
                  <a:srgbClr val="FF0000"/>
                </a:solidFill>
                <a:latin typeface="黑体" pitchFamily="49" charset="-122"/>
                <a:ea typeface="黑体" pitchFamily="49" charset="-122"/>
              </a:rPr>
              <a:t>我在園中聽見你的聲音，我就害怕；因為我赤身露體，我便藏了。</a:t>
            </a:r>
            <a:endParaRPr lang="en-US" sz="5400" b="1" dirty="0">
              <a:solidFill>
                <a:srgbClr val="FF0000"/>
              </a:solidFill>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4876800" y="2819400"/>
            <a:ext cx="3993397" cy="3624775"/>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533400" y="304800"/>
            <a:ext cx="4114800"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905000"/>
            <a:ext cx="8153400" cy="1446550"/>
          </a:xfrm>
          <a:prstGeom prst="rect">
            <a:avLst/>
          </a:prstGeom>
          <a:noFill/>
        </p:spPr>
        <p:txBody>
          <a:bodyPr wrap="square" rtlCol="0">
            <a:spAutoFit/>
          </a:bodyPr>
          <a:lstStyle/>
          <a:p>
            <a:pPr algn="ctr"/>
            <a:r>
              <a:rPr lang="zh-CN" altLang="en-US" sz="8800" b="1" dirty="0" smtClean="0">
                <a:solidFill>
                  <a:srgbClr val="FF0000"/>
                </a:solidFill>
                <a:latin typeface="黑体" pitchFamily="49" charset="-122"/>
                <a:ea typeface="黑体" pitchFamily="49" charset="-122"/>
              </a:rPr>
              <a:t>聖經啟示的方法</a:t>
            </a:r>
            <a:endParaRPr lang="en-US" sz="8800" b="1" dirty="0">
              <a:solidFill>
                <a:srgbClr val="FF0000"/>
              </a:solidFill>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t="5945" b="5866"/>
          <a:stretch>
            <a:fillRect/>
          </a:stretch>
        </p:blipFill>
        <p:spPr bwMode="auto">
          <a:xfrm>
            <a:off x="0" y="-157655"/>
            <a:ext cx="9144000" cy="70156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b="5956"/>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533400"/>
            <a:ext cx="8153400" cy="5909310"/>
          </a:xfrm>
          <a:prstGeom prst="rect">
            <a:avLst/>
          </a:prstGeom>
          <a:noFill/>
        </p:spPr>
        <p:txBody>
          <a:bodyPr wrap="square" rtlCol="0">
            <a:spAutoFit/>
          </a:bodyPr>
          <a:lstStyle/>
          <a:p>
            <a:r>
              <a:rPr lang="en-US" altLang="zh-TW" sz="5400" b="1" dirty="0" smtClean="0">
                <a:solidFill>
                  <a:srgbClr val="3333FF"/>
                </a:solidFill>
                <a:latin typeface="黑体" pitchFamily="49" charset="-122"/>
                <a:ea typeface="黑体" pitchFamily="49" charset="-122"/>
              </a:rPr>
              <a:t>Gal 2:20 </a:t>
            </a:r>
            <a:r>
              <a:rPr lang="zh-TW" altLang="en-US" sz="5400" b="1" dirty="0" smtClean="0">
                <a:solidFill>
                  <a:srgbClr val="3333FF"/>
                </a:solidFill>
                <a:latin typeface="黑体" pitchFamily="49" charset="-122"/>
                <a:ea typeface="黑体" pitchFamily="49" charset="-122"/>
              </a:rPr>
              <a:t>我已經與基督同釘十字架，</a:t>
            </a:r>
            <a:r>
              <a:rPr lang="zh-TW" altLang="en-US" sz="5400" b="1" dirty="0" smtClean="0">
                <a:solidFill>
                  <a:srgbClr val="FF0000"/>
                </a:solidFill>
                <a:latin typeface="黑体" pitchFamily="49" charset="-122"/>
                <a:ea typeface="黑体" pitchFamily="49" charset="-122"/>
              </a:rPr>
              <a:t>現在活著的不再是我，乃是基督在我裡面活著</a:t>
            </a:r>
            <a:r>
              <a:rPr lang="zh-TW" altLang="en-US" sz="5400" b="1" dirty="0" smtClean="0">
                <a:solidFill>
                  <a:srgbClr val="3333FF"/>
                </a:solidFill>
                <a:latin typeface="黑体" pitchFamily="49" charset="-122"/>
                <a:ea typeface="黑体" pitchFamily="49" charset="-122"/>
              </a:rPr>
              <a:t>；並且我如今在肉身活著，是因信神的兒子而活；他是愛我，為我捨己。</a:t>
            </a:r>
            <a:endParaRPr lang="en-US" sz="5400" b="1" dirty="0">
              <a:solidFill>
                <a:srgbClr val="3333FF"/>
              </a:solidFill>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219200" y="0"/>
            <a:ext cx="6858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76200"/>
            <a:ext cx="8991600" cy="6740307"/>
          </a:xfrm>
          <a:prstGeom prst="rect">
            <a:avLst/>
          </a:prstGeom>
          <a:noFill/>
        </p:spPr>
        <p:txBody>
          <a:bodyPr wrap="square" rtlCol="0">
            <a:spAutoFit/>
          </a:bodyPr>
          <a:lstStyle/>
          <a:p>
            <a:r>
              <a:rPr lang="en-US" altLang="zh-TW" sz="5400" b="1" dirty="0" smtClean="0">
                <a:solidFill>
                  <a:srgbClr val="3333FF"/>
                </a:solidFill>
                <a:latin typeface="黑体" pitchFamily="49" charset="-122"/>
                <a:ea typeface="黑体" pitchFamily="49" charset="-122"/>
              </a:rPr>
              <a:t>1John 4:17 </a:t>
            </a:r>
            <a:r>
              <a:rPr lang="zh-TW" altLang="en-US" sz="5400" b="1" dirty="0" smtClean="0">
                <a:solidFill>
                  <a:srgbClr val="3333FF"/>
                </a:solidFill>
                <a:latin typeface="黑体" pitchFamily="49" charset="-122"/>
                <a:ea typeface="黑体" pitchFamily="49" charset="-122"/>
              </a:rPr>
              <a:t>這樣，愛在我們裡面得以完全，我們就可以在審判的日子坦然無懼。因為他如何，我們在這世上也如何。</a:t>
            </a:r>
            <a:r>
              <a:rPr lang="en-US" altLang="zh-TW" sz="5400" b="1" dirty="0" smtClean="0">
                <a:solidFill>
                  <a:srgbClr val="3333FF"/>
                </a:solidFill>
                <a:latin typeface="黑体" pitchFamily="49" charset="-122"/>
                <a:ea typeface="黑体" pitchFamily="49" charset="-122"/>
              </a:rPr>
              <a:t>1John 4:18 </a:t>
            </a:r>
            <a:r>
              <a:rPr lang="zh-TW" altLang="en-US" sz="5400" b="1" dirty="0" smtClean="0">
                <a:solidFill>
                  <a:srgbClr val="FF0000"/>
                </a:solidFill>
                <a:latin typeface="黑体" pitchFamily="49" charset="-122"/>
                <a:ea typeface="黑体" pitchFamily="49" charset="-122"/>
              </a:rPr>
              <a:t>愛裡沒有懼怕；愛既完全，就把懼怕除去。</a:t>
            </a:r>
            <a:r>
              <a:rPr lang="zh-TW" altLang="en-US" sz="5400" b="1" dirty="0" smtClean="0">
                <a:solidFill>
                  <a:srgbClr val="3333FF"/>
                </a:solidFill>
                <a:latin typeface="黑体" pitchFamily="49" charset="-122"/>
                <a:ea typeface="黑体" pitchFamily="49" charset="-122"/>
              </a:rPr>
              <a:t>因為懼怕裡含著刑罰，懼怕的人在愛裡未得完全。</a:t>
            </a:r>
            <a:endParaRPr lang="en-US" sz="5400" b="1" dirty="0">
              <a:solidFill>
                <a:srgbClr val="3333FF"/>
              </a:solidFill>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76200"/>
            <a:ext cx="8991600" cy="6740307"/>
          </a:xfrm>
          <a:prstGeom prst="rect">
            <a:avLst/>
          </a:prstGeom>
          <a:noFill/>
        </p:spPr>
        <p:txBody>
          <a:bodyPr wrap="square" rtlCol="0">
            <a:spAutoFit/>
          </a:bodyPr>
          <a:lstStyle/>
          <a:p>
            <a:r>
              <a:rPr lang="en-US" altLang="zh-TW" sz="5400" b="1" dirty="0" smtClean="0">
                <a:solidFill>
                  <a:srgbClr val="3333FF"/>
                </a:solidFill>
                <a:latin typeface="黑体" pitchFamily="49" charset="-122"/>
                <a:ea typeface="黑体" pitchFamily="49" charset="-122"/>
              </a:rPr>
              <a:t>Isa 54:4 </a:t>
            </a:r>
            <a:r>
              <a:rPr lang="zh-TW" altLang="en-US" sz="5400" b="1" dirty="0" smtClean="0">
                <a:solidFill>
                  <a:srgbClr val="FF0000"/>
                </a:solidFill>
                <a:latin typeface="黑体" pitchFamily="49" charset="-122"/>
                <a:ea typeface="黑体" pitchFamily="49" charset="-122"/>
              </a:rPr>
              <a:t>不要懼怕</a:t>
            </a:r>
            <a:r>
              <a:rPr lang="zh-TW" altLang="en-US" sz="5400" b="1" dirty="0" smtClean="0">
                <a:solidFill>
                  <a:srgbClr val="3333FF"/>
                </a:solidFill>
                <a:latin typeface="黑体" pitchFamily="49" charset="-122"/>
                <a:ea typeface="黑体" pitchFamily="49" charset="-122"/>
              </a:rPr>
              <a:t>，因你</a:t>
            </a:r>
            <a:r>
              <a:rPr lang="zh-TW" altLang="en-US" sz="5400" b="1" dirty="0" smtClean="0">
                <a:solidFill>
                  <a:srgbClr val="FF0000"/>
                </a:solidFill>
                <a:latin typeface="黑体" pitchFamily="49" charset="-122"/>
                <a:ea typeface="黑体" pitchFamily="49" charset="-122"/>
              </a:rPr>
              <a:t>必不至蒙羞</a:t>
            </a:r>
            <a:r>
              <a:rPr lang="zh-TW" altLang="en-US" sz="5400" b="1" dirty="0" smtClean="0">
                <a:solidFill>
                  <a:srgbClr val="3333FF"/>
                </a:solidFill>
                <a:latin typeface="黑体" pitchFamily="49" charset="-122"/>
                <a:ea typeface="黑体" pitchFamily="49" charset="-122"/>
              </a:rPr>
              <a:t> </a:t>
            </a:r>
            <a:r>
              <a:rPr lang="en-US" altLang="zh-TW" sz="5400" b="1" dirty="0" smtClean="0">
                <a:solidFill>
                  <a:srgbClr val="3333FF"/>
                </a:solidFill>
                <a:latin typeface="黑体" pitchFamily="49" charset="-122"/>
                <a:ea typeface="黑体" pitchFamily="49" charset="-122"/>
              </a:rPr>
              <a:t>(thou </a:t>
            </a:r>
            <a:r>
              <a:rPr lang="en-US" altLang="zh-TW" sz="5400" b="1" dirty="0" err="1" smtClean="0">
                <a:solidFill>
                  <a:srgbClr val="3333FF"/>
                </a:solidFill>
                <a:latin typeface="黑体" pitchFamily="49" charset="-122"/>
                <a:ea typeface="黑体" pitchFamily="49" charset="-122"/>
              </a:rPr>
              <a:t>shalt</a:t>
            </a:r>
            <a:r>
              <a:rPr lang="en-US" altLang="zh-TW" sz="5400" b="1" dirty="0" smtClean="0">
                <a:solidFill>
                  <a:srgbClr val="3333FF"/>
                </a:solidFill>
                <a:latin typeface="黑体" pitchFamily="49" charset="-122"/>
                <a:ea typeface="黑体" pitchFamily="49" charset="-122"/>
              </a:rPr>
              <a:t> not be ashamed)</a:t>
            </a:r>
            <a:r>
              <a:rPr lang="zh-TW" altLang="en-US" sz="5400" b="1" dirty="0" smtClean="0">
                <a:solidFill>
                  <a:srgbClr val="3333FF"/>
                </a:solidFill>
                <a:latin typeface="黑体" pitchFamily="49" charset="-122"/>
                <a:ea typeface="黑体" pitchFamily="49" charset="-122"/>
              </a:rPr>
              <a:t>；也不要抱愧，因你必</a:t>
            </a:r>
            <a:r>
              <a:rPr lang="zh-TW" altLang="en-US" sz="5400" b="1" dirty="0" smtClean="0">
                <a:solidFill>
                  <a:srgbClr val="FF0000"/>
                </a:solidFill>
                <a:latin typeface="黑体" pitchFamily="49" charset="-122"/>
                <a:ea typeface="黑体" pitchFamily="49" charset="-122"/>
              </a:rPr>
              <a:t>不至受辱</a:t>
            </a:r>
            <a:r>
              <a:rPr lang="en-US" altLang="zh-TW" sz="5400" b="1" dirty="0" smtClean="0">
                <a:solidFill>
                  <a:srgbClr val="3333FF"/>
                </a:solidFill>
                <a:latin typeface="黑体" pitchFamily="49" charset="-122"/>
                <a:ea typeface="黑体" pitchFamily="49" charset="-122"/>
              </a:rPr>
              <a:t>(thou </a:t>
            </a:r>
            <a:r>
              <a:rPr lang="en-US" altLang="zh-TW" sz="5400" b="1" dirty="0" err="1" smtClean="0">
                <a:solidFill>
                  <a:srgbClr val="3333FF"/>
                </a:solidFill>
                <a:latin typeface="黑体" pitchFamily="49" charset="-122"/>
                <a:ea typeface="黑体" pitchFamily="49" charset="-122"/>
              </a:rPr>
              <a:t>shalt</a:t>
            </a:r>
            <a:r>
              <a:rPr lang="en-US" altLang="zh-TW" sz="5400" b="1" dirty="0" smtClean="0">
                <a:solidFill>
                  <a:srgbClr val="3333FF"/>
                </a:solidFill>
                <a:latin typeface="黑体" pitchFamily="49" charset="-122"/>
                <a:ea typeface="黑体" pitchFamily="49" charset="-122"/>
              </a:rPr>
              <a:t> not be put to shame)</a:t>
            </a:r>
            <a:r>
              <a:rPr lang="zh-TW" altLang="en-US" sz="5400" b="1" dirty="0" smtClean="0">
                <a:solidFill>
                  <a:srgbClr val="3333FF"/>
                </a:solidFill>
                <a:latin typeface="黑体" pitchFamily="49" charset="-122"/>
                <a:ea typeface="黑体" pitchFamily="49" charset="-122"/>
              </a:rPr>
              <a:t>。你必忘</a:t>
            </a:r>
            <a:r>
              <a:rPr lang="zh-TW" altLang="en-US" sz="5400" b="1" dirty="0" smtClean="0">
                <a:solidFill>
                  <a:srgbClr val="FF0000"/>
                </a:solidFill>
                <a:latin typeface="黑体" pitchFamily="49" charset="-122"/>
                <a:ea typeface="黑体" pitchFamily="49" charset="-122"/>
              </a:rPr>
              <a:t>記幼年的羞愧</a:t>
            </a:r>
            <a:r>
              <a:rPr lang="en-US" altLang="zh-TW" sz="5400" b="1" dirty="0" smtClean="0">
                <a:solidFill>
                  <a:srgbClr val="3333FF"/>
                </a:solidFill>
                <a:latin typeface="黑体" pitchFamily="49" charset="-122"/>
                <a:ea typeface="黑体" pitchFamily="49" charset="-122"/>
              </a:rPr>
              <a:t>(the shame of thy youth)</a:t>
            </a:r>
            <a:r>
              <a:rPr lang="zh-TW" altLang="en-US" sz="5400" b="1" dirty="0" smtClean="0">
                <a:solidFill>
                  <a:srgbClr val="3333FF"/>
                </a:solidFill>
                <a:latin typeface="黑体" pitchFamily="49" charset="-122"/>
                <a:ea typeface="黑体" pitchFamily="49" charset="-122"/>
              </a:rPr>
              <a:t>，不再紀念你寡居的羞辱。</a:t>
            </a:r>
            <a:endParaRPr lang="en-US" sz="5400" b="1" dirty="0">
              <a:solidFill>
                <a:srgbClr val="3333FF"/>
              </a:solidFill>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381000" y="914400"/>
            <a:ext cx="8276463" cy="5715000"/>
          </a:xfrm>
          <a:prstGeom prst="rect">
            <a:avLst/>
          </a:prstGeom>
        </p:spPr>
        <p:txBody>
          <a:bodyPr vert="horz" lIns="91440" tIns="45720" rIns="91440" bIns="45720" rtlCol="0">
            <a:noAutofit/>
          </a:bodyPr>
          <a:lstStyle/>
          <a:p>
            <a:pPr marL="742950" indent="-742950">
              <a:spcBef>
                <a:spcPts val="1800"/>
              </a:spcBef>
              <a:buAutoNum type="arabicPeriod"/>
            </a:pPr>
            <a:r>
              <a:rPr lang="zh-CN" altLang="en-US" sz="4000" b="1" dirty="0" smtClean="0">
                <a:solidFill>
                  <a:srgbClr val="3333FF"/>
                </a:solidFill>
                <a:latin typeface="黑体" pitchFamily="49" charset="-122"/>
                <a:ea typeface="黑体" pitchFamily="49" charset="-122"/>
              </a:rPr>
              <a:t>你覺得人通常最害怕什麽？</a:t>
            </a:r>
            <a:endParaRPr lang="en-US" altLang="zh-CN" sz="4000" b="1" dirty="0" smtClean="0">
              <a:solidFill>
                <a:srgbClr val="3333FF"/>
              </a:solidFill>
              <a:latin typeface="黑体" pitchFamily="49" charset="-122"/>
              <a:ea typeface="黑体" pitchFamily="49" charset="-122"/>
            </a:endParaRPr>
          </a:p>
          <a:p>
            <a:pPr marL="742950" indent="-742950">
              <a:spcBef>
                <a:spcPts val="1800"/>
              </a:spcBef>
              <a:buAutoNum type="arabicPeriod"/>
            </a:pPr>
            <a:r>
              <a:rPr lang="zh-CN" altLang="en-US" sz="4000" b="1" dirty="0" smtClean="0">
                <a:solidFill>
                  <a:srgbClr val="3333FF"/>
                </a:solidFill>
                <a:latin typeface="黑体" pitchFamily="49" charset="-122"/>
                <a:ea typeface="黑体" pitchFamily="49" charset="-122"/>
              </a:rPr>
              <a:t>你覺得一般人如何解決他們的懼怕？基督徒呢？</a:t>
            </a:r>
            <a:endParaRPr lang="en-US" altLang="zh-CN" sz="4000" b="1" dirty="0" smtClean="0">
              <a:solidFill>
                <a:srgbClr val="3333FF"/>
              </a:solidFill>
              <a:latin typeface="黑体" pitchFamily="49" charset="-122"/>
              <a:ea typeface="黑体" pitchFamily="49" charset="-122"/>
            </a:endParaRPr>
          </a:p>
          <a:p>
            <a:pPr marL="742950" indent="-742950">
              <a:spcBef>
                <a:spcPts val="1800"/>
              </a:spcBef>
              <a:buAutoNum type="arabicPeriod"/>
            </a:pPr>
            <a:r>
              <a:rPr lang="zh-CN" altLang="en-US" sz="4000" b="1" dirty="0" smtClean="0">
                <a:solidFill>
                  <a:srgbClr val="3333FF"/>
                </a:solidFill>
                <a:latin typeface="黑体" pitchFamily="49" charset="-122"/>
                <a:ea typeface="黑体" pitchFamily="49" charset="-122"/>
              </a:rPr>
              <a:t>羞恥和害怕有什麽關係？</a:t>
            </a:r>
            <a:endParaRPr lang="en-US" altLang="zh-CN" sz="4000" b="1" dirty="0" smtClean="0">
              <a:solidFill>
                <a:srgbClr val="3333FF"/>
              </a:solidFill>
              <a:latin typeface="黑体" pitchFamily="49" charset="-122"/>
              <a:ea typeface="黑体" pitchFamily="49" charset="-122"/>
            </a:endParaRPr>
          </a:p>
          <a:p>
            <a:pPr marL="742950" indent="-742950">
              <a:spcBef>
                <a:spcPts val="1800"/>
              </a:spcBef>
              <a:buAutoNum type="arabicPeriod"/>
            </a:pPr>
            <a:r>
              <a:rPr lang="zh-CN" altLang="en-US" sz="4000" b="1" dirty="0" smtClean="0">
                <a:solidFill>
                  <a:srgbClr val="3333FF"/>
                </a:solidFill>
                <a:latin typeface="黑体" pitchFamily="49" charset="-122"/>
                <a:ea typeface="黑体" pitchFamily="49" charset="-122"/>
              </a:rPr>
              <a:t>有些人似乎沒有任何羞恥感，這可能是什麽原因？會有什麽問題？</a:t>
            </a:r>
            <a:endParaRPr lang="en-US" altLang="zh-CN" sz="4000" b="1" dirty="0" smtClean="0">
              <a:solidFill>
                <a:srgbClr val="3333FF"/>
              </a:solidFill>
              <a:latin typeface="黑体" pitchFamily="49" charset="-122"/>
              <a:ea typeface="黑体" pitchFamily="49" charset="-122"/>
            </a:endParaRPr>
          </a:p>
          <a:p>
            <a:pPr marL="742950" indent="-742950">
              <a:spcBef>
                <a:spcPts val="1800"/>
              </a:spcBef>
              <a:buAutoNum type="arabicPeriod"/>
            </a:pPr>
            <a:r>
              <a:rPr lang="zh-CN" altLang="en-US" sz="4000" b="1" dirty="0" smtClean="0">
                <a:solidFill>
                  <a:srgbClr val="3333FF"/>
                </a:solidFill>
                <a:latin typeface="黑体" pitchFamily="49" charset="-122"/>
                <a:ea typeface="黑体" pitchFamily="49" charset="-122"/>
              </a:rPr>
              <a:t>聖經中解決羞恥和害怕的方法管用嗎？何以見得？</a:t>
            </a:r>
            <a:endParaRPr lang="en-US" altLang="zh-CN" sz="4000" b="1" dirty="0" smtClean="0">
              <a:solidFill>
                <a:srgbClr val="3333FF"/>
              </a:solidFill>
              <a:latin typeface="黑体" pitchFamily="49" charset="-122"/>
              <a:ea typeface="黑体" pitchFamily="49" charset="-122"/>
            </a:endParaRPr>
          </a:p>
          <a:p>
            <a:pPr marL="742950" indent="-742950">
              <a:spcBef>
                <a:spcPts val="1800"/>
              </a:spcBef>
              <a:buAutoNum type="arabicPeriod"/>
            </a:pPr>
            <a:endParaRPr lang="zh-TW" altLang="en-US" sz="4000" b="1" dirty="0" smtClean="0">
              <a:solidFill>
                <a:srgbClr val="3333FF"/>
              </a:solidFill>
              <a:latin typeface="黑体" pitchFamily="49" charset="-122"/>
              <a:ea typeface="黑体" pitchFamily="49" charset="-122"/>
            </a:endParaRPr>
          </a:p>
          <a:p>
            <a:endParaRPr lang="zh-TW" altLang="en-US" sz="4000" b="1" dirty="0" smtClean="0">
              <a:solidFill>
                <a:srgbClr val="3333FF"/>
              </a:solidFill>
              <a:latin typeface="黑体" pitchFamily="49" charset="-122"/>
              <a:ea typeface="黑体" pitchFamily="49" charset="-122"/>
            </a:endParaRPr>
          </a:p>
          <a:p>
            <a:endParaRPr lang="zh-TW" altLang="en-US" sz="4000" b="1" dirty="0" smtClean="0">
              <a:solidFill>
                <a:srgbClr val="3333FF"/>
              </a:solidFill>
              <a:latin typeface="黑体" pitchFamily="49" charset="-122"/>
              <a:ea typeface="黑体" pitchFamily="49" charset="-122"/>
            </a:endParaRPr>
          </a:p>
        </p:txBody>
      </p:sp>
      <p:sp>
        <p:nvSpPr>
          <p:cNvPr id="10" name="TextBox 9"/>
          <p:cNvSpPr txBox="1"/>
          <p:nvPr/>
        </p:nvSpPr>
        <p:spPr>
          <a:xfrm>
            <a:off x="1066800" y="76200"/>
            <a:ext cx="6934200" cy="923330"/>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zh-CN" altLang="en-US" sz="5400" b="1" i="1" cap="all" dirty="0" smtClean="0">
                <a:ln w="0"/>
                <a:solidFill>
                  <a:srgbClr val="FF0000"/>
                </a:solidFill>
                <a:effectLst>
                  <a:reflection blurRad="12700" stA="50000" endPos="50000" dist="5000" dir="5400000" sy="-100000" rotWithShape="0"/>
                </a:effectLst>
                <a:latin typeface="微软雅黑" pitchFamily="34" charset="-122"/>
                <a:ea typeface="微软雅黑" pitchFamily="34" charset="-122"/>
              </a:rPr>
              <a:t>問題討論</a:t>
            </a:r>
            <a:endParaRPr lang="en-US" sz="5400" b="1" i="1" cap="all" dirty="0">
              <a:ln w="0"/>
              <a:solidFill>
                <a:srgbClr val="FF0000"/>
              </a:solidFill>
              <a:effectLst>
                <a:reflection blurRad="12700" stA="50000" endPos="50000" dist="5000" dir="5400000" sy="-100000" rotWithShape="0"/>
              </a:effectLst>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cstate="print"/>
          <a:srcRect/>
          <a:stretch>
            <a:fillRect/>
          </a:stretch>
        </p:blipFill>
        <p:spPr bwMode="auto">
          <a:xfrm>
            <a:off x="457200" y="228600"/>
            <a:ext cx="4482726" cy="25146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304800" y="3276600"/>
            <a:ext cx="4076700" cy="2633548"/>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5257800" y="533400"/>
            <a:ext cx="3302000" cy="4953000"/>
          </a:xfrm>
          <a:prstGeom prst="rect">
            <a:avLst/>
          </a:prstGeom>
          <a:noFill/>
          <a:ln w="9525">
            <a:noFill/>
            <a:miter lim="800000"/>
            <a:headEnd/>
            <a:tailEnd/>
          </a:ln>
        </p:spPr>
      </p:pic>
      <p:pic>
        <p:nvPicPr>
          <p:cNvPr id="8" name="Picture 3"/>
          <p:cNvPicPr>
            <a:picLocks noChangeAspect="1" noChangeArrowheads="1"/>
          </p:cNvPicPr>
          <p:nvPr/>
        </p:nvPicPr>
        <p:blipFill>
          <a:blip r:embed="rId5" cstate="print"/>
          <a:srcRect/>
          <a:stretch>
            <a:fillRect/>
          </a:stretch>
        </p:blipFill>
        <p:spPr bwMode="auto">
          <a:xfrm>
            <a:off x="4757404" y="3048000"/>
            <a:ext cx="4386596" cy="3429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anim calcmode="lin" valueType="num">
                                      <p:cBhvr>
                                        <p:cTn id="8" dur="1000" fill="hold"/>
                                        <p:tgtEl>
                                          <p:spTgt spid="1028"/>
                                        </p:tgtEl>
                                        <p:attrNameLst>
                                          <p:attrName>ppt_x</p:attrName>
                                        </p:attrNameLst>
                                      </p:cBhvr>
                                      <p:tavLst>
                                        <p:tav tm="0">
                                          <p:val>
                                            <p:strVal val="#ppt_x"/>
                                          </p:val>
                                        </p:tav>
                                        <p:tav tm="100000">
                                          <p:val>
                                            <p:strVal val="#ppt_x"/>
                                          </p:val>
                                        </p:tav>
                                      </p:tavLst>
                                    </p:anim>
                                    <p:anim calcmode="lin" valueType="num">
                                      <p:cBhvr>
                                        <p:cTn id="9"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35" presetClass="entr" presetSubtype="0" fill="hold" nodeType="clickEffect">
                                  <p:stCondLst>
                                    <p:cond delay="0"/>
                                  </p:stCondLst>
                                  <p:childTnLst>
                                    <p:set>
                                      <p:cBhvr>
                                        <p:cTn id="31" dur="1" fill="hold">
                                          <p:stCondLst>
                                            <p:cond delay="0"/>
                                          </p:stCondLst>
                                        </p:cTn>
                                        <p:tgtEl>
                                          <p:spTgt spid="1027"/>
                                        </p:tgtEl>
                                        <p:attrNameLst>
                                          <p:attrName>style.visibility</p:attrName>
                                        </p:attrNameLst>
                                      </p:cBhvr>
                                      <p:to>
                                        <p:strVal val="visible"/>
                                      </p:to>
                                    </p:set>
                                    <p:animEffect transition="in" filter="fade">
                                      <p:cBhvr>
                                        <p:cTn id="32" dur="2000"/>
                                        <p:tgtEl>
                                          <p:spTgt spid="1027"/>
                                        </p:tgtEl>
                                      </p:cBhvr>
                                    </p:animEffect>
                                    <p:anim calcmode="lin" valueType="num">
                                      <p:cBhvr>
                                        <p:cTn id="33" dur="2000" fill="hold"/>
                                        <p:tgtEl>
                                          <p:spTgt spid="1027"/>
                                        </p:tgtEl>
                                        <p:attrNameLst>
                                          <p:attrName>style.rotation</p:attrName>
                                        </p:attrNameLst>
                                      </p:cBhvr>
                                      <p:tavLst>
                                        <p:tav tm="0">
                                          <p:val>
                                            <p:fltVal val="720"/>
                                          </p:val>
                                        </p:tav>
                                        <p:tav tm="100000">
                                          <p:val>
                                            <p:fltVal val="0"/>
                                          </p:val>
                                        </p:tav>
                                      </p:tavLst>
                                    </p:anim>
                                    <p:anim calcmode="lin" valueType="num">
                                      <p:cBhvr>
                                        <p:cTn id="34" dur="2000" fill="hold"/>
                                        <p:tgtEl>
                                          <p:spTgt spid="1027"/>
                                        </p:tgtEl>
                                        <p:attrNameLst>
                                          <p:attrName>ppt_h</p:attrName>
                                        </p:attrNameLst>
                                      </p:cBhvr>
                                      <p:tavLst>
                                        <p:tav tm="0">
                                          <p:val>
                                            <p:fltVal val="0"/>
                                          </p:val>
                                        </p:tav>
                                        <p:tav tm="100000">
                                          <p:val>
                                            <p:strVal val="#ppt_h"/>
                                          </p:val>
                                        </p:tav>
                                      </p:tavLst>
                                    </p:anim>
                                    <p:anim calcmode="lin" valueType="num">
                                      <p:cBhvr>
                                        <p:cTn id="35" dur="2000" fill="hold"/>
                                        <p:tgtEl>
                                          <p:spTgt spid="102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2590800"/>
            <a:ext cx="3831771" cy="2514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cstate="print"/>
          <a:srcRect/>
          <a:stretch>
            <a:fillRect/>
          </a:stretch>
        </p:blipFill>
        <p:spPr bwMode="auto">
          <a:xfrm>
            <a:off x="4724400" y="1981200"/>
            <a:ext cx="4079506" cy="4210050"/>
          </a:xfrm>
          <a:prstGeom prst="rect">
            <a:avLst/>
          </a:prstGeom>
          <a:noFill/>
          <a:ln w="9525">
            <a:noFill/>
            <a:miter lim="800000"/>
            <a:headEnd/>
            <a:tailEnd/>
          </a:ln>
        </p:spPr>
      </p:pic>
      <p:sp>
        <p:nvSpPr>
          <p:cNvPr id="8" name="TextBox 7"/>
          <p:cNvSpPr txBox="1"/>
          <p:nvPr/>
        </p:nvSpPr>
        <p:spPr>
          <a:xfrm>
            <a:off x="1295400" y="228600"/>
            <a:ext cx="6858000" cy="1446550"/>
          </a:xfrm>
          <a:prstGeom prst="rect">
            <a:avLst/>
          </a:prstGeom>
          <a:noFill/>
        </p:spPr>
        <p:txBody>
          <a:bodyPr wrap="square" rtlCol="0">
            <a:spAutoFit/>
          </a:bodyPr>
          <a:lstStyle/>
          <a:p>
            <a:r>
              <a:rPr lang="zh-CN" altLang="en-US" sz="8800" b="1" dirty="0" smtClean="0">
                <a:solidFill>
                  <a:srgbClr val="FF0000"/>
                </a:solidFill>
                <a:latin typeface="黑体" pitchFamily="49" charset="-122"/>
                <a:ea typeface="黑体" pitchFamily="49" charset="-122"/>
              </a:rPr>
              <a:t>人生的挑戰</a:t>
            </a:r>
            <a:endParaRPr lang="en-US" sz="8800" b="1" dirty="0">
              <a:solidFill>
                <a:srgbClr val="FF0000"/>
              </a:solidFill>
              <a:latin typeface="黑体" pitchFamily="49" charset="-122"/>
              <a:ea typeface="黑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80">
                                          <p:stCondLst>
                                            <p:cond delay="0"/>
                                          </p:stCondLst>
                                        </p:cTn>
                                        <p:tgtEl>
                                          <p:spTgt spid="7"/>
                                        </p:tgtEl>
                                      </p:cBhvr>
                                    </p:animEffect>
                                    <p:anim calcmode="lin" valueType="num">
                                      <p:cBhvr>
                                        <p:cTn id="1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0" dur="26">
                                          <p:stCondLst>
                                            <p:cond delay="650"/>
                                          </p:stCondLst>
                                        </p:cTn>
                                        <p:tgtEl>
                                          <p:spTgt spid="7"/>
                                        </p:tgtEl>
                                      </p:cBhvr>
                                      <p:to x="100000" y="60000"/>
                                    </p:animScale>
                                    <p:animScale>
                                      <p:cBhvr>
                                        <p:cTn id="21" dur="166" decel="50000">
                                          <p:stCondLst>
                                            <p:cond delay="676"/>
                                          </p:stCondLst>
                                        </p:cTn>
                                        <p:tgtEl>
                                          <p:spTgt spid="7"/>
                                        </p:tgtEl>
                                      </p:cBhvr>
                                      <p:to x="100000" y="100000"/>
                                    </p:animScale>
                                    <p:animScale>
                                      <p:cBhvr>
                                        <p:cTn id="22" dur="26">
                                          <p:stCondLst>
                                            <p:cond delay="1312"/>
                                          </p:stCondLst>
                                        </p:cTn>
                                        <p:tgtEl>
                                          <p:spTgt spid="7"/>
                                        </p:tgtEl>
                                      </p:cBhvr>
                                      <p:to x="100000" y="80000"/>
                                    </p:animScale>
                                    <p:animScale>
                                      <p:cBhvr>
                                        <p:cTn id="23" dur="166" decel="50000">
                                          <p:stCondLst>
                                            <p:cond delay="1338"/>
                                          </p:stCondLst>
                                        </p:cTn>
                                        <p:tgtEl>
                                          <p:spTgt spid="7"/>
                                        </p:tgtEl>
                                      </p:cBhvr>
                                      <p:to x="100000" y="100000"/>
                                    </p:animScale>
                                    <p:animScale>
                                      <p:cBhvr>
                                        <p:cTn id="24" dur="26">
                                          <p:stCondLst>
                                            <p:cond delay="1642"/>
                                          </p:stCondLst>
                                        </p:cTn>
                                        <p:tgtEl>
                                          <p:spTgt spid="7"/>
                                        </p:tgtEl>
                                      </p:cBhvr>
                                      <p:to x="100000" y="90000"/>
                                    </p:animScale>
                                    <p:animScale>
                                      <p:cBhvr>
                                        <p:cTn id="25" dur="166" decel="50000">
                                          <p:stCondLst>
                                            <p:cond delay="1668"/>
                                          </p:stCondLst>
                                        </p:cTn>
                                        <p:tgtEl>
                                          <p:spTgt spid="7"/>
                                        </p:tgtEl>
                                      </p:cBhvr>
                                      <p:to x="100000" y="100000"/>
                                    </p:animScale>
                                    <p:animScale>
                                      <p:cBhvr>
                                        <p:cTn id="26" dur="26">
                                          <p:stCondLst>
                                            <p:cond delay="1808"/>
                                          </p:stCondLst>
                                        </p:cTn>
                                        <p:tgtEl>
                                          <p:spTgt spid="7"/>
                                        </p:tgtEl>
                                      </p:cBhvr>
                                      <p:to x="100000" y="95000"/>
                                    </p:animScale>
                                    <p:animScale>
                                      <p:cBhvr>
                                        <p:cTn id="27"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4876800" y="2819400"/>
            <a:ext cx="3993397" cy="3624775"/>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533400" y="304800"/>
            <a:ext cx="4114800"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304800"/>
            <a:ext cx="8153400" cy="1446550"/>
          </a:xfrm>
          <a:prstGeom prst="rect">
            <a:avLst/>
          </a:prstGeom>
          <a:noFill/>
        </p:spPr>
        <p:txBody>
          <a:bodyPr wrap="square" rtlCol="0">
            <a:spAutoFit/>
          </a:bodyPr>
          <a:lstStyle/>
          <a:p>
            <a:pPr algn="ctr"/>
            <a:r>
              <a:rPr lang="zh-CN" altLang="en-US" sz="8800" b="1" dirty="0" smtClean="0">
                <a:solidFill>
                  <a:srgbClr val="FF0000"/>
                </a:solidFill>
                <a:latin typeface="黑体" pitchFamily="49" charset="-122"/>
                <a:ea typeface="黑体" pitchFamily="49" charset="-122"/>
              </a:rPr>
              <a:t>害怕 </a:t>
            </a:r>
            <a:r>
              <a:rPr lang="en-US" altLang="zh-CN" sz="8800" b="1" dirty="0" smtClean="0">
                <a:solidFill>
                  <a:srgbClr val="FF0000"/>
                </a:solidFill>
                <a:latin typeface="黑体" pitchFamily="49" charset="-122"/>
                <a:ea typeface="黑体" pitchFamily="49" charset="-122"/>
              </a:rPr>
              <a:t>(fear)</a:t>
            </a:r>
            <a:endParaRPr lang="en-US" sz="8800" b="1" dirty="0">
              <a:solidFill>
                <a:srgbClr val="FF0000"/>
              </a:solidFill>
              <a:latin typeface="黑体" pitchFamily="49" charset="-122"/>
              <a:ea typeface="黑体" pitchFamily="49" charset="-122"/>
            </a:endParaRPr>
          </a:p>
        </p:txBody>
      </p:sp>
      <p:sp>
        <p:nvSpPr>
          <p:cNvPr id="3" name="Rectangle 2"/>
          <p:cNvSpPr/>
          <p:nvPr/>
        </p:nvSpPr>
        <p:spPr>
          <a:xfrm>
            <a:off x="457200" y="2209800"/>
            <a:ext cx="8382000" cy="4247317"/>
          </a:xfrm>
          <a:prstGeom prst="rect">
            <a:avLst/>
          </a:prstGeom>
        </p:spPr>
        <p:txBody>
          <a:bodyPr wrap="square">
            <a:spAutoFit/>
          </a:bodyPr>
          <a:lstStyle/>
          <a:p>
            <a:r>
              <a:rPr lang="en-US" sz="5400" b="1" dirty="0" smtClean="0">
                <a:latin typeface="Arial" pitchFamily="34" charset="0"/>
                <a:cs typeface="Arial" pitchFamily="34" charset="0"/>
              </a:rPr>
              <a:t>a distressing emotion aroused by impending danger, evil, pain, etc., </a:t>
            </a:r>
          </a:p>
          <a:p>
            <a:r>
              <a:rPr lang="en-US" sz="5400" b="1" dirty="0" smtClean="0">
                <a:latin typeface="Arial" pitchFamily="34" charset="0"/>
                <a:cs typeface="Arial" pitchFamily="34" charset="0"/>
              </a:rPr>
              <a:t>whether the threat is real or imagined.</a:t>
            </a:r>
            <a:endParaRPr lang="en-US" sz="54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1000" fill="hold"/>
                                        <p:tgtEl>
                                          <p:spTgt spid="3">
                                            <p:txEl>
                                              <p:pRg st="1" end="1"/>
                                            </p:txEl>
                                          </p:spTgt>
                                        </p:tgtEl>
                                        <p:attrNameLst>
                                          <p:attrName>style.color</p:attrName>
                                        </p:attrNameLst>
                                      </p:cBhvr>
                                      <p:to>
                                        <p:clrVal>
                                          <a:srgbClr val="FF0000"/>
                                        </p:clrVal>
                                      </p:to>
                                    </p:set>
                                    <p:set>
                                      <p:cBhvr>
                                        <p:cTn id="7" dur="1000" fill="hold"/>
                                        <p:tgtEl>
                                          <p:spTgt spid="3">
                                            <p:txEl>
                                              <p:pRg st="1" end="1"/>
                                            </p:txEl>
                                          </p:spTgt>
                                        </p:tgtEl>
                                        <p:attrNameLst>
                                          <p:attrName>fillcolor</p:attrName>
                                        </p:attrNameLst>
                                      </p:cBhvr>
                                      <p:to>
                                        <p:clrVal>
                                          <a:srgbClr val="FF0000"/>
                                        </p:clrVal>
                                      </p:to>
                                    </p:set>
                                    <p:set>
                                      <p:cBhvr>
                                        <p:cTn id="8" dur="1000" fill="hold"/>
                                        <p:tgtEl>
                                          <p:spTgt spid="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304800"/>
            <a:ext cx="8153400" cy="1446550"/>
          </a:xfrm>
          <a:prstGeom prst="rect">
            <a:avLst/>
          </a:prstGeom>
          <a:noFill/>
        </p:spPr>
        <p:txBody>
          <a:bodyPr wrap="square" rtlCol="0">
            <a:spAutoFit/>
          </a:bodyPr>
          <a:lstStyle/>
          <a:p>
            <a:pPr algn="ctr"/>
            <a:r>
              <a:rPr lang="zh-CN" altLang="en-US" sz="8800" b="1" dirty="0" smtClean="0">
                <a:solidFill>
                  <a:srgbClr val="FF0000"/>
                </a:solidFill>
                <a:latin typeface="黑体" pitchFamily="49" charset="-122"/>
                <a:ea typeface="黑体" pitchFamily="49" charset="-122"/>
              </a:rPr>
              <a:t>羞恥</a:t>
            </a:r>
            <a:r>
              <a:rPr lang="en-US" altLang="zh-CN" sz="8800" b="1" dirty="0" smtClean="0">
                <a:solidFill>
                  <a:srgbClr val="FF0000"/>
                </a:solidFill>
                <a:latin typeface="黑体" pitchFamily="49" charset="-122"/>
                <a:ea typeface="黑体" pitchFamily="49" charset="-122"/>
              </a:rPr>
              <a:t>(Shame)</a:t>
            </a:r>
            <a:endParaRPr lang="en-US" sz="8800" b="1" dirty="0">
              <a:solidFill>
                <a:srgbClr val="FF0000"/>
              </a:solidFill>
              <a:latin typeface="黑体" pitchFamily="49" charset="-122"/>
              <a:ea typeface="黑体" pitchFamily="49" charset="-122"/>
            </a:endParaRPr>
          </a:p>
        </p:txBody>
      </p:sp>
      <p:sp>
        <p:nvSpPr>
          <p:cNvPr id="3" name="Rectangle 2"/>
          <p:cNvSpPr/>
          <p:nvPr/>
        </p:nvSpPr>
        <p:spPr>
          <a:xfrm>
            <a:off x="228600" y="2209800"/>
            <a:ext cx="8686800" cy="3416320"/>
          </a:xfrm>
          <a:prstGeom prst="rect">
            <a:avLst/>
          </a:prstGeom>
        </p:spPr>
        <p:txBody>
          <a:bodyPr wrap="square">
            <a:spAutoFit/>
          </a:bodyPr>
          <a:lstStyle/>
          <a:p>
            <a:r>
              <a:rPr lang="en-US" sz="5400" b="1" dirty="0" smtClean="0">
                <a:latin typeface="Arial" pitchFamily="34" charset="0"/>
                <a:cs typeface="Arial" pitchFamily="34" charset="0"/>
              </a:rPr>
              <a:t>a painful emotion caused by consciousness of guilt, shortcoming, or </a:t>
            </a:r>
            <a:r>
              <a:rPr lang="en-US" sz="5400" b="1" dirty="0" smtClean="0">
                <a:latin typeface="Arial" pitchFamily="34" charset="0"/>
                <a:cs typeface="Arial" pitchFamily="34" charset="0"/>
              </a:rPr>
              <a:t>impropriety</a:t>
            </a:r>
            <a:r>
              <a:rPr lang="en-US" altLang="zh-CN" sz="5400" b="1" dirty="0" smtClean="0">
                <a:latin typeface="Arial" pitchFamily="34" charset="0"/>
                <a:cs typeface="Arial" pitchFamily="34" charset="0"/>
              </a:rPr>
              <a:t>.</a:t>
            </a:r>
            <a:endParaRPr lang="en-US" sz="5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905000"/>
            <a:ext cx="8153400" cy="1446550"/>
          </a:xfrm>
          <a:prstGeom prst="rect">
            <a:avLst/>
          </a:prstGeom>
          <a:noFill/>
        </p:spPr>
        <p:txBody>
          <a:bodyPr wrap="square" rtlCol="0">
            <a:spAutoFit/>
          </a:bodyPr>
          <a:lstStyle/>
          <a:p>
            <a:pPr algn="ctr"/>
            <a:r>
              <a:rPr lang="zh-CN" altLang="en-US" sz="8800" b="1" dirty="0" smtClean="0">
                <a:solidFill>
                  <a:srgbClr val="FF0000"/>
                </a:solidFill>
                <a:latin typeface="黑体" pitchFamily="49" charset="-122"/>
                <a:ea typeface="黑体" pitchFamily="49" charset="-122"/>
              </a:rPr>
              <a:t>神对人的计划</a:t>
            </a:r>
            <a:endParaRPr lang="en-US" sz="8800" b="1" dirty="0">
              <a:solidFill>
                <a:srgbClr val="FF0000"/>
              </a:solidFill>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76200"/>
            <a:ext cx="8991600" cy="6740307"/>
          </a:xfrm>
          <a:prstGeom prst="rect">
            <a:avLst/>
          </a:prstGeom>
          <a:noFill/>
        </p:spPr>
        <p:txBody>
          <a:bodyPr wrap="square" rtlCol="0">
            <a:spAutoFit/>
          </a:bodyPr>
          <a:lstStyle/>
          <a:p>
            <a:r>
              <a:rPr lang="en-US" altLang="zh-TW" sz="5400" b="1" dirty="0" smtClean="0">
                <a:solidFill>
                  <a:srgbClr val="3333FF"/>
                </a:solidFill>
                <a:latin typeface="黑体" pitchFamily="49" charset="-122"/>
                <a:ea typeface="黑体" pitchFamily="49" charset="-122"/>
              </a:rPr>
              <a:t>Gen 1:26 </a:t>
            </a:r>
            <a:r>
              <a:rPr lang="zh-TW" altLang="en-US" sz="5400" b="1" dirty="0" smtClean="0">
                <a:solidFill>
                  <a:srgbClr val="3333FF"/>
                </a:solidFill>
                <a:latin typeface="黑体" pitchFamily="49" charset="-122"/>
                <a:ea typeface="黑体" pitchFamily="49" charset="-122"/>
              </a:rPr>
              <a:t>神說：我們要照著我們的形像、按著我們的樣式造人，使他們管理海裡的魚、空中的鳥、地上的牲畜，和全地，並地上所爬的一切昆蟲。</a:t>
            </a:r>
            <a:r>
              <a:rPr lang="en-US" altLang="zh-TW" sz="5400" b="1" dirty="0" smtClean="0">
                <a:solidFill>
                  <a:srgbClr val="3333FF"/>
                </a:solidFill>
                <a:latin typeface="黑体" pitchFamily="49" charset="-122"/>
                <a:ea typeface="黑体" pitchFamily="49" charset="-122"/>
              </a:rPr>
              <a:t>Gen 1:27 </a:t>
            </a:r>
            <a:r>
              <a:rPr lang="zh-TW" altLang="en-US" sz="5400" b="1" dirty="0" smtClean="0">
                <a:solidFill>
                  <a:srgbClr val="3333FF"/>
                </a:solidFill>
                <a:latin typeface="黑体" pitchFamily="49" charset="-122"/>
                <a:ea typeface="黑体" pitchFamily="49" charset="-122"/>
              </a:rPr>
              <a:t>神就照著自己的形像造人，乃是照著他的形像造男造女。</a:t>
            </a:r>
            <a:endParaRPr lang="en-US" sz="5400" b="1" dirty="0">
              <a:solidFill>
                <a:srgbClr val="3333FF"/>
              </a:solidFill>
              <a:latin typeface="黑体" pitchFamily="49" charset="-122"/>
              <a:ea typeface="黑体" pitchFamily="49" charset="-122"/>
            </a:endParaRPr>
          </a:p>
        </p:txBody>
      </p:sp>
      <p:sp>
        <p:nvSpPr>
          <p:cNvPr id="3" name="TextBox 2"/>
          <p:cNvSpPr txBox="1"/>
          <p:nvPr/>
        </p:nvSpPr>
        <p:spPr>
          <a:xfrm>
            <a:off x="152400" y="76200"/>
            <a:ext cx="8991600" cy="6740307"/>
          </a:xfrm>
          <a:prstGeom prst="rect">
            <a:avLst/>
          </a:prstGeom>
          <a:noFill/>
        </p:spPr>
        <p:txBody>
          <a:bodyPr wrap="square" rtlCol="0">
            <a:spAutoFit/>
          </a:bodyPr>
          <a:lstStyle/>
          <a:p>
            <a:r>
              <a:rPr lang="en-US" altLang="zh-TW" sz="5400" b="1" dirty="0" smtClean="0">
                <a:solidFill>
                  <a:srgbClr val="3333FF"/>
                </a:solidFill>
                <a:latin typeface="黑体" pitchFamily="49" charset="-122"/>
                <a:ea typeface="黑体" pitchFamily="49" charset="-122"/>
              </a:rPr>
              <a:t>Gen 1:26 </a:t>
            </a:r>
            <a:r>
              <a:rPr lang="zh-TW" altLang="en-US" sz="5400" b="1" dirty="0" smtClean="0">
                <a:solidFill>
                  <a:srgbClr val="3333FF"/>
                </a:solidFill>
                <a:latin typeface="黑体" pitchFamily="49" charset="-122"/>
                <a:ea typeface="黑体" pitchFamily="49" charset="-122"/>
              </a:rPr>
              <a:t>神說：</a:t>
            </a:r>
            <a:r>
              <a:rPr lang="zh-TW" altLang="en-US" sz="5400" b="1" dirty="0" smtClean="0">
                <a:solidFill>
                  <a:srgbClr val="FF0000"/>
                </a:solidFill>
                <a:latin typeface="黑体" pitchFamily="49" charset="-122"/>
                <a:ea typeface="黑体" pitchFamily="49" charset="-122"/>
              </a:rPr>
              <a:t>我們要照著我們的形像、按著我們的樣式造人</a:t>
            </a:r>
            <a:r>
              <a:rPr lang="zh-TW" altLang="en-US" sz="5400" b="1" dirty="0" smtClean="0">
                <a:solidFill>
                  <a:srgbClr val="3333FF"/>
                </a:solidFill>
                <a:latin typeface="黑体" pitchFamily="49" charset="-122"/>
                <a:ea typeface="黑体" pitchFamily="49" charset="-122"/>
              </a:rPr>
              <a:t>，使他們管理海裡的魚、空中的鳥、地上的牲畜，和全地，並地上所爬的一切昆蟲。</a:t>
            </a:r>
            <a:r>
              <a:rPr lang="en-US" altLang="zh-TW" sz="5400" b="1" dirty="0" smtClean="0">
                <a:solidFill>
                  <a:srgbClr val="3333FF"/>
                </a:solidFill>
                <a:latin typeface="黑体" pitchFamily="49" charset="-122"/>
                <a:ea typeface="黑体" pitchFamily="49" charset="-122"/>
              </a:rPr>
              <a:t>Gen 1:27 </a:t>
            </a:r>
            <a:r>
              <a:rPr lang="zh-TW" altLang="en-US" sz="5400" b="1" dirty="0" smtClean="0">
                <a:solidFill>
                  <a:srgbClr val="3333FF"/>
                </a:solidFill>
                <a:latin typeface="黑体" pitchFamily="49" charset="-122"/>
                <a:ea typeface="黑体" pitchFamily="49" charset="-122"/>
              </a:rPr>
              <a:t>神就照著自己的形像造人，乃是照著他的形像造男造女。</a:t>
            </a:r>
            <a:endParaRPr lang="en-US" sz="5400" b="1" dirty="0">
              <a:solidFill>
                <a:srgbClr val="3333FF"/>
              </a:solidFill>
              <a:latin typeface="黑体" pitchFamily="49" charset="-122"/>
              <a:ea typeface="黑体" pitchFamily="49" charset="-122"/>
            </a:endParaRPr>
          </a:p>
        </p:txBody>
      </p:sp>
      <p:sp>
        <p:nvSpPr>
          <p:cNvPr id="4" name="TextBox 3"/>
          <p:cNvSpPr txBox="1"/>
          <p:nvPr/>
        </p:nvSpPr>
        <p:spPr>
          <a:xfrm>
            <a:off x="152400" y="76200"/>
            <a:ext cx="8991600" cy="6740307"/>
          </a:xfrm>
          <a:prstGeom prst="rect">
            <a:avLst/>
          </a:prstGeom>
          <a:noFill/>
        </p:spPr>
        <p:txBody>
          <a:bodyPr wrap="square" rtlCol="0">
            <a:spAutoFit/>
          </a:bodyPr>
          <a:lstStyle/>
          <a:p>
            <a:r>
              <a:rPr lang="en-US" altLang="zh-TW" sz="5400" b="1" dirty="0" smtClean="0">
                <a:solidFill>
                  <a:srgbClr val="3333FF"/>
                </a:solidFill>
                <a:latin typeface="黑体" pitchFamily="49" charset="-122"/>
                <a:ea typeface="黑体" pitchFamily="49" charset="-122"/>
              </a:rPr>
              <a:t>Gen 1:26 </a:t>
            </a:r>
            <a:r>
              <a:rPr lang="zh-TW" altLang="en-US" sz="5400" b="1" dirty="0" smtClean="0">
                <a:solidFill>
                  <a:srgbClr val="3333FF"/>
                </a:solidFill>
                <a:latin typeface="黑体" pitchFamily="49" charset="-122"/>
                <a:ea typeface="黑体" pitchFamily="49" charset="-122"/>
              </a:rPr>
              <a:t>神說：我們要照著我們的形像、按著我們的樣式造人，</a:t>
            </a:r>
            <a:r>
              <a:rPr lang="zh-TW" altLang="en-US" sz="5400" b="1" dirty="0" smtClean="0">
                <a:solidFill>
                  <a:srgbClr val="FF0000"/>
                </a:solidFill>
                <a:latin typeface="黑体" pitchFamily="49" charset="-122"/>
                <a:ea typeface="黑体" pitchFamily="49" charset="-122"/>
              </a:rPr>
              <a:t>使他們管理海裡的魚、空中的鳥、地上的牲畜，和全地，並地上所爬的一切昆蟲</a:t>
            </a:r>
            <a:r>
              <a:rPr lang="zh-TW" altLang="en-US" sz="5400" b="1" dirty="0" smtClean="0">
                <a:solidFill>
                  <a:srgbClr val="3333FF"/>
                </a:solidFill>
                <a:latin typeface="黑体" pitchFamily="49" charset="-122"/>
                <a:ea typeface="黑体" pitchFamily="49" charset="-122"/>
              </a:rPr>
              <a:t>。</a:t>
            </a:r>
            <a:r>
              <a:rPr lang="en-US" altLang="zh-TW" sz="5400" b="1" dirty="0" smtClean="0">
                <a:solidFill>
                  <a:srgbClr val="3333FF"/>
                </a:solidFill>
                <a:latin typeface="黑体" pitchFamily="49" charset="-122"/>
                <a:ea typeface="黑体" pitchFamily="49" charset="-122"/>
              </a:rPr>
              <a:t>Gen 1:27 </a:t>
            </a:r>
            <a:r>
              <a:rPr lang="zh-TW" altLang="en-US" sz="5400" b="1" dirty="0" smtClean="0">
                <a:solidFill>
                  <a:srgbClr val="3333FF"/>
                </a:solidFill>
                <a:latin typeface="黑体" pitchFamily="49" charset="-122"/>
                <a:ea typeface="黑体" pitchFamily="49" charset="-122"/>
              </a:rPr>
              <a:t>神就照著自己的形像造人，乃是照著他的形像造男造女。</a:t>
            </a:r>
            <a:endParaRPr lang="en-US" sz="5400" b="1" dirty="0">
              <a:solidFill>
                <a:srgbClr val="3333FF"/>
              </a:solidFill>
              <a:latin typeface="黑体" pitchFamily="49" charset="-122"/>
              <a:ea typeface="黑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TotalTime>
  <Words>1095</Words>
  <Application>Microsoft Office PowerPoint</Application>
  <PresentationFormat>On-screen Show (4:3)</PresentationFormat>
  <Paragraphs>43</Paragraphs>
  <Slides>29</Slides>
  <Notes>2</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YZ</dc:creator>
  <cp:lastModifiedBy>YZ</cp:lastModifiedBy>
  <cp:revision>50</cp:revision>
  <dcterms:created xsi:type="dcterms:W3CDTF">2012-03-04T20:46:38Z</dcterms:created>
  <dcterms:modified xsi:type="dcterms:W3CDTF">2012-03-23T01:39:22Z</dcterms:modified>
</cp:coreProperties>
</file>