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32" r:id="rId6"/>
  </p:sldMasterIdLst>
  <p:notesMasterIdLst>
    <p:notesMasterId r:id="rId21"/>
  </p:notesMasterIdLst>
  <p:sldIdLst>
    <p:sldId id="335" r:id="rId7"/>
    <p:sldId id="422" r:id="rId8"/>
    <p:sldId id="423" r:id="rId9"/>
    <p:sldId id="424" r:id="rId10"/>
    <p:sldId id="425" r:id="rId11"/>
    <p:sldId id="408" r:id="rId12"/>
    <p:sldId id="421" r:id="rId13"/>
    <p:sldId id="410" r:id="rId14"/>
    <p:sldId id="411" r:id="rId15"/>
    <p:sldId id="426" r:id="rId16"/>
    <p:sldId id="427" r:id="rId17"/>
    <p:sldId id="428" r:id="rId18"/>
    <p:sldId id="430" r:id="rId19"/>
    <p:sldId id="412" r:id="rId2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95" autoAdjust="0"/>
  </p:normalViewPr>
  <p:slideViewPr>
    <p:cSldViewPr>
      <p:cViewPr varScale="1">
        <p:scale>
          <a:sx n="101" d="100"/>
          <a:sy n="101" d="100"/>
        </p:scale>
        <p:origin x="684" y="48"/>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6/18/2017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52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33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3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7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7</a:t>
            </a:fld>
            <a:endParaRPr lang="en-US"/>
          </a:p>
        </p:txBody>
      </p:sp>
    </p:spTree>
    <p:extLst>
      <p:ext uri="{BB962C8B-B14F-4D97-AF65-F5344CB8AC3E}">
        <p14:creationId xmlns:p14="http://schemas.microsoft.com/office/powerpoint/2010/main" val="339330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16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14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18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64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489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2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024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22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388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346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57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037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9302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915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72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5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60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555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00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40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72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783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15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55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6/18/2017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6/18/2017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38440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6/18/2017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6131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0" r="-10000" b="-55000"/>
          </a:stretch>
        </a:blipFill>
        <a:effectLst/>
      </p:bgPr>
    </p:bg>
    <p:spTree>
      <p:nvGrpSpPr>
        <p:cNvPr id="1" name=""/>
        <p:cNvGrpSpPr/>
        <p:nvPr/>
      </p:nvGrpSpPr>
      <p:grpSpPr>
        <a:xfrm>
          <a:off x="0" y="0"/>
          <a:ext cx="0" cy="0"/>
          <a:chOff x="0" y="0"/>
          <a:chExt cx="0" cy="0"/>
        </a:xfrm>
      </p:grpSpPr>
      <p:sp>
        <p:nvSpPr>
          <p:cNvPr id="3" name="TextBox 2"/>
          <p:cNvSpPr txBox="1"/>
          <p:nvPr/>
        </p:nvSpPr>
        <p:spPr>
          <a:xfrm>
            <a:off x="235563" y="1104900"/>
            <a:ext cx="8603637" cy="3139321"/>
          </a:xfrm>
          <a:prstGeom prst="rect">
            <a:avLst/>
          </a:prstGeom>
          <a:noFill/>
        </p:spPr>
        <p:txBody>
          <a:bodyPr wrap="none" rtlCol="0">
            <a:spAutoFit/>
          </a:bodyPr>
          <a:lstStyle/>
          <a:p>
            <a:pPr algn="ctr"/>
            <a:r>
              <a:rPr lang="zh-CN" altLang="en-US" sz="8800" b="1" dirty="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死里复活</a:t>
            </a:r>
            <a:r>
              <a:rPr lang="en-US" altLang="zh-CN" sz="8800" b="1"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(6</a:t>
            </a:r>
            <a:r>
              <a:rPr lang="zh-CN" altLang="en-US" sz="8800" b="1"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a:t>
            </a:r>
            <a:endPar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en-US" altLang="zh-CN" sz="5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Resurrection from the dead</a:t>
            </a:r>
          </a:p>
          <a:p>
            <a:pPr algn="ct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（罗马书</a:t>
            </a:r>
            <a:r>
              <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5-8</a:t>
            </a: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章）</a:t>
            </a:r>
            <a:endParaRPr lang="en-US" sz="60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9952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76200" y="876300"/>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2285286" y="114300"/>
            <a:ext cx="48013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noProof="0" dirty="0">
                <a:solidFill>
                  <a:srgbClr val="FF0000"/>
                </a:solidFill>
                <a:latin typeface="微软雅黑" panose="020B0503020204020204" pitchFamily="34" charset="-122"/>
                <a:ea typeface="微软雅黑" panose="020B0503020204020204" pitchFamily="34" charset="-122"/>
              </a:rPr>
              <a:t>为什</a:t>
            </a:r>
            <a:r>
              <a:rPr lang="zh-CN" altLang="en-US" sz="4000" noProof="0" dirty="0" smtClean="0">
                <a:solidFill>
                  <a:srgbClr val="FF0000"/>
                </a:solidFill>
                <a:latin typeface="微软雅黑" panose="020B0503020204020204" pitchFamily="34" charset="-122"/>
                <a:ea typeface="微软雅黑" panose="020B0503020204020204" pitchFamily="34" charset="-122"/>
              </a:rPr>
              <a:t>么说罪是死的？</a:t>
            </a:r>
            <a:endParaRPr kumimoji="0" lang="en-US" sz="4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Rectangle 1"/>
          <p:cNvSpPr/>
          <p:nvPr/>
        </p:nvSpPr>
        <p:spPr>
          <a:xfrm>
            <a:off x="91082" y="952500"/>
            <a:ext cx="8976717" cy="923330"/>
          </a:xfrm>
          <a:prstGeom prst="rect">
            <a:avLst/>
          </a:prstGeom>
        </p:spPr>
        <p:txBody>
          <a:bodyPr wrap="square">
            <a:spAutoFit/>
          </a:bodyPr>
          <a:lstStyle/>
          <a:p>
            <a:r>
              <a:rPr lang="en-US" b="1" dirty="0"/>
              <a:t>罗5:12 </a:t>
            </a:r>
            <a:r>
              <a:rPr lang="en-US" b="1" dirty="0" err="1"/>
              <a:t>这就如罪是从一人入了世界，死又是从罪来的；于是死就临到众人，因为众人都犯了罪</a:t>
            </a:r>
            <a:r>
              <a:rPr lang="en-US" b="1" dirty="0" err="1" smtClean="0"/>
              <a:t>。</a:t>
            </a:r>
            <a:r>
              <a:rPr lang="en-US" dirty="0" err="1"/>
              <a:t>Therefore</a:t>
            </a:r>
            <a:r>
              <a:rPr lang="en-US" dirty="0"/>
              <a:t>, just as through one man sin entered into the world, and death through sin, and so death spread to all men, because all </a:t>
            </a:r>
            <a:r>
              <a:rPr lang="en-US" dirty="0" smtClean="0"/>
              <a:t>sinned</a:t>
            </a:r>
            <a:r>
              <a:rPr lang="en-US" dirty="0"/>
              <a:t>.</a:t>
            </a:r>
            <a:endParaRPr lang="en-US" b="1" dirty="0"/>
          </a:p>
        </p:txBody>
      </p:sp>
      <p:sp>
        <p:nvSpPr>
          <p:cNvPr id="12" name="Rectangle 11"/>
          <p:cNvSpPr/>
          <p:nvPr/>
        </p:nvSpPr>
        <p:spPr>
          <a:xfrm>
            <a:off x="68222" y="1875830"/>
            <a:ext cx="8976717" cy="923330"/>
          </a:xfrm>
          <a:prstGeom prst="rect">
            <a:avLst/>
          </a:prstGeom>
        </p:spPr>
        <p:txBody>
          <a:bodyPr wrap="square">
            <a:spAutoFit/>
          </a:bodyPr>
          <a:lstStyle/>
          <a:p>
            <a:r>
              <a:rPr lang="zh-CN" altLang="en-US" b="1" dirty="0">
                <a:latin typeface="Microsoft YaHei" panose="020B0503020204020204" pitchFamily="34" charset="-122"/>
                <a:ea typeface="Microsoft YaHei" panose="020B0503020204020204" pitchFamily="34" charset="-122"/>
              </a:rPr>
              <a:t>罗</a:t>
            </a:r>
            <a:r>
              <a:rPr lang="en-US" altLang="zh-CN" b="1" dirty="0" smtClean="0">
                <a:latin typeface="Microsoft YaHei" panose="020B0503020204020204" pitchFamily="34" charset="-122"/>
                <a:ea typeface="Microsoft YaHei" panose="020B0503020204020204" pitchFamily="34" charset="-122"/>
              </a:rPr>
              <a:t>5:18 </a:t>
            </a:r>
            <a:r>
              <a:rPr lang="zh-CN" altLang="en-US" b="1" dirty="0">
                <a:latin typeface="Microsoft YaHei" panose="020B0503020204020204" pitchFamily="34" charset="-122"/>
                <a:ea typeface="Microsoft YaHei" panose="020B0503020204020204" pitchFamily="34" charset="-122"/>
              </a:rPr>
              <a:t>如此说来，因一次的过犯，众人都被定罪；照样，因一次的义行，众人也就被称义得生命了</a:t>
            </a:r>
            <a:r>
              <a:rPr lang="zh-CN" altLang="en-US" b="1" dirty="0" smtClean="0">
                <a:latin typeface="Microsoft YaHei" panose="020B0503020204020204" pitchFamily="34" charset="-122"/>
                <a:ea typeface="Microsoft YaHei" panose="020B0503020204020204" pitchFamily="34" charset="-122"/>
              </a:rPr>
              <a:t>。</a:t>
            </a:r>
            <a:r>
              <a:rPr lang="en-US" dirty="0">
                <a:latin typeface="+mj-lt"/>
              </a:rPr>
              <a:t>So then as through one transgression </a:t>
            </a:r>
            <a:r>
              <a:rPr lang="en-US" dirty="0" smtClean="0">
                <a:latin typeface="+mj-lt"/>
              </a:rPr>
              <a:t>there </a:t>
            </a:r>
            <a:r>
              <a:rPr lang="en-US" dirty="0">
                <a:latin typeface="+mj-lt"/>
              </a:rPr>
              <a:t>resulted condemnation to all men, even so through one act of righteousness there resulted justification of life to all men.</a:t>
            </a:r>
            <a:endParaRPr lang="en-US" b="1" dirty="0">
              <a:latin typeface="+mj-lt"/>
            </a:endParaRPr>
          </a:p>
        </p:txBody>
      </p:sp>
      <p:sp>
        <p:nvSpPr>
          <p:cNvPr id="13" name="Rectangle 12"/>
          <p:cNvSpPr/>
          <p:nvPr/>
        </p:nvSpPr>
        <p:spPr>
          <a:xfrm>
            <a:off x="68222" y="2776300"/>
            <a:ext cx="8976717" cy="1477328"/>
          </a:xfrm>
          <a:prstGeom prst="rect">
            <a:avLst/>
          </a:prstGeom>
        </p:spPr>
        <p:txBody>
          <a:bodyPr wrap="square">
            <a:spAutoFit/>
          </a:bodyPr>
          <a:lstStyle/>
          <a:p>
            <a:r>
              <a:rPr lang="zh-CN" altLang="en-US" b="1" dirty="0">
                <a:latin typeface="Microsoft YaHei" panose="020B0503020204020204" pitchFamily="34" charset="-122"/>
                <a:ea typeface="Microsoft YaHei" panose="020B0503020204020204" pitchFamily="34" charset="-122"/>
              </a:rPr>
              <a:t>罗</a:t>
            </a:r>
            <a:r>
              <a:rPr lang="en-US" altLang="zh-CN" b="1" dirty="0">
                <a:latin typeface="Microsoft YaHei" panose="020B0503020204020204" pitchFamily="34" charset="-122"/>
                <a:ea typeface="Microsoft YaHei" panose="020B0503020204020204" pitchFamily="34" charset="-122"/>
              </a:rPr>
              <a:t>6:2 </a:t>
            </a:r>
            <a:r>
              <a:rPr lang="zh-CN" altLang="en-US" b="1" dirty="0">
                <a:latin typeface="Microsoft YaHei" panose="020B0503020204020204" pitchFamily="34" charset="-122"/>
                <a:ea typeface="Microsoft YaHei" panose="020B0503020204020204" pitchFamily="34" charset="-122"/>
              </a:rPr>
              <a:t>断乎不可！我们在罪上死了的人岂可仍在罪中活着呢？</a:t>
            </a:r>
            <a:r>
              <a:rPr lang="en-US" altLang="zh-CN" b="1" dirty="0">
                <a:latin typeface="Microsoft YaHei" panose="020B0503020204020204" pitchFamily="34" charset="-122"/>
                <a:ea typeface="Microsoft YaHei" panose="020B0503020204020204" pitchFamily="34" charset="-122"/>
              </a:rPr>
              <a:t>6:3 </a:t>
            </a:r>
            <a:r>
              <a:rPr lang="zh-CN" altLang="en-US" b="1" dirty="0">
                <a:latin typeface="Microsoft YaHei" panose="020B0503020204020204" pitchFamily="34" charset="-122"/>
                <a:ea typeface="Microsoft YaHei" panose="020B0503020204020204" pitchFamily="34" charset="-122"/>
              </a:rPr>
              <a:t>岂不知我们这受洗归入基督耶稣的人是受洗归入他的死么？</a:t>
            </a:r>
            <a:r>
              <a:rPr lang="en-US" altLang="zh-CN" b="1" dirty="0">
                <a:latin typeface="Microsoft YaHei" panose="020B0503020204020204" pitchFamily="34" charset="-122"/>
                <a:ea typeface="Microsoft YaHei" panose="020B0503020204020204" pitchFamily="34" charset="-122"/>
              </a:rPr>
              <a:t>6:4 </a:t>
            </a:r>
            <a:r>
              <a:rPr lang="zh-CN" altLang="en-US" b="1" dirty="0">
                <a:latin typeface="Microsoft YaHei" panose="020B0503020204020204" pitchFamily="34" charset="-122"/>
                <a:ea typeface="Microsoft YaHei" panose="020B0503020204020204" pitchFamily="34" charset="-122"/>
              </a:rPr>
              <a:t>所以，我们藉着洗礼归入死，和他一同埋葬，原是叫我们一举一动有新生的样式，象基督藉着父的荣耀从死里复活一样。</a:t>
            </a:r>
            <a:r>
              <a:rPr lang="en-US" altLang="zh-CN" b="1" dirty="0">
                <a:latin typeface="Microsoft YaHei" panose="020B0503020204020204" pitchFamily="34" charset="-122"/>
                <a:ea typeface="Microsoft YaHei" panose="020B0503020204020204" pitchFamily="34" charset="-122"/>
              </a:rPr>
              <a:t>6:5 </a:t>
            </a:r>
            <a:r>
              <a:rPr lang="zh-CN" altLang="en-US" b="1" dirty="0">
                <a:latin typeface="Microsoft YaHei" panose="020B0503020204020204" pitchFamily="34" charset="-122"/>
                <a:ea typeface="Microsoft YaHei" panose="020B0503020204020204" pitchFamily="34" charset="-122"/>
              </a:rPr>
              <a:t>我们若在他死的形状上与他联合，也要在他复活的形状上与他联合</a:t>
            </a:r>
            <a:r>
              <a:rPr lang="zh-CN" altLang="en-US" b="1" dirty="0" smtClean="0">
                <a:latin typeface="Microsoft YaHei" panose="020B0503020204020204" pitchFamily="34" charset="-122"/>
                <a:ea typeface="Microsoft YaHei" panose="020B0503020204020204" pitchFamily="34" charset="-122"/>
              </a:rPr>
              <a:t>。</a:t>
            </a:r>
            <a:r>
              <a:rPr lang="en-US" altLang="zh-CN" b="1" dirty="0" smtClean="0">
                <a:solidFill>
                  <a:srgbClr val="FF0000"/>
                </a:solidFill>
                <a:latin typeface="Microsoft YaHei" panose="020B0503020204020204" pitchFamily="34" charset="-122"/>
                <a:ea typeface="Microsoft YaHei" panose="020B0503020204020204" pitchFamily="34" charset="-122"/>
              </a:rPr>
              <a:t>6:6 </a:t>
            </a:r>
            <a:r>
              <a:rPr lang="zh-CN" altLang="en-US" b="1" dirty="0">
                <a:solidFill>
                  <a:srgbClr val="FF0000"/>
                </a:solidFill>
                <a:latin typeface="Microsoft YaHei" panose="020B0503020204020204" pitchFamily="34" charset="-122"/>
                <a:ea typeface="Microsoft YaHei" panose="020B0503020204020204" pitchFamily="34" charset="-122"/>
              </a:rPr>
              <a:t>因为知道我们的旧人和他同钉十字架，使罪身灭绝，叫我们不再作罪的奴仆；</a:t>
            </a:r>
            <a:r>
              <a:rPr lang="en-US" altLang="zh-CN" b="1" dirty="0">
                <a:solidFill>
                  <a:srgbClr val="FF0000"/>
                </a:solidFill>
                <a:latin typeface="Microsoft YaHei" panose="020B0503020204020204" pitchFamily="34" charset="-122"/>
                <a:ea typeface="Microsoft YaHei" panose="020B0503020204020204" pitchFamily="34" charset="-122"/>
              </a:rPr>
              <a:t>6:7 </a:t>
            </a:r>
            <a:r>
              <a:rPr lang="zh-CN" altLang="en-US" b="1" dirty="0">
                <a:solidFill>
                  <a:srgbClr val="FF0000"/>
                </a:solidFill>
                <a:latin typeface="Microsoft YaHei" panose="020B0503020204020204" pitchFamily="34" charset="-122"/>
                <a:ea typeface="Microsoft YaHei" panose="020B0503020204020204" pitchFamily="34" charset="-122"/>
              </a:rPr>
              <a:t>因为已死的人是脱离了罪。</a:t>
            </a:r>
            <a:endParaRPr lang="en-US" b="1" dirty="0">
              <a:solidFill>
                <a:srgbClr val="FF0000"/>
              </a:solidFill>
              <a:latin typeface="+mj-lt"/>
            </a:endParaRPr>
          </a:p>
        </p:txBody>
      </p:sp>
      <p:sp>
        <p:nvSpPr>
          <p:cNvPr id="14" name="Rectangle 13"/>
          <p:cNvSpPr/>
          <p:nvPr/>
        </p:nvSpPr>
        <p:spPr>
          <a:xfrm>
            <a:off x="68221" y="4229100"/>
            <a:ext cx="8976717" cy="1477328"/>
          </a:xfrm>
          <a:prstGeom prst="rect">
            <a:avLst/>
          </a:prstGeom>
        </p:spPr>
        <p:txBody>
          <a:bodyPr wrap="square">
            <a:spAutoFit/>
          </a:bodyPr>
          <a:lstStyle/>
          <a:p>
            <a:r>
              <a:rPr lang="zh-CN" altLang="en-US" b="1" dirty="0">
                <a:latin typeface="Microsoft YaHei" panose="020B0503020204020204" pitchFamily="34" charset="-122"/>
                <a:ea typeface="Microsoft YaHei" panose="020B0503020204020204" pitchFamily="34" charset="-122"/>
              </a:rPr>
              <a:t>来</a:t>
            </a:r>
            <a:r>
              <a:rPr lang="en-US" altLang="zh-CN" b="1" dirty="0">
                <a:latin typeface="Microsoft YaHei" panose="020B0503020204020204" pitchFamily="34" charset="-122"/>
                <a:ea typeface="Microsoft YaHei" panose="020B0503020204020204" pitchFamily="34" charset="-122"/>
              </a:rPr>
              <a:t>2:14 </a:t>
            </a:r>
            <a:r>
              <a:rPr lang="zh-CN" altLang="en-US" b="1" dirty="0">
                <a:latin typeface="Microsoft YaHei" panose="020B0503020204020204" pitchFamily="34" charset="-122"/>
                <a:ea typeface="Microsoft YaHei" panose="020B0503020204020204" pitchFamily="34" charset="-122"/>
              </a:rPr>
              <a:t>儿女既同有血肉之体，他也照样亲自成了血肉之体，特要藉着死败坏那掌死权的，就是魔鬼，</a:t>
            </a:r>
            <a:r>
              <a:rPr lang="en-US" altLang="zh-CN" b="1" dirty="0">
                <a:latin typeface="Microsoft YaHei" panose="020B0503020204020204" pitchFamily="34" charset="-122"/>
                <a:ea typeface="Microsoft YaHei" panose="020B0503020204020204" pitchFamily="34" charset="-122"/>
              </a:rPr>
              <a:t>2:15 </a:t>
            </a:r>
            <a:r>
              <a:rPr lang="zh-CN" altLang="en-US" b="1" dirty="0">
                <a:latin typeface="Microsoft YaHei" panose="020B0503020204020204" pitchFamily="34" charset="-122"/>
                <a:ea typeface="Microsoft YaHei" panose="020B0503020204020204" pitchFamily="34" charset="-122"/>
              </a:rPr>
              <a:t>并要释放那些一生因怕死而为奴仆的人</a:t>
            </a:r>
            <a:r>
              <a:rPr lang="zh-CN" altLang="en-US" b="1" dirty="0" smtClean="0">
                <a:latin typeface="Microsoft YaHei" panose="020B0503020204020204" pitchFamily="34" charset="-122"/>
                <a:ea typeface="Microsoft YaHei" panose="020B0503020204020204" pitchFamily="34" charset="-122"/>
              </a:rPr>
              <a:t>。</a:t>
            </a:r>
            <a:r>
              <a:rPr lang="en-US" altLang="zh-CN" dirty="0">
                <a:latin typeface="+mj-lt"/>
                <a:ea typeface="Microsoft YaHei" panose="020B0503020204020204" pitchFamily="34" charset="-122"/>
              </a:rPr>
              <a:t>Therefore, since the children share in </a:t>
            </a:r>
            <a:r>
              <a:rPr lang="en-US" altLang="zh-CN" dirty="0" smtClean="0">
                <a:latin typeface="+mj-lt"/>
                <a:ea typeface="Microsoft YaHei" panose="020B0503020204020204" pitchFamily="34" charset="-122"/>
              </a:rPr>
              <a:t>flesh </a:t>
            </a:r>
            <a:r>
              <a:rPr lang="en-US" altLang="zh-CN" dirty="0">
                <a:latin typeface="+mj-lt"/>
                <a:ea typeface="Microsoft YaHei" panose="020B0503020204020204" pitchFamily="34" charset="-122"/>
              </a:rPr>
              <a:t>and blood, He Himself likewise also partook of the same, that through death He might render powerless him who had the power of death, that is, the devil, and might free those who through fear of death were subject to slavery all their lives.</a:t>
            </a:r>
            <a:endParaRPr lang="en-US" dirty="0">
              <a:latin typeface="+mj-lt"/>
            </a:endParaRPr>
          </a:p>
        </p:txBody>
      </p:sp>
    </p:spTree>
    <p:extLst>
      <p:ext uri="{BB962C8B-B14F-4D97-AF65-F5344CB8AC3E}">
        <p14:creationId xmlns:p14="http://schemas.microsoft.com/office/powerpoint/2010/main" val="13448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76200" y="876300"/>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1092081" y="114300"/>
            <a:ext cx="736611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dirty="0">
                <a:solidFill>
                  <a:srgbClr val="FF0000"/>
                </a:solidFill>
                <a:latin typeface="微软雅黑" panose="020B0503020204020204" pitchFamily="34" charset="-122"/>
                <a:ea typeface="微软雅黑" panose="020B0503020204020204" pitchFamily="34" charset="-122"/>
              </a:rPr>
              <a:t>那现</a:t>
            </a:r>
            <a:r>
              <a:rPr lang="zh-CN" altLang="en-US" sz="4000" dirty="0" smtClean="0">
                <a:solidFill>
                  <a:srgbClr val="FF0000"/>
                </a:solidFill>
                <a:latin typeface="微软雅黑" panose="020B0503020204020204" pitchFamily="34" charset="-122"/>
                <a:ea typeface="微软雅黑" panose="020B0503020204020204" pitchFamily="34" charset="-122"/>
              </a:rPr>
              <a:t>在世界上的罪是怎么回事</a:t>
            </a:r>
            <a:r>
              <a:rPr lang="zh-CN" altLang="en-US" sz="4000" noProof="0" dirty="0" smtClean="0">
                <a:solidFill>
                  <a:srgbClr val="FF0000"/>
                </a:solidFill>
                <a:latin typeface="微软雅黑" panose="020B0503020204020204" pitchFamily="34" charset="-122"/>
                <a:ea typeface="微软雅黑" panose="020B0503020204020204" pitchFamily="34" charset="-122"/>
              </a:rPr>
              <a:t>？</a:t>
            </a:r>
            <a:endParaRPr kumimoji="0" lang="en-US" sz="4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Rectangle 1"/>
          <p:cNvSpPr/>
          <p:nvPr/>
        </p:nvSpPr>
        <p:spPr>
          <a:xfrm>
            <a:off x="62537" y="930354"/>
            <a:ext cx="8976717" cy="1754326"/>
          </a:xfrm>
          <a:prstGeom prst="rect">
            <a:avLst/>
          </a:prstGeom>
        </p:spPr>
        <p:txBody>
          <a:bodyPr wrap="square">
            <a:spAutoFit/>
          </a:bodyPr>
          <a:lstStyle/>
          <a:p>
            <a:r>
              <a:rPr lang="zh-CN" altLang="en-US" b="1" dirty="0" smtClean="0">
                <a:latin typeface="Microsoft YaHei" panose="020B0503020204020204" pitchFamily="34" charset="-122"/>
                <a:ea typeface="Microsoft YaHei" panose="020B0503020204020204" pitchFamily="34" charset="-122"/>
              </a:rPr>
              <a:t>弗</a:t>
            </a:r>
            <a:r>
              <a:rPr lang="en-US" altLang="zh-CN" b="1" dirty="0">
                <a:latin typeface="Microsoft YaHei" panose="020B0503020204020204" pitchFamily="34" charset="-122"/>
                <a:ea typeface="Microsoft YaHei" panose="020B0503020204020204" pitchFamily="34" charset="-122"/>
              </a:rPr>
              <a:t>4:17 </a:t>
            </a:r>
            <a:r>
              <a:rPr lang="zh-CN" altLang="en-US" b="1" dirty="0">
                <a:latin typeface="Microsoft YaHei" panose="020B0503020204020204" pitchFamily="34" charset="-122"/>
                <a:ea typeface="Microsoft YaHei" panose="020B0503020204020204" pitchFamily="34" charset="-122"/>
              </a:rPr>
              <a:t>所以我说，且在主里确实的说，你们行事不要再象外邦人存虚妄的心行事。</a:t>
            </a:r>
            <a:r>
              <a:rPr lang="en-US" altLang="zh-CN" b="1" dirty="0">
                <a:latin typeface="Microsoft YaHei" panose="020B0503020204020204" pitchFamily="34" charset="-122"/>
                <a:ea typeface="Microsoft YaHei" panose="020B0503020204020204" pitchFamily="34" charset="-122"/>
              </a:rPr>
              <a:t>4:18 </a:t>
            </a:r>
            <a:r>
              <a:rPr lang="zh-CN" altLang="en-US" b="1" dirty="0">
                <a:solidFill>
                  <a:srgbClr val="FF0000"/>
                </a:solidFill>
                <a:latin typeface="Microsoft YaHei" panose="020B0503020204020204" pitchFamily="34" charset="-122"/>
                <a:ea typeface="Microsoft YaHei" panose="020B0503020204020204" pitchFamily="34" charset="-122"/>
              </a:rPr>
              <a:t>他们心地昏昧，与神所赐的生命隔绝了，都因自己无知，心里刚硬；</a:t>
            </a:r>
            <a:r>
              <a:rPr lang="en-US" altLang="zh-CN" b="1" dirty="0">
                <a:latin typeface="Microsoft YaHei" panose="020B0503020204020204" pitchFamily="34" charset="-122"/>
                <a:ea typeface="Microsoft YaHei" panose="020B0503020204020204" pitchFamily="34" charset="-122"/>
              </a:rPr>
              <a:t>4:19 </a:t>
            </a:r>
            <a:r>
              <a:rPr lang="zh-CN" altLang="en-US" b="1" dirty="0">
                <a:latin typeface="Microsoft YaHei" panose="020B0503020204020204" pitchFamily="34" charset="-122"/>
                <a:ea typeface="Microsoft YaHei" panose="020B0503020204020204" pitchFamily="34" charset="-122"/>
              </a:rPr>
              <a:t>良心既然丧尽，就放纵私慾，贪行种种的污秽。</a:t>
            </a:r>
            <a:r>
              <a:rPr lang="en-US" altLang="zh-CN" b="1" dirty="0">
                <a:latin typeface="Microsoft YaHei" panose="020B0503020204020204" pitchFamily="34" charset="-122"/>
                <a:ea typeface="Microsoft YaHei" panose="020B0503020204020204" pitchFamily="34" charset="-122"/>
              </a:rPr>
              <a:t>4:20 </a:t>
            </a:r>
            <a:r>
              <a:rPr lang="zh-CN" altLang="en-US" b="1" dirty="0">
                <a:latin typeface="Microsoft YaHei" panose="020B0503020204020204" pitchFamily="34" charset="-122"/>
                <a:ea typeface="Microsoft YaHei" panose="020B0503020204020204" pitchFamily="34" charset="-122"/>
              </a:rPr>
              <a:t>你们学了基督，却不是这样。</a:t>
            </a:r>
            <a:r>
              <a:rPr lang="en-US" altLang="zh-CN" b="1" dirty="0">
                <a:latin typeface="Microsoft YaHei" panose="020B0503020204020204" pitchFamily="34" charset="-122"/>
                <a:ea typeface="Microsoft YaHei" panose="020B0503020204020204" pitchFamily="34" charset="-122"/>
              </a:rPr>
              <a:t>4:21 </a:t>
            </a:r>
            <a:r>
              <a:rPr lang="zh-CN" altLang="en-US" b="1" dirty="0">
                <a:latin typeface="Microsoft YaHei" panose="020B0503020204020204" pitchFamily="34" charset="-122"/>
                <a:ea typeface="Microsoft YaHei" panose="020B0503020204020204" pitchFamily="34" charset="-122"/>
              </a:rPr>
              <a:t>如果你们听过他的道，领了他的教，学了他的真理，</a:t>
            </a:r>
            <a:r>
              <a:rPr lang="en-US" altLang="zh-CN" b="1" dirty="0">
                <a:latin typeface="Microsoft YaHei" panose="020B0503020204020204" pitchFamily="34" charset="-122"/>
                <a:ea typeface="Microsoft YaHei" panose="020B0503020204020204" pitchFamily="34" charset="-122"/>
              </a:rPr>
              <a:t>4:22 </a:t>
            </a:r>
            <a:r>
              <a:rPr lang="zh-CN" altLang="en-US" b="1" dirty="0">
                <a:latin typeface="Microsoft YaHei" panose="020B0503020204020204" pitchFamily="34" charset="-122"/>
                <a:ea typeface="Microsoft YaHei" panose="020B0503020204020204" pitchFamily="34" charset="-122"/>
              </a:rPr>
              <a:t>就要脱去你们从前行为上的旧人，这旧人是因私慾的迷惑渐渐变坏的；</a:t>
            </a:r>
            <a:r>
              <a:rPr lang="en-US" altLang="zh-CN" b="1" dirty="0">
                <a:latin typeface="Microsoft YaHei" panose="020B0503020204020204" pitchFamily="34" charset="-122"/>
                <a:ea typeface="Microsoft YaHei" panose="020B0503020204020204" pitchFamily="34" charset="-122"/>
              </a:rPr>
              <a:t>4:23 </a:t>
            </a:r>
            <a:r>
              <a:rPr lang="zh-CN" altLang="en-US" b="1" dirty="0">
                <a:latin typeface="Microsoft YaHei" panose="020B0503020204020204" pitchFamily="34" charset="-122"/>
                <a:ea typeface="Microsoft YaHei" panose="020B0503020204020204" pitchFamily="34" charset="-122"/>
              </a:rPr>
              <a:t>又要将你们的心志改换一新，</a:t>
            </a:r>
            <a:r>
              <a:rPr lang="en-US" altLang="zh-CN" b="1" dirty="0">
                <a:latin typeface="Microsoft YaHei" panose="020B0503020204020204" pitchFamily="34" charset="-122"/>
                <a:ea typeface="Microsoft YaHei" panose="020B0503020204020204" pitchFamily="34" charset="-122"/>
              </a:rPr>
              <a:t>4:24 </a:t>
            </a:r>
            <a:r>
              <a:rPr lang="zh-CN" altLang="en-US" b="1" dirty="0">
                <a:latin typeface="Microsoft YaHei" panose="020B0503020204020204" pitchFamily="34" charset="-122"/>
                <a:ea typeface="Microsoft YaHei" panose="020B0503020204020204" pitchFamily="34" charset="-122"/>
              </a:rPr>
              <a:t>并且穿上新人；这新人是照着神的形象造的，有真理的仁义和圣洁。</a:t>
            </a:r>
            <a:endParaRPr lang="en-US" b="1" dirty="0">
              <a:latin typeface="Microsoft YaHei" panose="020B0503020204020204" pitchFamily="34" charset="-122"/>
              <a:ea typeface="Microsoft YaHei" panose="020B0503020204020204" pitchFamily="34" charset="-122"/>
            </a:endParaRPr>
          </a:p>
        </p:txBody>
      </p:sp>
      <p:sp>
        <p:nvSpPr>
          <p:cNvPr id="13" name="Rectangle 12"/>
          <p:cNvSpPr/>
          <p:nvPr/>
        </p:nvSpPr>
        <p:spPr>
          <a:xfrm>
            <a:off x="62537" y="3747802"/>
            <a:ext cx="8976717" cy="923330"/>
          </a:xfrm>
          <a:prstGeom prst="rect">
            <a:avLst/>
          </a:prstGeom>
        </p:spPr>
        <p:txBody>
          <a:bodyPr wrap="square">
            <a:spAutoFit/>
          </a:bodyPr>
          <a:lstStyle/>
          <a:p>
            <a:r>
              <a:rPr lang="zh-CN" altLang="en-US" b="1" dirty="0">
                <a:latin typeface="Microsoft YaHei" panose="020B0503020204020204" pitchFamily="34" charset="-122"/>
                <a:ea typeface="Microsoft YaHei" panose="020B0503020204020204" pitchFamily="34" charset="-122"/>
              </a:rPr>
              <a:t>彼前</a:t>
            </a:r>
            <a:r>
              <a:rPr lang="en-US" altLang="zh-CN" b="1" dirty="0">
                <a:latin typeface="Microsoft YaHei" panose="020B0503020204020204" pitchFamily="34" charset="-122"/>
                <a:ea typeface="Microsoft YaHei" panose="020B0503020204020204" pitchFamily="34" charset="-122"/>
              </a:rPr>
              <a:t>1:17 </a:t>
            </a:r>
            <a:r>
              <a:rPr lang="zh-CN" altLang="en-US" b="1" dirty="0">
                <a:latin typeface="Microsoft YaHei" panose="020B0503020204020204" pitchFamily="34" charset="-122"/>
                <a:ea typeface="Microsoft YaHei" panose="020B0503020204020204" pitchFamily="34" charset="-122"/>
              </a:rPr>
              <a:t>你们既称那不偏待人、按各人行为审判人的主为父，就当存敬畏的心度你们在世寄居的日子，</a:t>
            </a:r>
            <a:r>
              <a:rPr lang="en-US" altLang="zh-CN" b="1" dirty="0">
                <a:latin typeface="Microsoft YaHei" panose="020B0503020204020204" pitchFamily="34" charset="-122"/>
                <a:ea typeface="Microsoft YaHei" panose="020B0503020204020204" pitchFamily="34" charset="-122"/>
              </a:rPr>
              <a:t>1:18 </a:t>
            </a:r>
            <a:r>
              <a:rPr lang="zh-CN" altLang="en-US" b="1" dirty="0">
                <a:latin typeface="Microsoft YaHei" panose="020B0503020204020204" pitchFamily="34" charset="-122"/>
                <a:ea typeface="Microsoft YaHei" panose="020B0503020204020204" pitchFamily="34" charset="-122"/>
              </a:rPr>
              <a:t>知道你们得赎，脱去</a:t>
            </a:r>
            <a:r>
              <a:rPr lang="zh-CN" altLang="en-US" b="1" dirty="0">
                <a:solidFill>
                  <a:srgbClr val="FF0000"/>
                </a:solidFill>
                <a:latin typeface="Microsoft YaHei" panose="020B0503020204020204" pitchFamily="34" charset="-122"/>
                <a:ea typeface="Microsoft YaHei" panose="020B0503020204020204" pitchFamily="34" charset="-122"/>
              </a:rPr>
              <a:t>你们祖宗所传流虚妄的行为</a:t>
            </a:r>
            <a:r>
              <a:rPr lang="zh-CN" altLang="en-US" b="1" dirty="0">
                <a:latin typeface="Microsoft YaHei" panose="020B0503020204020204" pitchFamily="34" charset="-122"/>
                <a:ea typeface="Microsoft YaHei" panose="020B0503020204020204" pitchFamily="34" charset="-122"/>
              </a:rPr>
              <a:t>，不是凭着能坏的金银等物，</a:t>
            </a:r>
            <a:r>
              <a:rPr lang="en-US" altLang="zh-CN" b="1" dirty="0">
                <a:latin typeface="Microsoft YaHei" panose="020B0503020204020204" pitchFamily="34" charset="-122"/>
                <a:ea typeface="Microsoft YaHei" panose="020B0503020204020204" pitchFamily="34" charset="-122"/>
              </a:rPr>
              <a:t>1:19 </a:t>
            </a:r>
            <a:r>
              <a:rPr lang="zh-CN" altLang="en-US" b="1" dirty="0">
                <a:latin typeface="Microsoft YaHei" panose="020B0503020204020204" pitchFamily="34" charset="-122"/>
                <a:ea typeface="Microsoft YaHei" panose="020B0503020204020204" pitchFamily="34" charset="-122"/>
              </a:rPr>
              <a:t>乃是凭着基督的宝血，如同无瑕疵、无玷污的羔羊之血。</a:t>
            </a:r>
            <a:endParaRPr lang="en-US" b="1" dirty="0">
              <a:solidFill>
                <a:srgbClr val="FF0000"/>
              </a:solidFill>
              <a:latin typeface="+mj-lt"/>
            </a:endParaRPr>
          </a:p>
        </p:txBody>
      </p:sp>
      <p:sp>
        <p:nvSpPr>
          <p:cNvPr id="8" name="Rectangle 7"/>
          <p:cNvSpPr/>
          <p:nvPr/>
        </p:nvSpPr>
        <p:spPr>
          <a:xfrm>
            <a:off x="62537" y="2607938"/>
            <a:ext cx="8976717" cy="1200329"/>
          </a:xfrm>
          <a:prstGeom prst="rect">
            <a:avLst/>
          </a:prstGeom>
        </p:spPr>
        <p:txBody>
          <a:bodyPr wrap="square">
            <a:spAutoFit/>
          </a:bodyPr>
          <a:lstStyle/>
          <a:p>
            <a:r>
              <a:rPr lang="zh-CN" altLang="en-US" b="1" dirty="0">
                <a:latin typeface="Microsoft YaHei" panose="020B0503020204020204" pitchFamily="34" charset="-122"/>
                <a:ea typeface="Microsoft YaHei" panose="020B0503020204020204" pitchFamily="34" charset="-122"/>
              </a:rPr>
              <a:t>弗</a:t>
            </a:r>
            <a:r>
              <a:rPr lang="en-US" altLang="zh-CN" b="1" dirty="0">
                <a:latin typeface="Microsoft YaHei" panose="020B0503020204020204" pitchFamily="34" charset="-122"/>
                <a:ea typeface="Microsoft YaHei" panose="020B0503020204020204" pitchFamily="34" charset="-122"/>
              </a:rPr>
              <a:t>2:1 </a:t>
            </a:r>
            <a:r>
              <a:rPr lang="zh-CN" altLang="en-US" b="1" dirty="0">
                <a:latin typeface="Microsoft YaHei" panose="020B0503020204020204" pitchFamily="34" charset="-122"/>
                <a:ea typeface="Microsoft YaHei" panose="020B0503020204020204" pitchFamily="34" charset="-122"/>
              </a:rPr>
              <a:t>你们死在过犯罪恶之中，他叫你们活过来。</a:t>
            </a:r>
            <a:r>
              <a:rPr lang="en-US" altLang="zh-CN" b="1" dirty="0">
                <a:latin typeface="Microsoft YaHei" panose="020B0503020204020204" pitchFamily="34" charset="-122"/>
                <a:ea typeface="Microsoft YaHei" panose="020B0503020204020204" pitchFamily="34" charset="-122"/>
              </a:rPr>
              <a:t>2:2 </a:t>
            </a:r>
            <a:r>
              <a:rPr lang="zh-CN" altLang="en-US" b="1" dirty="0">
                <a:solidFill>
                  <a:srgbClr val="FF0000"/>
                </a:solidFill>
                <a:latin typeface="Microsoft YaHei" panose="020B0503020204020204" pitchFamily="34" charset="-122"/>
                <a:ea typeface="Microsoft YaHei" panose="020B0503020204020204" pitchFamily="34" charset="-122"/>
              </a:rPr>
              <a:t>那时，你们在其中行事为人，随从今世的风俗，顺服空中掌权者的首领，就是现今在悖逆之子心中运行的邪灵。</a:t>
            </a:r>
            <a:r>
              <a:rPr lang="en-US" altLang="zh-CN" b="1" dirty="0">
                <a:latin typeface="Microsoft YaHei" panose="020B0503020204020204" pitchFamily="34" charset="-122"/>
                <a:ea typeface="Microsoft YaHei" panose="020B0503020204020204" pitchFamily="34" charset="-122"/>
              </a:rPr>
              <a:t>2:3 </a:t>
            </a:r>
            <a:r>
              <a:rPr lang="zh-CN" altLang="en-US" b="1" dirty="0">
                <a:latin typeface="Microsoft YaHei" panose="020B0503020204020204" pitchFamily="34" charset="-122"/>
                <a:ea typeface="Microsoft YaHei" panose="020B0503020204020204" pitchFamily="34" charset="-122"/>
              </a:rPr>
              <a:t>我们从前也都在他们中间，放纵肉体的私慾，随着肉体和心中所喜好的去行，本为可怒之子，和别人一样。</a:t>
            </a:r>
            <a:endParaRPr lang="en-US" b="1" dirty="0">
              <a:solidFill>
                <a:srgbClr val="FF0000"/>
              </a:solidFill>
              <a:latin typeface="+mj-lt"/>
            </a:endParaRPr>
          </a:p>
        </p:txBody>
      </p:sp>
      <p:sp>
        <p:nvSpPr>
          <p:cNvPr id="4" name="Rectangle 3"/>
          <p:cNvSpPr/>
          <p:nvPr/>
        </p:nvSpPr>
        <p:spPr>
          <a:xfrm>
            <a:off x="2070129" y="4682431"/>
            <a:ext cx="541002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a:t>徒17:30 </a:t>
            </a:r>
            <a:r>
              <a:rPr lang="en-US" sz="2400" b="1" dirty="0" err="1"/>
              <a:t>世人蒙昧无知的时候，神并不监察，如今却吩咐各处的人都要悔改</a:t>
            </a:r>
            <a:r>
              <a:rPr lang="en-US" sz="2400" b="1" dirty="0"/>
              <a:t>。</a:t>
            </a:r>
          </a:p>
        </p:txBody>
      </p:sp>
    </p:spTree>
    <p:extLst>
      <p:ext uri="{BB962C8B-B14F-4D97-AF65-F5344CB8AC3E}">
        <p14:creationId xmlns:p14="http://schemas.microsoft.com/office/powerpoint/2010/main" val="260506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76200" y="876300"/>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1092081" y="114300"/>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dirty="0" smtClean="0">
                <a:solidFill>
                  <a:srgbClr val="FF0000"/>
                </a:solidFill>
                <a:latin typeface="微软雅黑" panose="020B0503020204020204" pitchFamily="34" charset="-122"/>
                <a:ea typeface="微软雅黑" panose="020B0503020204020204" pitchFamily="34" charset="-122"/>
              </a:rPr>
              <a:t>为什么说罪是被律法激活的</a:t>
            </a:r>
            <a:r>
              <a:rPr lang="zh-CN" altLang="en-US" sz="4000" noProof="0" dirty="0" smtClean="0">
                <a:solidFill>
                  <a:srgbClr val="FF0000"/>
                </a:solidFill>
                <a:latin typeface="微软雅黑" panose="020B0503020204020204" pitchFamily="34" charset="-122"/>
                <a:ea typeface="微软雅黑" panose="020B0503020204020204" pitchFamily="34" charset="-122"/>
              </a:rPr>
              <a:t>？</a:t>
            </a:r>
            <a:endParaRPr kumimoji="0" lang="en-US" sz="4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9" name="Rectangle 8"/>
          <p:cNvSpPr/>
          <p:nvPr/>
        </p:nvSpPr>
        <p:spPr>
          <a:xfrm>
            <a:off x="-10217" y="930415"/>
            <a:ext cx="6530341" cy="3031599"/>
          </a:xfrm>
          <a:prstGeom prst="rect">
            <a:avLst/>
          </a:prstGeom>
        </p:spPr>
        <p:txBody>
          <a:bodyPr wrap="square">
            <a:spAutoFit/>
          </a:bodyPr>
          <a:lstStyle/>
          <a:p>
            <a:pPr>
              <a:spcAft>
                <a:spcPts val="1800"/>
              </a:spcAft>
            </a:pPr>
            <a:r>
              <a:rPr lang="zh-CN" altLang="en-US" sz="2200" b="1" dirty="0">
                <a:solidFill>
                  <a:prstClr val="black"/>
                </a:solidFill>
                <a:latin typeface="微软雅黑" panose="020B0503020204020204" pitchFamily="34" charset="-122"/>
                <a:ea typeface="微软雅黑" panose="020B0503020204020204" pitchFamily="34" charset="-122"/>
              </a:rPr>
              <a:t>创</a:t>
            </a:r>
            <a:r>
              <a:rPr lang="en-US" altLang="zh-CN" sz="2200" b="1" dirty="0">
                <a:latin typeface="微软雅黑" panose="020B0503020204020204" pitchFamily="34" charset="-122"/>
                <a:ea typeface="微软雅黑" panose="020B0503020204020204" pitchFamily="34" charset="-122"/>
              </a:rPr>
              <a:t>1:26 </a:t>
            </a:r>
            <a:r>
              <a:rPr lang="zh-CN" altLang="en-US" sz="2200" b="1" dirty="0">
                <a:latin typeface="微软雅黑" panose="020B0503020204020204" pitchFamily="34" charset="-122"/>
                <a:ea typeface="微软雅黑" panose="020B0503020204020204" pitchFamily="34" charset="-122"/>
              </a:rPr>
              <a:t>神说：我们要照着我们的形象、按着我们的样式造人，使他们管理</a:t>
            </a:r>
            <a:r>
              <a:rPr lang="zh-CN" altLang="en-US" sz="2200" b="1" dirty="0">
                <a:solidFill>
                  <a:prstClr val="black"/>
                </a:solidFill>
                <a:latin typeface="微软雅黑" panose="020B0503020204020204" pitchFamily="34" charset="-122"/>
                <a:ea typeface="微软雅黑" panose="020B0503020204020204" pitchFamily="34" charset="-122"/>
              </a:rPr>
              <a:t>海里的鱼、空中的鸟、地上的牲畜，和全地，并地上所爬的一切昆虫。</a:t>
            </a:r>
            <a:r>
              <a:rPr lang="en-US" altLang="zh-CN" sz="2200" b="1" dirty="0">
                <a:solidFill>
                  <a:prstClr val="black"/>
                </a:solidFill>
                <a:latin typeface="微软雅黑" panose="020B0503020204020204" pitchFamily="34" charset="-122"/>
                <a:ea typeface="微软雅黑" panose="020B0503020204020204" pitchFamily="34" charset="-122"/>
              </a:rPr>
              <a:t>1:27 </a:t>
            </a:r>
            <a:r>
              <a:rPr lang="zh-CN" altLang="en-US" sz="2200" b="1" dirty="0">
                <a:solidFill>
                  <a:prstClr val="black"/>
                </a:solidFill>
                <a:latin typeface="微软雅黑" panose="020B0503020204020204" pitchFamily="34" charset="-122"/>
                <a:ea typeface="微软雅黑" panose="020B0503020204020204" pitchFamily="34" charset="-122"/>
              </a:rPr>
              <a:t>神就照着自己的形象造人，乃是照着他的形象造男造女</a:t>
            </a:r>
            <a:r>
              <a:rPr lang="zh-CN" altLang="en-US" sz="2200" b="1" dirty="0" smtClean="0">
                <a:solidFill>
                  <a:prstClr val="black"/>
                </a:solidFill>
                <a:latin typeface="微软雅黑" panose="020B0503020204020204" pitchFamily="34" charset="-122"/>
                <a:ea typeface="微软雅黑" panose="020B0503020204020204" pitchFamily="34" charset="-122"/>
              </a:rPr>
              <a:t>。</a:t>
            </a:r>
            <a:endParaRPr lang="en-US" altLang="zh-CN" sz="2200" b="1" dirty="0" smtClean="0">
              <a:solidFill>
                <a:prstClr val="black"/>
              </a:solidFill>
              <a:latin typeface="微软雅黑" panose="020B0503020204020204" pitchFamily="34" charset="-122"/>
              <a:ea typeface="微软雅黑" panose="020B0503020204020204" pitchFamily="34" charset="-122"/>
            </a:endParaRPr>
          </a:p>
          <a:p>
            <a:pPr>
              <a:spcAft>
                <a:spcPts val="1800"/>
              </a:spcAft>
            </a:pPr>
            <a:r>
              <a:rPr lang="zh-CN" altLang="en-US" sz="2200" b="1" dirty="0" smtClean="0">
                <a:solidFill>
                  <a:prstClr val="black"/>
                </a:solidFill>
                <a:latin typeface="微软雅黑" panose="020B0503020204020204" pitchFamily="34" charset="-122"/>
                <a:ea typeface="微软雅黑" panose="020B0503020204020204" pitchFamily="34" charset="-122"/>
              </a:rPr>
              <a:t>创</a:t>
            </a:r>
            <a:r>
              <a:rPr lang="en-US" altLang="zh-CN" sz="2200" b="1" dirty="0">
                <a:solidFill>
                  <a:prstClr val="black"/>
                </a:solidFill>
                <a:latin typeface="微软雅黑" panose="020B0503020204020204" pitchFamily="34" charset="-122"/>
                <a:ea typeface="微软雅黑" panose="020B0503020204020204" pitchFamily="34" charset="-122"/>
              </a:rPr>
              <a:t>2:16 </a:t>
            </a:r>
            <a:r>
              <a:rPr lang="zh-CN" altLang="en-US" sz="2200" b="1" dirty="0">
                <a:solidFill>
                  <a:prstClr val="black"/>
                </a:solidFill>
                <a:latin typeface="微软雅黑" panose="020B0503020204020204" pitchFamily="34" charset="-122"/>
                <a:ea typeface="微软雅黑" panose="020B0503020204020204" pitchFamily="34" charset="-122"/>
              </a:rPr>
              <a:t>耶和华　神吩咐他说：园中各样树上的果子，你可以随意吃，</a:t>
            </a:r>
            <a:r>
              <a:rPr lang="en-US" altLang="zh-CN" sz="2200" b="1" dirty="0">
                <a:solidFill>
                  <a:prstClr val="black"/>
                </a:solidFill>
                <a:latin typeface="微软雅黑" panose="020B0503020204020204" pitchFamily="34" charset="-122"/>
                <a:ea typeface="微软雅黑" panose="020B0503020204020204" pitchFamily="34" charset="-122"/>
              </a:rPr>
              <a:t>2:17 </a:t>
            </a:r>
            <a:r>
              <a:rPr lang="zh-CN" altLang="en-US" sz="2200" b="1" dirty="0">
                <a:solidFill>
                  <a:prstClr val="black"/>
                </a:solidFill>
                <a:latin typeface="微软雅黑" panose="020B0503020204020204" pitchFamily="34" charset="-122"/>
                <a:ea typeface="微软雅黑" panose="020B0503020204020204" pitchFamily="34" charset="-122"/>
              </a:rPr>
              <a:t>只是分别善恶树上的果子，你不可吃，因为你吃的日子必定死！</a:t>
            </a:r>
            <a:endParaRPr lang="en-US" altLang="zh-CN" sz="2200" b="1" dirty="0" smtClean="0">
              <a:solidFill>
                <a:prstClr val="black"/>
              </a:solidFill>
              <a:latin typeface="微软雅黑" panose="020B0503020204020204" pitchFamily="34" charset="-122"/>
              <a:ea typeface="微软雅黑" panose="020B0503020204020204" pitchFamily="34" charset="-122"/>
            </a:endParaRPr>
          </a:p>
        </p:txBody>
      </p:sp>
      <p:sp>
        <p:nvSpPr>
          <p:cNvPr id="12" name="Rectangle 11"/>
          <p:cNvSpPr/>
          <p:nvPr/>
        </p:nvSpPr>
        <p:spPr>
          <a:xfrm>
            <a:off x="-10217" y="4152900"/>
            <a:ext cx="4810817" cy="1107996"/>
          </a:xfrm>
          <a:prstGeom prst="rect">
            <a:avLst/>
          </a:prstGeom>
        </p:spPr>
        <p:txBody>
          <a:bodyPr wrap="square">
            <a:spAutoFit/>
          </a:bodyPr>
          <a:lstStyle/>
          <a:p>
            <a:pPr>
              <a:spcAft>
                <a:spcPts val="1800"/>
              </a:spcAft>
            </a:pPr>
            <a:r>
              <a:rPr lang="zh-CN" altLang="en-US" sz="2200" b="1" dirty="0">
                <a:latin typeface="微软雅黑" panose="020B0503020204020204" pitchFamily="34" charset="-122"/>
                <a:ea typeface="微软雅黑" panose="020B0503020204020204" pitchFamily="34" charset="-122"/>
              </a:rPr>
              <a:t>创</a:t>
            </a:r>
            <a:r>
              <a:rPr lang="en-US" altLang="zh-CN" sz="2200" b="1" dirty="0">
                <a:latin typeface="微软雅黑" panose="020B0503020204020204" pitchFamily="34" charset="-122"/>
                <a:ea typeface="微软雅黑" panose="020B0503020204020204" pitchFamily="34" charset="-122"/>
              </a:rPr>
              <a:t>3:4 </a:t>
            </a:r>
            <a:r>
              <a:rPr lang="zh-CN" altLang="en-US" sz="2200" b="1" dirty="0">
                <a:latin typeface="微软雅黑" panose="020B0503020204020204" pitchFamily="34" charset="-122"/>
                <a:ea typeface="微软雅黑" panose="020B0503020204020204" pitchFamily="34" charset="-122"/>
              </a:rPr>
              <a:t>蛇对女人说：你们不一定死；</a:t>
            </a:r>
            <a:r>
              <a:rPr lang="en-US" altLang="zh-CN" sz="2200" b="1" dirty="0">
                <a:latin typeface="微软雅黑" panose="020B0503020204020204" pitchFamily="34" charset="-122"/>
                <a:ea typeface="微软雅黑" panose="020B0503020204020204" pitchFamily="34" charset="-122"/>
              </a:rPr>
              <a:t>3:5 </a:t>
            </a:r>
            <a:r>
              <a:rPr lang="zh-CN" altLang="en-US" sz="2200" b="1" dirty="0">
                <a:latin typeface="微软雅黑" panose="020B0503020204020204" pitchFamily="34" charset="-122"/>
                <a:ea typeface="微软雅黑" panose="020B0503020204020204" pitchFamily="34" charset="-122"/>
              </a:rPr>
              <a:t>因为　神知道，你们吃的日子眼睛就明亮了，你们便如神能知道善恶。</a:t>
            </a:r>
            <a:endParaRPr lang="en-US" altLang="zh-CN" sz="2200" b="1" dirty="0" smtClean="0">
              <a:latin typeface="微软雅黑" panose="020B0503020204020204" pitchFamily="34" charset="-122"/>
              <a:ea typeface="微软雅黑" panose="020B0503020204020204" pitchFamily="34" charset="-122"/>
            </a:endParaRPr>
          </a:p>
        </p:txBody>
      </p:sp>
      <p:pic>
        <p:nvPicPr>
          <p:cNvPr id="15" name="Picture 2" descr="http://thecrackeddoor.com/Main/wp-content/uploads/2013/04/real-m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015351"/>
            <a:ext cx="1967977" cy="2234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ve deceiv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750" y="3695700"/>
            <a:ext cx="3502025" cy="175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309146"/>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7 </a:t>
            </a:r>
            <a:r>
              <a:rPr lang="zh-CN" altLang="en-US" sz="2100" b="1" dirty="0">
                <a:solidFill>
                  <a:srgbClr val="FFFF00"/>
                </a:solidFill>
                <a:latin typeface="Microsoft YaHei" panose="020B0503020204020204" pitchFamily="34" charset="-122"/>
                <a:ea typeface="Microsoft YaHei" panose="020B0503020204020204" pitchFamily="34" charset="-122"/>
              </a:rPr>
              <a:t>这样，我们可说甚么呢？律法是罪么？断乎不是！</a:t>
            </a:r>
            <a:r>
              <a:rPr lang="zh-CN" altLang="en-US" sz="2100" b="1" dirty="0">
                <a:solidFill>
                  <a:srgbClr val="FF0000"/>
                </a:solidFill>
                <a:latin typeface="Microsoft YaHei" panose="020B0503020204020204" pitchFamily="34" charset="-122"/>
                <a:ea typeface="Microsoft YaHei" panose="020B0503020204020204" pitchFamily="34" charset="-122"/>
              </a:rPr>
              <a:t>只是非因律法，我就不知何为罪。非律法说不可起贪心，我就不知何为贪心</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0000"/>
                </a:solidFill>
                <a:latin typeface="Microsoft YaHei" panose="020B0503020204020204" pitchFamily="34" charset="-122"/>
                <a:ea typeface="Microsoft YaHei" panose="020B0503020204020204" pitchFamily="34" charset="-122"/>
              </a:rPr>
              <a:t>8 </a:t>
            </a:r>
            <a:r>
              <a:rPr lang="zh-CN" altLang="en-US" sz="2100" b="1" dirty="0">
                <a:solidFill>
                  <a:srgbClr val="FF0000"/>
                </a:solidFill>
                <a:latin typeface="Microsoft YaHei" panose="020B0503020204020204" pitchFamily="34" charset="-122"/>
                <a:ea typeface="Microsoft YaHei" panose="020B0503020204020204" pitchFamily="34" charset="-122"/>
              </a:rPr>
              <a:t>然而罪趁着机会，就藉着诫命叫诸般的贪心在我里头发动；</a:t>
            </a:r>
            <a:r>
              <a:rPr lang="zh-CN" altLang="en-US" sz="2100" b="1" dirty="0">
                <a:solidFill>
                  <a:srgbClr val="FFFF00"/>
                </a:solidFill>
                <a:latin typeface="Microsoft YaHei" panose="020B0503020204020204" pitchFamily="34" charset="-122"/>
                <a:ea typeface="Microsoft YaHei" panose="020B0503020204020204" pitchFamily="34" charset="-122"/>
              </a:rPr>
              <a:t>因为没有律法，罪是死的</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9 </a:t>
            </a:r>
            <a:r>
              <a:rPr lang="zh-CN" altLang="en-US" sz="2100" b="1" dirty="0">
                <a:solidFill>
                  <a:srgbClr val="FFFF00"/>
                </a:solidFill>
                <a:latin typeface="Microsoft YaHei" panose="020B0503020204020204" pitchFamily="34" charset="-122"/>
                <a:ea typeface="Microsoft YaHei" panose="020B0503020204020204" pitchFamily="34" charset="-122"/>
              </a:rPr>
              <a:t>我以前没有律法是活着的；但是诫命来到，罪又活了，我就死了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r>
              <a:rPr lang="x-none" sz="1600" b="1" baseline="30000" dirty="0" smtClean="0">
                <a:solidFill>
                  <a:srgbClr val="00FFFF"/>
                </a:solidFill>
                <a:latin typeface="Arial" panose="020B0604020202020204" pitchFamily="34" charset="0"/>
                <a:cs typeface="Arial" panose="020B0604020202020204" pitchFamily="34" charset="0"/>
              </a:rPr>
              <a:t>7</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What shall we say then? Is the Law sin? May it never be! On the contrary, I would not have come to know sin except through the Law; for I would not have known about coveting if the Law had not said, “YOU SHALL NOT COVET.” </a:t>
            </a:r>
            <a:r>
              <a:rPr lang="x-none" sz="1600" b="1" baseline="30000" dirty="0">
                <a:solidFill>
                  <a:srgbClr val="00FFFF"/>
                </a:solidFill>
                <a:latin typeface="Arial" panose="020B0604020202020204" pitchFamily="34" charset="0"/>
                <a:cs typeface="Arial" panose="020B0604020202020204" pitchFamily="34" charset="0"/>
              </a:rPr>
              <a:t>8</a:t>
            </a:r>
            <a:r>
              <a:rPr lang="x-none" sz="1600" b="1" dirty="0">
                <a:solidFill>
                  <a:srgbClr val="00FFFF"/>
                </a:solidFill>
                <a:latin typeface="Arial" panose="020B0604020202020204" pitchFamily="34" charset="0"/>
                <a:cs typeface="Arial" panose="020B0604020202020204" pitchFamily="34" charset="0"/>
              </a:rPr>
              <a:t> But sin, taking opportunity through the commandment, produced in me coveting of every kind; for apart from the Law sin </a:t>
            </a:r>
            <a:r>
              <a:rPr lang="x-none" sz="1600" b="1" i="1" dirty="0">
                <a:solidFill>
                  <a:srgbClr val="00FFFF"/>
                </a:solidFill>
                <a:latin typeface="Arial" panose="020B0604020202020204" pitchFamily="34" charset="0"/>
                <a:cs typeface="Arial" panose="020B0604020202020204" pitchFamily="34" charset="0"/>
              </a:rPr>
              <a:t>is</a:t>
            </a:r>
            <a:r>
              <a:rPr lang="x-none" sz="1600" b="1" dirty="0">
                <a:solidFill>
                  <a:srgbClr val="00FFFF"/>
                </a:solidFill>
                <a:latin typeface="Arial" panose="020B0604020202020204" pitchFamily="34" charset="0"/>
                <a:cs typeface="Arial" panose="020B0604020202020204" pitchFamily="34" charset="0"/>
              </a:rPr>
              <a:t> dead. </a:t>
            </a:r>
            <a:r>
              <a:rPr lang="x-none" sz="1600" b="1" baseline="30000" dirty="0">
                <a:solidFill>
                  <a:srgbClr val="00FFFF"/>
                </a:solidFill>
                <a:latin typeface="Arial" panose="020B0604020202020204" pitchFamily="34" charset="0"/>
                <a:cs typeface="Arial" panose="020B0604020202020204" pitchFamily="34" charset="0"/>
              </a:rPr>
              <a:t>9</a:t>
            </a:r>
            <a:r>
              <a:rPr lang="x-none" sz="1600" b="1" dirty="0">
                <a:solidFill>
                  <a:srgbClr val="00FFFF"/>
                </a:solidFill>
                <a:latin typeface="Arial" panose="020B0604020202020204" pitchFamily="34" charset="0"/>
                <a:cs typeface="Arial" panose="020B0604020202020204" pitchFamily="34" charset="0"/>
              </a:rPr>
              <a:t> I was once alive apart from the Law; but when the commandment came, sin became alive and I died;</a:t>
            </a:r>
            <a:endParaRPr lang="en-US" sz="1600" b="1" dirty="0">
              <a:solidFill>
                <a:srgbClr val="00FFFF"/>
              </a:solidFill>
              <a:latin typeface="Arial" panose="020B0604020202020204" pitchFamily="34" charset="0"/>
              <a:cs typeface="Arial" panose="020B0604020202020204" pitchFamily="34" charset="0"/>
            </a:endParaRPr>
          </a:p>
          <a:p>
            <a:r>
              <a:rPr lang="x-none" sz="1600" b="1" dirty="0">
                <a:solidFill>
                  <a:srgbClr val="00FFFF"/>
                </a:solidFill>
                <a:latin typeface="Arial" panose="020B0604020202020204" pitchFamily="34" charset="0"/>
                <a:cs typeface="Arial" panose="020B0604020202020204" pitchFamily="34" charset="0"/>
              </a:rPr>
              <a:t> </a:t>
            </a:r>
            <a:endParaRPr lang="en-US" sz="1600" b="1" dirty="0">
              <a:solidFill>
                <a:srgbClr val="00FFFF"/>
              </a:solidFill>
              <a:latin typeface="Arial" panose="020B0604020202020204" pitchFamily="34" charset="0"/>
              <a:cs typeface="Arial" panose="020B0604020202020204" pitchFamily="34" charset="0"/>
            </a:endParaRPr>
          </a:p>
          <a:p>
            <a:pPr lvl="0"/>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Rectangle 7"/>
          <p:cNvSpPr/>
          <p:nvPr/>
        </p:nvSpPr>
        <p:spPr>
          <a:xfrm>
            <a:off x="5617779" y="952500"/>
            <a:ext cx="3494626" cy="46166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600"/>
              </a:spcAft>
            </a:pPr>
            <a:r>
              <a:rPr lang="zh-CN" altLang="en-US" sz="1700" b="1" dirty="0">
                <a:latin typeface="Microsoft YaHei" panose="020B0503020204020204" pitchFamily="34" charset="-122"/>
                <a:ea typeface="Microsoft YaHei" panose="020B0503020204020204" pitchFamily="34" charset="-122"/>
              </a:rPr>
              <a:t>林前</a:t>
            </a:r>
            <a:r>
              <a:rPr lang="en-US" altLang="zh-CN" sz="1700" b="1" dirty="0">
                <a:latin typeface="Microsoft YaHei" panose="020B0503020204020204" pitchFamily="34" charset="-122"/>
                <a:ea typeface="Microsoft YaHei" panose="020B0503020204020204" pitchFamily="34" charset="-122"/>
              </a:rPr>
              <a:t>15:55 </a:t>
            </a:r>
            <a:r>
              <a:rPr lang="zh-CN" altLang="en-US" sz="1700" b="1" dirty="0">
                <a:latin typeface="Microsoft YaHei" panose="020B0503020204020204" pitchFamily="34" charset="-122"/>
                <a:ea typeface="Microsoft YaHei" panose="020B0503020204020204" pitchFamily="34" charset="-122"/>
              </a:rPr>
              <a:t>死阿！你得胜的权势在那里？死阿！你的毒钩在那里？</a:t>
            </a:r>
            <a:r>
              <a:rPr lang="en-US" altLang="zh-CN" sz="1700" b="1" dirty="0">
                <a:latin typeface="Microsoft YaHei" panose="020B0503020204020204" pitchFamily="34" charset="-122"/>
                <a:ea typeface="Microsoft YaHei" panose="020B0503020204020204" pitchFamily="34" charset="-122"/>
              </a:rPr>
              <a:t>15:56 </a:t>
            </a:r>
            <a:r>
              <a:rPr lang="zh-CN" altLang="en-US" sz="1700" b="1" dirty="0">
                <a:latin typeface="Microsoft YaHei" panose="020B0503020204020204" pitchFamily="34" charset="-122"/>
                <a:ea typeface="Microsoft YaHei" panose="020B0503020204020204" pitchFamily="34" charset="-122"/>
              </a:rPr>
              <a:t>死的毒钩就是罪，罪的权势就是律法。</a:t>
            </a:r>
            <a:r>
              <a:rPr lang="en-US" sz="1700" b="1" dirty="0">
                <a:latin typeface="Microsoft YaHei" panose="020B0503020204020204" pitchFamily="34" charset="-122"/>
                <a:ea typeface="Microsoft YaHei" panose="020B0503020204020204" pitchFamily="34" charset="-122"/>
              </a:rPr>
              <a:t> </a:t>
            </a:r>
            <a:r>
              <a:rPr lang="en-US" sz="1700" dirty="0"/>
              <a:t>“O DEATH, WHERE IS YOUR VICTORY? O  DEATH, WHERE IS YOUR STING?”15:56 The sting of death is sin, and the power (</a:t>
            </a:r>
            <a:r>
              <a:rPr lang="en-US" sz="1700" dirty="0" err="1" smtClean="0"/>
              <a:t>dunamis</a:t>
            </a:r>
            <a:r>
              <a:rPr lang="en-US" sz="1700" dirty="0" smtClean="0"/>
              <a:t>, </a:t>
            </a:r>
            <a:r>
              <a:rPr lang="en-US" sz="1700" i="1" dirty="0" smtClean="0"/>
              <a:t>miraculous </a:t>
            </a:r>
            <a:r>
              <a:rPr lang="en-US" sz="1700" dirty="0"/>
              <a:t>power) of sin is the law</a:t>
            </a:r>
            <a:r>
              <a:rPr lang="en-US" sz="1700" dirty="0" smtClean="0"/>
              <a:t>.</a:t>
            </a:r>
          </a:p>
          <a:p>
            <a:r>
              <a:rPr lang="zh-CN" altLang="en-US" sz="1700" b="1" dirty="0">
                <a:latin typeface="Microsoft YaHei" panose="020B0503020204020204" pitchFamily="34" charset="-122"/>
                <a:ea typeface="Microsoft YaHei" panose="020B0503020204020204" pitchFamily="34" charset="-122"/>
              </a:rPr>
              <a:t>雅</a:t>
            </a:r>
            <a:r>
              <a:rPr lang="en-US" altLang="zh-CN" sz="1700" b="1" dirty="0">
                <a:latin typeface="Microsoft YaHei" panose="020B0503020204020204" pitchFamily="34" charset="-122"/>
                <a:ea typeface="Microsoft YaHei" panose="020B0503020204020204" pitchFamily="34" charset="-122"/>
              </a:rPr>
              <a:t>1:14 </a:t>
            </a:r>
            <a:r>
              <a:rPr lang="zh-CN" altLang="en-US" sz="1700" b="1" dirty="0">
                <a:latin typeface="Microsoft YaHei" panose="020B0503020204020204" pitchFamily="34" charset="-122"/>
                <a:ea typeface="Microsoft YaHei" panose="020B0503020204020204" pitchFamily="34" charset="-122"/>
              </a:rPr>
              <a:t>但各人被试探，乃是被自己的私慾牵引诱惑的。</a:t>
            </a:r>
            <a:r>
              <a:rPr lang="en-US" altLang="zh-CN" sz="1700" b="1" dirty="0">
                <a:latin typeface="Microsoft YaHei" panose="020B0503020204020204" pitchFamily="34" charset="-122"/>
                <a:ea typeface="Microsoft YaHei" panose="020B0503020204020204" pitchFamily="34" charset="-122"/>
              </a:rPr>
              <a:t>1:15 </a:t>
            </a:r>
            <a:r>
              <a:rPr lang="zh-CN" altLang="en-US" sz="1700" b="1" dirty="0">
                <a:latin typeface="Microsoft YaHei" panose="020B0503020204020204" pitchFamily="34" charset="-122"/>
                <a:ea typeface="Microsoft YaHei" panose="020B0503020204020204" pitchFamily="34" charset="-122"/>
              </a:rPr>
              <a:t>私慾既怀了胎，就生出罪来；罪既长成，就生出死来。</a:t>
            </a:r>
            <a:r>
              <a:rPr lang="en-US" sz="1700" dirty="0"/>
              <a:t>1:14 But each one is tempted when he is carried away and enticed by his own lust.1:15 Then when lust has conceived, it gives birth to sin; and when sin is accomplished, it brings forth death</a:t>
            </a:r>
            <a:r>
              <a:rPr lang="en-US" sz="1700" dirty="0" smtClean="0"/>
              <a:t>.</a:t>
            </a:r>
            <a:endParaRPr lang="en-US" sz="1700" b="1" dirty="0">
              <a:solidFill>
                <a:srgbClr val="FF0000"/>
              </a:solidFill>
            </a:endParaRPr>
          </a:p>
        </p:txBody>
      </p:sp>
    </p:spTree>
    <p:extLst>
      <p:ext uri="{BB962C8B-B14F-4D97-AF65-F5344CB8AC3E}">
        <p14:creationId xmlns:p14="http://schemas.microsoft.com/office/powerpoint/2010/main" val="9754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6078587"/>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10 </a:t>
            </a:r>
            <a:r>
              <a:rPr lang="zh-CN" altLang="en-US" sz="2100" b="1" dirty="0">
                <a:solidFill>
                  <a:srgbClr val="FF0000"/>
                </a:solidFill>
                <a:latin typeface="Microsoft YaHei" panose="020B0503020204020204" pitchFamily="34" charset="-122"/>
                <a:ea typeface="Microsoft YaHei" panose="020B0503020204020204" pitchFamily="34" charset="-122"/>
              </a:rPr>
              <a:t>那本来叫人活的诫命，反倒叫我死</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11 </a:t>
            </a:r>
            <a:r>
              <a:rPr lang="zh-CN" altLang="en-US" sz="2100" b="1" dirty="0">
                <a:solidFill>
                  <a:srgbClr val="FFFF00"/>
                </a:solidFill>
                <a:latin typeface="Microsoft YaHei" panose="020B0503020204020204" pitchFamily="34" charset="-122"/>
                <a:ea typeface="Microsoft YaHei" panose="020B0503020204020204" pitchFamily="34" charset="-122"/>
              </a:rPr>
              <a:t>因为罪趁着机会，就藉着诫命引诱我，并且杀了我</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12 </a:t>
            </a:r>
            <a:r>
              <a:rPr lang="zh-CN" altLang="en-US" sz="2100" b="1" dirty="0">
                <a:solidFill>
                  <a:srgbClr val="FFFF00"/>
                </a:solidFill>
                <a:latin typeface="Microsoft YaHei" panose="020B0503020204020204" pitchFamily="34" charset="-122"/>
                <a:ea typeface="Microsoft YaHei" panose="020B0503020204020204" pitchFamily="34" charset="-122"/>
              </a:rPr>
              <a:t>这样看来，律法是圣洁的，诫命也是圣洁、公义、良善的</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13 </a:t>
            </a:r>
            <a:r>
              <a:rPr lang="zh-CN" altLang="en-US" sz="2100" b="1" dirty="0">
                <a:solidFill>
                  <a:srgbClr val="FFFF00"/>
                </a:solidFill>
                <a:latin typeface="Microsoft YaHei" panose="020B0503020204020204" pitchFamily="34" charset="-122"/>
                <a:ea typeface="Microsoft YaHei" panose="020B0503020204020204" pitchFamily="34" charset="-122"/>
              </a:rPr>
              <a:t>既然如此，那良善的是叫我死么？断乎不是！叫我死的乃是罪。但</a:t>
            </a:r>
            <a:r>
              <a:rPr lang="zh-CN" altLang="en-US" sz="2100" b="1" dirty="0">
                <a:solidFill>
                  <a:srgbClr val="FF0000"/>
                </a:solidFill>
                <a:latin typeface="Microsoft YaHei" panose="020B0503020204020204" pitchFamily="34" charset="-122"/>
                <a:ea typeface="Microsoft YaHei" panose="020B0503020204020204" pitchFamily="34" charset="-122"/>
              </a:rPr>
              <a:t>罪藉着那良善的叫我死</a:t>
            </a:r>
            <a:r>
              <a:rPr lang="zh-CN" altLang="en-US" sz="2100" b="1" dirty="0">
                <a:solidFill>
                  <a:srgbClr val="FFFF00"/>
                </a:solidFill>
                <a:latin typeface="Microsoft YaHei" panose="020B0503020204020204" pitchFamily="34" charset="-122"/>
                <a:ea typeface="Microsoft YaHei" panose="020B0503020204020204" pitchFamily="34" charset="-122"/>
              </a:rPr>
              <a:t>，就显出真是罪，叫罪因着诫命更显出是恶极了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r>
              <a:rPr lang="x-none" sz="1600" b="1" baseline="30000" dirty="0" smtClean="0">
                <a:solidFill>
                  <a:srgbClr val="00FFFF"/>
                </a:solidFill>
                <a:latin typeface="Arial" panose="020B0604020202020204" pitchFamily="34" charset="0"/>
                <a:cs typeface="Arial" panose="020B0604020202020204" pitchFamily="34" charset="0"/>
              </a:rPr>
              <a:t>10</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and this commandment, which was to result in life, proved to result in death for me; </a:t>
            </a:r>
            <a:r>
              <a:rPr lang="x-none" sz="1600" b="1" baseline="30000" dirty="0">
                <a:solidFill>
                  <a:srgbClr val="00FFFF"/>
                </a:solidFill>
                <a:latin typeface="Arial" panose="020B0604020202020204" pitchFamily="34" charset="0"/>
                <a:cs typeface="Arial" panose="020B0604020202020204" pitchFamily="34" charset="0"/>
              </a:rPr>
              <a:t>11</a:t>
            </a:r>
            <a:r>
              <a:rPr lang="x-none" sz="1600" b="1" dirty="0">
                <a:solidFill>
                  <a:srgbClr val="00FFFF"/>
                </a:solidFill>
                <a:latin typeface="Arial" panose="020B0604020202020204" pitchFamily="34" charset="0"/>
                <a:cs typeface="Arial" panose="020B0604020202020204" pitchFamily="34" charset="0"/>
              </a:rPr>
              <a:t> for sin, taking an opportunity through the commandment, deceived me and through it killed me. </a:t>
            </a:r>
            <a:r>
              <a:rPr lang="x-none" sz="1600" b="1" baseline="30000" dirty="0">
                <a:solidFill>
                  <a:srgbClr val="00FFFF"/>
                </a:solidFill>
                <a:latin typeface="Arial" panose="020B0604020202020204" pitchFamily="34" charset="0"/>
                <a:cs typeface="Arial" panose="020B0604020202020204" pitchFamily="34" charset="0"/>
              </a:rPr>
              <a:t>12</a:t>
            </a:r>
            <a:r>
              <a:rPr lang="x-none" sz="1600" b="1" dirty="0">
                <a:solidFill>
                  <a:srgbClr val="00FFFF"/>
                </a:solidFill>
                <a:latin typeface="Arial" panose="020B0604020202020204" pitchFamily="34" charset="0"/>
                <a:cs typeface="Arial" panose="020B0604020202020204" pitchFamily="34" charset="0"/>
              </a:rPr>
              <a:t> So then, the Law is holy, and the commandment is holy and righteous and good. </a:t>
            </a:r>
            <a:r>
              <a:rPr lang="x-none" sz="1600" b="1" baseline="30000" dirty="0">
                <a:solidFill>
                  <a:srgbClr val="00FFFF"/>
                </a:solidFill>
                <a:latin typeface="Arial" panose="020B0604020202020204" pitchFamily="34" charset="0"/>
                <a:cs typeface="Arial" panose="020B0604020202020204" pitchFamily="34" charset="0"/>
              </a:rPr>
              <a:t>13</a:t>
            </a:r>
            <a:r>
              <a:rPr lang="x-none" sz="1600" b="1" dirty="0">
                <a:solidFill>
                  <a:srgbClr val="00FFFF"/>
                </a:solidFill>
                <a:latin typeface="Arial" panose="020B0604020202020204" pitchFamily="34" charset="0"/>
                <a:cs typeface="Arial" panose="020B0604020202020204" pitchFamily="34" charset="0"/>
              </a:rPr>
              <a:t> Therefore did that which is good become </a:t>
            </a:r>
            <a:r>
              <a:rPr lang="x-none" sz="1600" b="1" i="1" dirty="0">
                <a:solidFill>
                  <a:srgbClr val="00FFFF"/>
                </a:solidFill>
                <a:latin typeface="Arial" panose="020B0604020202020204" pitchFamily="34" charset="0"/>
                <a:cs typeface="Arial" panose="020B0604020202020204" pitchFamily="34" charset="0"/>
              </a:rPr>
              <a:t>a cause of</a:t>
            </a:r>
            <a:r>
              <a:rPr lang="x-none" sz="1600" b="1" dirty="0">
                <a:solidFill>
                  <a:srgbClr val="00FFFF"/>
                </a:solidFill>
                <a:latin typeface="Arial" panose="020B0604020202020204" pitchFamily="34" charset="0"/>
                <a:cs typeface="Arial" panose="020B0604020202020204" pitchFamily="34" charset="0"/>
              </a:rPr>
              <a:t> death for me? May it never be! Rather it was sin, in order that it might be shown to be sin by effecting my death through that which is good, so that through the commandment sin would become utterly sinful.</a:t>
            </a:r>
            <a:endParaRPr lang="en-US" sz="1600" b="1" dirty="0">
              <a:solidFill>
                <a:srgbClr val="00FFFF"/>
              </a:solidFill>
              <a:latin typeface="Arial" panose="020B0604020202020204" pitchFamily="34" charset="0"/>
              <a:cs typeface="Arial" panose="020B0604020202020204" pitchFamily="34" charset="0"/>
            </a:endParaRPr>
          </a:p>
          <a:p>
            <a:r>
              <a:rPr lang="x-none" dirty="0"/>
              <a:t> </a:t>
            </a:r>
            <a:endParaRPr lang="en-US" dirty="0"/>
          </a:p>
          <a:p>
            <a:endParaRPr lang="en-US" sz="1600" b="1" dirty="0">
              <a:solidFill>
                <a:srgbClr val="00FFFF"/>
              </a:solidFill>
              <a:latin typeface="Arial" panose="020B0604020202020204" pitchFamily="34" charset="0"/>
              <a:cs typeface="Arial" panose="020B0604020202020204" pitchFamily="34" charset="0"/>
            </a:endParaRPr>
          </a:p>
          <a:p>
            <a:r>
              <a:rPr lang="x-none" sz="1600" b="1" dirty="0">
                <a:solidFill>
                  <a:srgbClr val="00FFFF"/>
                </a:solidFill>
                <a:latin typeface="Arial" panose="020B0604020202020204" pitchFamily="34" charset="0"/>
                <a:cs typeface="Arial" panose="020B0604020202020204" pitchFamily="34" charset="0"/>
              </a:rPr>
              <a:t> </a:t>
            </a:r>
            <a:endParaRPr lang="en-US" sz="1600" b="1" dirty="0">
              <a:solidFill>
                <a:srgbClr val="00FFFF"/>
              </a:solidFill>
              <a:latin typeface="Arial" panose="020B0604020202020204" pitchFamily="34" charset="0"/>
              <a:cs typeface="Arial" panose="020B0604020202020204" pitchFamily="34" charset="0"/>
            </a:endParaRPr>
          </a:p>
          <a:p>
            <a:pPr lvl="0"/>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a:off x="5562600"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0" name="Picture 9"/>
          <p:cNvPicPr>
            <a:picLocks noChangeAspect="1"/>
          </p:cNvPicPr>
          <p:nvPr/>
        </p:nvPicPr>
        <p:blipFill>
          <a:blip r:embed="rId2"/>
          <a:stretch>
            <a:fillRect/>
          </a:stretch>
        </p:blipFill>
        <p:spPr>
          <a:xfrm>
            <a:off x="5652887" y="1423925"/>
            <a:ext cx="3350598" cy="2059831"/>
          </a:xfrm>
          <a:prstGeom prst="rect">
            <a:avLst/>
          </a:prstGeom>
          <a:solidFill>
            <a:schemeClr val="tx1">
              <a:lumMod val="75000"/>
            </a:schemeClr>
          </a:solidFill>
        </p:spPr>
      </p:pic>
      <p:pic>
        <p:nvPicPr>
          <p:cNvPr id="11" name="Picture 10"/>
          <p:cNvPicPr>
            <a:picLocks noChangeAspect="1"/>
          </p:cNvPicPr>
          <p:nvPr/>
        </p:nvPicPr>
        <p:blipFill>
          <a:blip r:embed="rId3"/>
          <a:stretch>
            <a:fillRect/>
          </a:stretch>
        </p:blipFill>
        <p:spPr>
          <a:xfrm>
            <a:off x="5638800" y="3499125"/>
            <a:ext cx="3352800" cy="2086833"/>
          </a:xfrm>
          <a:prstGeom prst="rect">
            <a:avLst/>
          </a:prstGeom>
          <a:solidFill>
            <a:schemeClr val="tx1">
              <a:lumMod val="75000"/>
            </a:schemeClr>
          </a:solidFill>
        </p:spPr>
      </p:pic>
    </p:spTree>
    <p:extLst>
      <p:ext uri="{BB962C8B-B14F-4D97-AF65-F5344CB8AC3E}">
        <p14:creationId xmlns:p14="http://schemas.microsoft.com/office/powerpoint/2010/main" val="1528483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86530" y="65158"/>
            <a:ext cx="776687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在亚当里的人   </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与</a:t>
            </a:r>
            <a:r>
              <a:rPr kumimoji="0" lang="en-US" altLang="zh-CN"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40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在基督里的人</a:t>
            </a:r>
            <a:endParaRPr kumimoji="0" lang="en-US" sz="4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 name="Rectangle 4"/>
          <p:cNvSpPr/>
          <p:nvPr/>
        </p:nvSpPr>
        <p:spPr>
          <a:xfrm>
            <a:off x="76198" y="902854"/>
            <a:ext cx="4114800"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在罪中</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5</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12-21</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1-11</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9" name="Rectangle 8"/>
          <p:cNvSpPr/>
          <p:nvPr/>
        </p:nvSpPr>
        <p:spPr>
          <a:xfrm>
            <a:off x="4335778" y="902854"/>
            <a:ext cx="4876800"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在义里</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5</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12-21</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17-18</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sz="1600" b="1" i="0" u="none" strike="noStrike" kern="1200" cap="none" spc="0" normalizeH="0" baseline="0" noProof="0" dirty="0">
              <a:ln>
                <a:noFill/>
              </a:ln>
              <a:solidFill>
                <a:srgbClr val="0070C0"/>
              </a:solidFill>
              <a:effectLst/>
              <a:uLnTx/>
              <a:uFillTx/>
              <a:latin typeface="Calibri"/>
              <a:ea typeface="Microsoft YaHei" panose="020B0503020204020204" pitchFamily="34" charset="-122"/>
              <a:cs typeface="+mn-cs"/>
            </a:endParaRPr>
          </a:p>
        </p:txBody>
      </p:sp>
      <p:sp>
        <p:nvSpPr>
          <p:cNvPr id="6" name="Rectangle 5"/>
          <p:cNvSpPr/>
          <p:nvPr/>
        </p:nvSpPr>
        <p:spPr>
          <a:xfrm>
            <a:off x="76198" y="1333500"/>
            <a:ext cx="46482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是死的</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5</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12-21</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1-11</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23</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8" name="Rectangle 7"/>
          <p:cNvSpPr/>
          <p:nvPr/>
        </p:nvSpPr>
        <p:spPr>
          <a:xfrm>
            <a:off x="4335778" y="1333500"/>
            <a:ext cx="4876800"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是活的</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5</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12-21</a:t>
            </a:r>
            <a:r>
              <a:rPr kumimoji="0" lang="zh-CN" altLang="en-US"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4-5</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23</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sz="1600" b="1" i="0" u="none" strike="noStrike" kern="1200" cap="none" spc="0" normalizeH="0" baseline="0" noProof="0" dirty="0">
              <a:ln>
                <a:noFill/>
              </a:ln>
              <a:solidFill>
                <a:srgbClr val="0070C0"/>
              </a:solidFill>
              <a:effectLst/>
              <a:uLnTx/>
              <a:uFillTx/>
              <a:latin typeface="Calibri"/>
              <a:ea typeface="Microsoft YaHei" panose="020B0503020204020204" pitchFamily="34" charset="-122"/>
              <a:cs typeface="+mn-cs"/>
            </a:endParaRPr>
          </a:p>
        </p:txBody>
      </p:sp>
      <p:sp>
        <p:nvSpPr>
          <p:cNvPr id="10" name="Rectangle 9"/>
          <p:cNvSpPr/>
          <p:nvPr/>
        </p:nvSpPr>
        <p:spPr>
          <a:xfrm>
            <a:off x="76198" y="1790700"/>
            <a:ext cx="44196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肢体是罪的器具</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13</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17</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1" name="Rectangle 10"/>
          <p:cNvSpPr/>
          <p:nvPr/>
        </p:nvSpPr>
        <p:spPr>
          <a:xfrm>
            <a:off x="4335778" y="1790700"/>
            <a:ext cx="473202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肢体是义的器具</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13</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18</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2" name="Rectangle 11"/>
          <p:cNvSpPr/>
          <p:nvPr/>
        </p:nvSpPr>
        <p:spPr>
          <a:xfrm>
            <a:off x="76198" y="2247900"/>
            <a:ext cx="44196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在律法之下</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14</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3" name="Rectangle 12"/>
          <p:cNvSpPr/>
          <p:nvPr/>
        </p:nvSpPr>
        <p:spPr>
          <a:xfrm>
            <a:off x="4335778" y="2247900"/>
            <a:ext cx="4732022" cy="492443"/>
          </a:xfrm>
          <a:prstGeom prst="rect">
            <a:avLst/>
          </a:prstGeom>
        </p:spPr>
        <p:txBody>
          <a:bodyPr wrap="square">
            <a:spAutoFit/>
          </a:bodyPr>
          <a:lstStyle/>
          <a:p>
            <a:pPr marL="274320" lvl="0" indent="-274320">
              <a:spcAft>
                <a:spcPts val="1200"/>
              </a:spcAft>
              <a:buFont typeface="Arial" panose="020B0604020202020204" pitchFamily="34" charset="0"/>
              <a:buChar char="•"/>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在恩典之下</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14</a:t>
            </a:r>
            <a:r>
              <a:rPr lang="zh-CN" altLang="en-US" sz="1600" b="1" dirty="0">
                <a:solidFill>
                  <a:prstClr val="black"/>
                </a:solidFill>
                <a:ea typeface="Microsoft YaHei" panose="020B0503020204020204" pitchFamily="34" charset="-122"/>
              </a:rPr>
              <a:t> ）</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4" name="Rectangle 13"/>
          <p:cNvSpPr/>
          <p:nvPr/>
        </p:nvSpPr>
        <p:spPr>
          <a:xfrm>
            <a:off x="76198" y="2705100"/>
            <a:ext cx="44196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与旧丈夫</a:t>
            </a:r>
            <a:r>
              <a:rPr lang="zh-CN" altLang="en-US" sz="2600" b="1" dirty="0">
                <a:solidFill>
                  <a:srgbClr val="C00000"/>
                </a:solidFill>
                <a:latin typeface="Microsoft YaHei" panose="020B0503020204020204" pitchFamily="34" charset="-122"/>
                <a:ea typeface="Microsoft YaHei" panose="020B0503020204020204" pitchFamily="34" charset="-122"/>
              </a:rPr>
              <a:t>联合</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7</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2-3</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5" name="Rectangle 14"/>
          <p:cNvSpPr/>
          <p:nvPr/>
        </p:nvSpPr>
        <p:spPr>
          <a:xfrm>
            <a:off x="4335778" y="2705100"/>
            <a:ext cx="44196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与新丈夫联合</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7</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2-3</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6" name="Rectangle 15"/>
          <p:cNvSpPr/>
          <p:nvPr/>
        </p:nvSpPr>
        <p:spPr>
          <a:xfrm>
            <a:off x="76198" y="3162300"/>
            <a:ext cx="44196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cs typeface="+mn-cs"/>
              </a:rPr>
              <a:t>是属肉体的</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7</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5</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7" name="Rectangle 16"/>
          <p:cNvSpPr/>
          <p:nvPr/>
        </p:nvSpPr>
        <p:spPr>
          <a:xfrm>
            <a:off x="4335778" y="3162300"/>
            <a:ext cx="4419602" cy="492443"/>
          </a:xfrm>
          <a:prstGeom prst="rect">
            <a:avLst/>
          </a:prstGeom>
        </p:spPr>
        <p:txBody>
          <a:bodyPr wrap="square">
            <a:spAutoFit/>
          </a:bodyPr>
          <a:lstStyle/>
          <a:p>
            <a:pPr marL="274320" marR="0" lvl="0" indent="-27432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zh-CN" altLang="en-US" sz="26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cs typeface="+mn-cs"/>
              </a:rPr>
              <a:t>是属灵的</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（罗</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7</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4</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r>
              <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6</a:t>
            </a:r>
            <a:r>
              <a:rPr kumimoji="0" lang="zh-CN" altLang="en-US"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rPr>
              <a:t>）</a:t>
            </a:r>
            <a:endParaRPr kumimoji="0" lang="en-US" altLang="zh-CN" sz="1600" b="1" i="0" u="none" strike="noStrike" kern="1200" cap="none" spc="0" normalizeH="0" baseline="0" noProof="0" dirty="0" smtClean="0">
              <a:ln>
                <a:noFill/>
              </a:ln>
              <a:solidFill>
                <a:prstClr val="black"/>
              </a:solidFill>
              <a:effectLst/>
              <a:uLnTx/>
              <a:uFillTx/>
              <a:latin typeface="Calibri"/>
              <a:ea typeface="Microsoft YaHei" panose="020B0503020204020204" pitchFamily="34" charset="-122"/>
              <a:cs typeface="+mn-cs"/>
            </a:endParaRPr>
          </a:p>
        </p:txBody>
      </p:sp>
      <p:sp>
        <p:nvSpPr>
          <p:cNvPr id="18" name="Rectangle 17"/>
          <p:cNvSpPr/>
          <p:nvPr/>
        </p:nvSpPr>
        <p:spPr>
          <a:xfrm>
            <a:off x="3239516" y="3966481"/>
            <a:ext cx="2969768" cy="12464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知道福音的基督徒生命中的难处</a:t>
            </a:r>
            <a:r>
              <a:rPr lang="zh-CN" altLang="en-US" sz="2500" b="1" noProof="0" dirty="0">
                <a:solidFill>
                  <a:schemeClr val="bg1"/>
                </a:solidFill>
                <a:latin typeface="Microsoft YaHei" panose="020B0503020204020204" pitchFamily="34" charset="-122"/>
                <a:ea typeface="Microsoft YaHei" panose="020B0503020204020204" pitchFamily="34" charset="-122"/>
              </a:rPr>
              <a:t>到</a:t>
            </a:r>
            <a:r>
              <a:rPr lang="zh-CN" altLang="en-US" sz="2500" b="1" noProof="0" dirty="0" smtClean="0">
                <a:solidFill>
                  <a:schemeClr val="bg1"/>
                </a:solidFill>
                <a:latin typeface="Microsoft YaHei" panose="020B0503020204020204" pitchFamily="34" charset="-122"/>
                <a:ea typeface="Microsoft YaHei" panose="020B0503020204020204" pitchFamily="34" charset="-122"/>
              </a:rPr>
              <a:t>底如何解决？</a:t>
            </a:r>
            <a:endParaRPr kumimoji="0" lang="en-US" sz="2500" b="0" i="0" u="none" strike="noStrike" kern="1200" cap="none" spc="0" normalizeH="0" baseline="0" noProof="0" dirty="0">
              <a:ln>
                <a:noFill/>
              </a:ln>
              <a:solidFill>
                <a:schemeClr val="bg1"/>
              </a:solidFill>
              <a:effectLst/>
              <a:uLnTx/>
              <a:uFillTx/>
              <a:latin typeface="Calibri"/>
              <a:cs typeface="+mn-cs"/>
            </a:endParaRPr>
          </a:p>
        </p:txBody>
      </p:sp>
      <p:pic>
        <p:nvPicPr>
          <p:cNvPr id="19" name="Picture 18"/>
          <p:cNvPicPr>
            <a:picLocks noChangeAspect="1"/>
          </p:cNvPicPr>
          <p:nvPr/>
        </p:nvPicPr>
        <p:blipFill>
          <a:blip r:embed="rId3"/>
          <a:stretch>
            <a:fillRect/>
          </a:stretch>
        </p:blipFill>
        <p:spPr>
          <a:xfrm>
            <a:off x="228600" y="3654743"/>
            <a:ext cx="2905805" cy="1869972"/>
          </a:xfrm>
          <a:prstGeom prst="rect">
            <a:avLst/>
          </a:prstGeom>
          <a:solidFill>
            <a:schemeClr val="tx1"/>
          </a:solidFill>
        </p:spPr>
      </p:pic>
      <p:pic>
        <p:nvPicPr>
          <p:cNvPr id="20" name="Picture 19"/>
          <p:cNvPicPr>
            <a:picLocks noChangeAspect="1"/>
          </p:cNvPicPr>
          <p:nvPr/>
        </p:nvPicPr>
        <p:blipFill>
          <a:blip r:embed="rId4"/>
          <a:stretch>
            <a:fillRect/>
          </a:stretch>
        </p:blipFill>
        <p:spPr>
          <a:xfrm>
            <a:off x="6343009" y="3704630"/>
            <a:ext cx="2572391" cy="1895446"/>
          </a:xfrm>
          <a:prstGeom prst="rect">
            <a:avLst/>
          </a:prstGeom>
        </p:spPr>
      </p:pic>
    </p:spTree>
    <p:extLst>
      <p:ext uri="{BB962C8B-B14F-4D97-AF65-F5344CB8AC3E}">
        <p14:creationId xmlns:p14="http://schemas.microsoft.com/office/powerpoint/2010/main" val="2876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67600" y="926931"/>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4">
            <a:grayscl/>
          </a:blip>
          <a:stretch>
            <a:fillRect/>
          </a:stretch>
        </p:blipFill>
        <p:spPr>
          <a:xfrm>
            <a:off x="6344698" y="2634445"/>
            <a:ext cx="1118420" cy="990600"/>
          </a:xfrm>
          <a:prstGeom prst="rect">
            <a:avLst/>
          </a:prstGeom>
        </p:spPr>
      </p:pic>
      <p:pic>
        <p:nvPicPr>
          <p:cNvPr id="9" name="Picture 8"/>
          <p:cNvPicPr>
            <a:picLocks noChangeAspect="1"/>
          </p:cNvPicPr>
          <p:nvPr/>
        </p:nvPicPr>
        <p:blipFill>
          <a:blip r:embed="rId4">
            <a:duotone>
              <a:schemeClr val="accent1">
                <a:shade val="45000"/>
                <a:satMod val="135000"/>
              </a:schemeClr>
              <a:prstClr val="white"/>
            </a:duotone>
          </a:blip>
          <a:stretch>
            <a:fillRect/>
          </a:stretch>
        </p:blipFill>
        <p:spPr>
          <a:xfrm>
            <a:off x="1981200" y="1790700"/>
            <a:ext cx="1905231" cy="1687490"/>
          </a:xfrm>
          <a:prstGeom prst="rect">
            <a:avLst/>
          </a:prstGeom>
        </p:spPr>
      </p:pic>
    </p:spTree>
    <p:extLst>
      <p:ext uri="{BB962C8B-B14F-4D97-AF65-F5344CB8AC3E}">
        <p14:creationId xmlns:p14="http://schemas.microsoft.com/office/powerpoint/2010/main" val="222617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67600" y="926931"/>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4" descr="Image result for christ on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87"/>
          <a:stretch/>
        </p:blipFill>
        <p:spPr bwMode="auto">
          <a:xfrm>
            <a:off x="3998373" y="167938"/>
            <a:ext cx="2667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duotone>
              <a:schemeClr val="accent1">
                <a:shade val="45000"/>
                <a:satMod val="135000"/>
              </a:schemeClr>
              <a:prstClr val="white"/>
            </a:duotone>
          </a:blip>
          <a:stretch>
            <a:fillRect/>
          </a:stretch>
        </p:blipFill>
        <p:spPr>
          <a:xfrm>
            <a:off x="1981200" y="1790700"/>
            <a:ext cx="1905231" cy="1687490"/>
          </a:xfrm>
          <a:prstGeom prst="rect">
            <a:avLst/>
          </a:prstGeom>
        </p:spPr>
      </p:pic>
      <p:pic>
        <p:nvPicPr>
          <p:cNvPr id="19" name="Picture 18"/>
          <p:cNvPicPr>
            <a:picLocks noChangeAspect="1"/>
          </p:cNvPicPr>
          <p:nvPr/>
        </p:nvPicPr>
        <p:blipFill>
          <a:blip r:embed="rId5">
            <a:grayscl/>
          </a:blip>
          <a:stretch>
            <a:fillRect/>
          </a:stretch>
        </p:blipFill>
        <p:spPr>
          <a:xfrm>
            <a:off x="6344698" y="2634445"/>
            <a:ext cx="1118420" cy="990600"/>
          </a:xfrm>
          <a:prstGeom prst="rect">
            <a:avLst/>
          </a:prstGeom>
        </p:spPr>
      </p:pic>
      <p:sp>
        <p:nvSpPr>
          <p:cNvPr id="20" name="TextBox 19"/>
          <p:cNvSpPr txBox="1"/>
          <p:nvPr/>
        </p:nvSpPr>
        <p:spPr>
          <a:xfrm>
            <a:off x="5331873" y="4116811"/>
            <a:ext cx="3674714"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林后</a:t>
            </a:r>
            <a:r>
              <a:rPr kumimoji="0" lang="en-US" altLang="zh-CN"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5:21 </a:t>
            </a: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神使那无罪（无罪：原文是不知罪）的，替我们成为罪，好叫我们在他里面成为神的义</a:t>
            </a:r>
            <a:r>
              <a:rPr kumimoji="0" lang="zh-CN" altLang="en-US"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赛</a:t>
            </a:r>
            <a:r>
              <a:rPr kumimoji="0" lang="en-US" altLang="zh-CN"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53:5 </a:t>
            </a: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哪知他为我们的过犯受害，为我们的罪孽压伤</a:t>
            </a:r>
            <a:r>
              <a:rPr kumimoji="0" lang="zh-CN" altLang="en-US"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zh-CN" altLang="en-US" sz="18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9" name="Picture 8"/>
          <p:cNvPicPr>
            <a:picLocks noChangeAspect="1"/>
          </p:cNvPicPr>
          <p:nvPr/>
        </p:nvPicPr>
        <p:blipFill>
          <a:blip r:embed="rId6"/>
          <a:stretch>
            <a:fillRect/>
          </a:stretch>
        </p:blipFill>
        <p:spPr>
          <a:xfrm>
            <a:off x="304800" y="419100"/>
            <a:ext cx="5584420" cy="3700593"/>
          </a:xfrm>
          <a:prstGeom prst="rect">
            <a:avLst/>
          </a:prstGeom>
        </p:spPr>
      </p:pic>
    </p:spTree>
    <p:extLst>
      <p:ext uri="{BB962C8B-B14F-4D97-AF65-F5344CB8AC3E}">
        <p14:creationId xmlns:p14="http://schemas.microsoft.com/office/powerpoint/2010/main" val="36594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4.72222E-6 0.00583 L -0.11753 0.04139 C -0.14218 0.04917 -0.17916 0.05389 -0.21736 0.05389 C -0.26128 0.05389 -0.29635 0.04917 -0.321 0.04139 L -0.43836 0.00583 " pathEditMode="relative" rAng="0" ptsTypes="AAAAA">
                                      <p:cBhvr>
                                        <p:cTn id="11" dur="2000" fill="hold"/>
                                        <p:tgtEl>
                                          <p:spTgt spid="19"/>
                                        </p:tgtEl>
                                        <p:attrNameLst>
                                          <p:attrName>ppt_x</p:attrName>
                                          <p:attrName>ppt_y</p:attrName>
                                        </p:attrNameLst>
                                      </p:cBhvr>
                                      <p:rCtr x="-21927" y="2389"/>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Image result for human silhouette no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7273" r="24242" b="54545"/>
          <a:stretch/>
        </p:blipFill>
        <p:spPr bwMode="auto">
          <a:xfrm>
            <a:off x="5105400" y="1638300"/>
            <a:ext cx="3810000" cy="24307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human silhouette no background"/>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Blur/>
                    </a14:imgEffect>
                    <a14:imgEffect>
                      <a14:saturation sat="0"/>
                    </a14:imgEffect>
                  </a14:imgLayer>
                </a14:imgProps>
              </a:ext>
              <a:ext uri="{28A0092B-C50C-407E-A947-70E740481C1C}">
                <a14:useLocalDpi xmlns:a14="http://schemas.microsoft.com/office/drawing/2010/main" val="0"/>
              </a:ext>
            </a:extLst>
          </a:blip>
          <a:srcRect l="27273" r="24242" b="54545"/>
          <a:stretch/>
        </p:blipFill>
        <p:spPr bwMode="auto">
          <a:xfrm>
            <a:off x="5363249" y="1780134"/>
            <a:ext cx="3278727" cy="2195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uman silhouette no background"/>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7273" r="24242" b="54545"/>
          <a:stretch/>
        </p:blipFill>
        <p:spPr bwMode="auto">
          <a:xfrm>
            <a:off x="304800" y="419100"/>
            <a:ext cx="5575407" cy="37014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1000" y="419100"/>
            <a:ext cx="202998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smtClean="0">
                <a:ln>
                  <a:noFill/>
                </a:ln>
                <a:solidFill>
                  <a:srgbClr val="4F81BD">
                    <a:lumMod val="75000"/>
                  </a:srgbClr>
                </a:solidFill>
                <a:effectLst/>
                <a:uLnTx/>
                <a:uFillTx/>
                <a:latin typeface="Microsoft YaHei" panose="020B0503020204020204" pitchFamily="34" charset="-122"/>
                <a:ea typeface="Microsoft YaHei" panose="020B0503020204020204" pitchFamily="34" charset="-122"/>
                <a:cs typeface="+mn-cs"/>
              </a:rPr>
              <a:t>基督</a:t>
            </a:r>
            <a:endParaRPr kumimoji="0" lang="en-US" sz="6000" b="0" i="0" u="none" strike="noStrike" kern="1200" cap="none" spc="0" normalizeH="0" baseline="0" noProof="0" dirty="0">
              <a:ln>
                <a:noFill/>
              </a:ln>
              <a:solidFill>
                <a:srgbClr val="4F81BD">
                  <a:lumMod val="75000"/>
                </a:srgbClr>
              </a:solidFill>
              <a:effectLst/>
              <a:uLnTx/>
              <a:uFillTx/>
              <a:latin typeface="Calibri"/>
              <a:ea typeface="+mn-ea"/>
              <a:cs typeface="+mn-cs"/>
            </a:endParaRPr>
          </a:p>
        </p:txBody>
      </p:sp>
      <p:sp>
        <p:nvSpPr>
          <p:cNvPr id="8" name="Rectangle 7"/>
          <p:cNvSpPr/>
          <p:nvPr/>
        </p:nvSpPr>
        <p:spPr>
          <a:xfrm>
            <a:off x="7467600" y="926931"/>
            <a:ext cx="1066800"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我</a:t>
            </a:r>
            <a:endParaRPr kumimoji="0" lang="en-US" sz="4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6">
            <a:duotone>
              <a:schemeClr val="accent1">
                <a:shade val="45000"/>
                <a:satMod val="135000"/>
              </a:schemeClr>
              <a:prstClr val="white"/>
            </a:duotone>
          </a:blip>
          <a:stretch>
            <a:fillRect/>
          </a:stretch>
        </p:blipFill>
        <p:spPr>
          <a:xfrm>
            <a:off x="2057169" y="1790700"/>
            <a:ext cx="1905231" cy="1687490"/>
          </a:xfrm>
          <a:prstGeom prst="rect">
            <a:avLst/>
          </a:prstGeom>
        </p:spPr>
      </p:pic>
      <p:pic>
        <p:nvPicPr>
          <p:cNvPr id="19" name="Picture 18"/>
          <p:cNvPicPr>
            <a:picLocks noChangeAspect="1"/>
          </p:cNvPicPr>
          <p:nvPr/>
        </p:nvPicPr>
        <p:blipFill>
          <a:blip r:embed="rId6">
            <a:duotone>
              <a:schemeClr val="accent1">
                <a:shade val="45000"/>
                <a:satMod val="135000"/>
              </a:schemeClr>
              <a:prstClr val="white"/>
            </a:duotone>
          </a:blip>
          <a:stretch>
            <a:fillRect/>
          </a:stretch>
        </p:blipFill>
        <p:spPr>
          <a:xfrm>
            <a:off x="2374605" y="2628900"/>
            <a:ext cx="1118420" cy="990600"/>
          </a:xfrm>
          <a:prstGeom prst="rect">
            <a:avLst/>
          </a:prstGeom>
        </p:spPr>
      </p:pic>
      <p:pic>
        <p:nvPicPr>
          <p:cNvPr id="10" name="Picture 2" descr="Image result for jesus rose from the dead on the third day"/>
          <p:cNvPicPr>
            <a:picLocks noChangeAspect="1" noChangeArrowheads="1"/>
          </p:cNvPicPr>
          <p:nvPr/>
        </p:nvPicPr>
        <p:blipFill rotWithShape="1">
          <a:blip r:embed="rId7">
            <a:extLst>
              <a:ext uri="{28A0092B-C50C-407E-A947-70E740481C1C}">
                <a14:useLocalDpi xmlns:a14="http://schemas.microsoft.com/office/drawing/2010/main" val="0"/>
              </a:ext>
            </a:extLst>
          </a:blip>
          <a:srcRect t="16452" b="4010"/>
          <a:stretch/>
        </p:blipFill>
        <p:spPr bwMode="auto">
          <a:xfrm>
            <a:off x="3998373" y="111579"/>
            <a:ext cx="2514600" cy="15267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1873" y="4116811"/>
            <a:ext cx="3674714"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林后</a:t>
            </a:r>
            <a:r>
              <a:rPr kumimoji="0" lang="en-US" altLang="zh-CN"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5:21 </a:t>
            </a: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神使那无罪（无罪：原文是不知罪）的，替我们成为罪，好叫我们在他里面成为神的义</a:t>
            </a:r>
            <a:r>
              <a:rPr kumimoji="0" lang="zh-CN" altLang="en-US"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en-US" altLang="zh-CN"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赛</a:t>
            </a:r>
            <a:r>
              <a:rPr kumimoji="0" lang="en-US" altLang="zh-CN"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53:5 </a:t>
            </a:r>
            <a:r>
              <a:rPr kumimoji="0" lang="zh-CN" altLang="en-US" sz="18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哪知他为我们的过犯受害，为我们的罪孽压伤</a:t>
            </a:r>
            <a:r>
              <a:rPr kumimoji="0" lang="zh-CN" altLang="en-US" sz="18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endParaRPr kumimoji="0" lang="zh-CN" altLang="en-US" sz="18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3" name="TextBox 12"/>
          <p:cNvSpPr txBox="1"/>
          <p:nvPr/>
        </p:nvSpPr>
        <p:spPr>
          <a:xfrm>
            <a:off x="697383" y="4144999"/>
            <a:ext cx="45582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罗</a:t>
            </a:r>
            <a:r>
              <a:rPr kumimoji="0" lang="en-US" altLang="zh-CN" sz="3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6:5 </a:t>
            </a:r>
            <a:r>
              <a:rPr kumimoji="0" lang="zh-CN" altLang="en-US" sz="3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我们若在他死的形状上与他联合，也要在他复活的形状上与他联</a:t>
            </a:r>
            <a:r>
              <a:rPr kumimoji="0" lang="zh-CN" altLang="en-US" sz="30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合</a:t>
            </a:r>
            <a:endParaRPr kumimoji="0" lang="zh-CN" altLang="en-US" sz="3000" b="1"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13"/>
          <p:cNvPicPr>
            <a:picLocks noChangeAspect="1"/>
          </p:cNvPicPr>
          <p:nvPr/>
        </p:nvPicPr>
        <p:blipFill>
          <a:blip r:embed="rId8"/>
          <a:stretch>
            <a:fillRect/>
          </a:stretch>
        </p:blipFill>
        <p:spPr>
          <a:xfrm>
            <a:off x="304800" y="419100"/>
            <a:ext cx="5584420" cy="3700593"/>
          </a:xfrm>
          <a:prstGeom prst="rect">
            <a:avLst/>
          </a:prstGeom>
        </p:spPr>
      </p:pic>
    </p:spTree>
    <p:extLst>
      <p:ext uri="{BB962C8B-B14F-4D97-AF65-F5344CB8AC3E}">
        <p14:creationId xmlns:p14="http://schemas.microsoft.com/office/powerpoint/2010/main" val="6960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3.33333E-6 0.01222 L 0.11719 0.04305 C 0.14184 0.05 0.17865 0.05389 0.21684 0.05389 C 0.26059 0.05389 0.29549 0.05 0.32014 0.04305 L 0.4375 0.01222 " pathEditMode="relative" rAng="0" ptsTypes="AAAAA">
                                      <p:cBhvr>
                                        <p:cTn id="11" dur="2000" fill="hold"/>
                                        <p:tgtEl>
                                          <p:spTgt spid="19"/>
                                        </p:tgtEl>
                                        <p:attrNameLst>
                                          <p:attrName>ppt_x</p:attrName>
                                          <p:attrName>ppt_y</p:attrName>
                                        </p:attrNameLst>
                                      </p:cBhvr>
                                      <p:rCtr x="21875" y="2083"/>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000" fill="hold"/>
                                        <p:tgtEl>
                                          <p:spTgt spid="11"/>
                                        </p:tgtEl>
                                        <p:attrNameLst>
                                          <p:attrName>ppt_w</p:attrName>
                                        </p:attrNameLst>
                                      </p:cBhvr>
                                      <p:tavLst>
                                        <p:tav tm="0">
                                          <p:val>
                                            <p:fltVal val="0"/>
                                          </p:val>
                                        </p:tav>
                                        <p:tav tm="100000">
                                          <p:val>
                                            <p:strVal val="#ppt_w"/>
                                          </p:val>
                                        </p:tav>
                                      </p:tavLst>
                                    </p:anim>
                                    <p:anim calcmode="lin" valueType="num">
                                      <p:cBhvr>
                                        <p:cTn id="22" dur="3000" fill="hold"/>
                                        <p:tgtEl>
                                          <p:spTgt spid="11"/>
                                        </p:tgtEl>
                                        <p:attrNameLst>
                                          <p:attrName>ppt_h</p:attrName>
                                        </p:attrNameLst>
                                      </p:cBhvr>
                                      <p:tavLst>
                                        <p:tav tm="0">
                                          <p:val>
                                            <p:fltVal val="0"/>
                                          </p:val>
                                        </p:tav>
                                        <p:tav tm="100000">
                                          <p:val>
                                            <p:strVal val="#ppt_h"/>
                                          </p:val>
                                        </p:tav>
                                      </p:tavLst>
                                    </p:anim>
                                    <p:animEffect transition="in" filter="fade">
                                      <p:cBhvr>
                                        <p:cTn id="23" dur="3000"/>
                                        <p:tgtEl>
                                          <p:spTgt spid="11"/>
                                        </p:tgtEl>
                                      </p:cBhvr>
                                    </p:animEffect>
                                  </p:childTnLst>
                                </p:cTn>
                              </p:par>
                              <p:par>
                                <p:cTn id="24" presetID="3" presetClass="emph" presetSubtype="2" fill="hold" nodeType="withEffect">
                                  <p:stCondLst>
                                    <p:cond delay="0"/>
                                  </p:stCondLst>
                                  <p:childTnLst>
                                    <p:animClr clrSpc="rgb" dir="cw">
                                      <p:cBhvr override="childStyle">
                                        <p:cTn id="25" dur="2000" fill="hold"/>
                                        <p:tgtEl>
                                          <p:spTgt spid="8">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罗马书第六章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6</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714999" cy="5186035"/>
          </a:xfrm>
          <a:prstGeom prst="rect">
            <a:avLst/>
          </a:prstGeom>
          <a:noFill/>
        </p:spPr>
        <p:txBody>
          <a:bodyPr wrap="square" rtlCol="0">
            <a:spAutoFit/>
          </a:bodyPr>
          <a:lstStyle/>
          <a:p>
            <a:pPr>
              <a:defRPr/>
            </a:pP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10 </a:t>
            </a:r>
            <a:r>
              <a:rPr lang="zh-CN" altLang="en-US" sz="2100" b="1" dirty="0" smtClean="0">
                <a:solidFill>
                  <a:srgbClr val="FFFF00"/>
                </a:solidFill>
                <a:latin typeface="Microsoft YaHei" panose="020B0503020204020204" pitchFamily="34" charset="-122"/>
                <a:ea typeface="Microsoft YaHei" panose="020B0503020204020204" pitchFamily="34" charset="-122"/>
              </a:rPr>
              <a:t>他（</a:t>
            </a:r>
            <a:r>
              <a:rPr lang="zh-CN" altLang="en-US" sz="2100" b="1" dirty="0">
                <a:solidFill>
                  <a:srgbClr val="FFFF00"/>
                </a:solidFill>
                <a:latin typeface="Microsoft YaHei" panose="020B0503020204020204" pitchFamily="34" charset="-122"/>
                <a:ea typeface="Microsoft YaHei" panose="020B0503020204020204" pitchFamily="34" charset="-122"/>
              </a:rPr>
              <a:t>基督</a:t>
            </a:r>
            <a:r>
              <a:rPr lang="zh-CN" altLang="en-US" sz="2100" b="1" dirty="0" smtClean="0">
                <a:solidFill>
                  <a:srgbClr val="FFFF00"/>
                </a:solidFill>
                <a:latin typeface="Microsoft YaHei" panose="020B0503020204020204" pitchFamily="34" charset="-122"/>
                <a:ea typeface="Microsoft YaHei" panose="020B0503020204020204" pitchFamily="34" charset="-122"/>
              </a:rPr>
              <a:t>）死</a:t>
            </a:r>
            <a:r>
              <a:rPr lang="zh-CN" altLang="en-US" sz="2100" b="1" dirty="0">
                <a:solidFill>
                  <a:srgbClr val="FFFF00"/>
                </a:solidFill>
                <a:latin typeface="Microsoft YaHei" panose="020B0503020204020204" pitchFamily="34" charset="-122"/>
                <a:ea typeface="Microsoft YaHei" panose="020B0503020204020204" pitchFamily="34" charset="-122"/>
              </a:rPr>
              <a:t>是向罪死了，只有一次；他活是向神活着。</a:t>
            </a:r>
            <a:r>
              <a:rPr lang="en-US" altLang="zh-CN" sz="2100" b="1" baseline="30000" dirty="0">
                <a:solidFill>
                  <a:srgbClr val="FFFF00"/>
                </a:solidFill>
                <a:latin typeface="Microsoft YaHei" panose="020B0503020204020204" pitchFamily="34" charset="-122"/>
                <a:ea typeface="Microsoft YaHei" panose="020B0503020204020204" pitchFamily="34" charset="-122"/>
              </a:rPr>
              <a:t>11</a:t>
            </a:r>
            <a:r>
              <a:rPr lang="en-US" altLang="zh-CN" sz="2100" b="1" dirty="0">
                <a:solidFill>
                  <a:srgbClr val="FFFF00"/>
                </a:solidFill>
                <a:latin typeface="Microsoft YaHei" panose="020B0503020204020204" pitchFamily="34" charset="-122"/>
                <a:ea typeface="Microsoft YaHei" panose="020B0503020204020204" pitchFamily="34" charset="-122"/>
              </a:rPr>
              <a:t> </a:t>
            </a:r>
            <a:r>
              <a:rPr lang="zh-CN" altLang="en-US" sz="2100" b="1" dirty="0">
                <a:solidFill>
                  <a:srgbClr val="FFFF00"/>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kumimoji="0" lang="en-US" altLang="zh-CN" sz="2100" b="1" i="0" u="none" strike="noStrike" kern="1200" cap="none" spc="0" normalizeH="0" baseline="3000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12 </a:t>
            </a:r>
            <a:r>
              <a:rPr kumimoji="0" lang="zh-CN" altLang="en-US" sz="21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所以，不要容罪在你们必死的身上作王，使你们顺从身子的私慾</a:t>
            </a:r>
            <a:r>
              <a:rPr kumimoji="0" lang="zh-CN" altLang="en-US" sz="21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a:t>
            </a:r>
            <a:r>
              <a:rPr lang="en-US" altLang="zh-CN" sz="2100" b="1" baseline="30000" dirty="0" smtClean="0">
                <a:solidFill>
                  <a:srgbClr val="FF0000"/>
                </a:solidFill>
                <a:latin typeface="Microsoft YaHei" panose="020B0503020204020204" pitchFamily="34" charset="-122"/>
                <a:ea typeface="Microsoft YaHei" panose="020B0503020204020204" pitchFamily="34" charset="-122"/>
              </a:rPr>
              <a:t>13 </a:t>
            </a:r>
            <a:r>
              <a:rPr lang="zh-CN" altLang="en-US" sz="2100" b="1" dirty="0">
                <a:solidFill>
                  <a:srgbClr val="FF0000"/>
                </a:solidFill>
                <a:latin typeface="Microsoft YaHei" panose="020B0503020204020204" pitchFamily="34" charset="-122"/>
                <a:ea typeface="Microsoft YaHei" panose="020B0503020204020204" pitchFamily="34" charset="-122"/>
              </a:rPr>
              <a:t>也不要将你们的肢体献给罪作不义的器具；倒要象从死里复活的人，将自己献给神，并将肢体作义的器具献给神</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r>
              <a:rPr kumimoji="0" lang="en-US" altLang="zh-CN" sz="2100" b="1" i="0" u="none" strike="noStrike" kern="1200" cap="none" spc="0" normalizeH="0" baseline="3000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14 </a:t>
            </a:r>
            <a:r>
              <a:rPr kumimoji="0" lang="zh-CN" altLang="en-US" sz="21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罪必不能作你们的主，因你们不在律法之下，乃在恩典之下</a:t>
            </a:r>
            <a:r>
              <a:rPr kumimoji="0" lang="zh-CN" altLang="en-US"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endParaRPr kumimoji="0" lang="en-US" altLang="zh-CN" sz="21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a:defRPr/>
            </a:pPr>
            <a:r>
              <a:rPr lang="x-none" sz="1400" b="1" baseline="30000" dirty="0" smtClean="0">
                <a:solidFill>
                  <a:srgbClr val="00FFFF"/>
                </a:solidFill>
                <a:latin typeface="Arial" panose="020B0604020202020204" pitchFamily="34" charset="0"/>
                <a:cs typeface="Arial" panose="020B0604020202020204" pitchFamily="34" charset="0"/>
              </a:rPr>
              <a:t>10</a:t>
            </a:r>
            <a:r>
              <a:rPr lang="x-none" sz="1400" b="1" dirty="0" smtClean="0">
                <a:solidFill>
                  <a:srgbClr val="00FFFF"/>
                </a:solidFill>
                <a:latin typeface="Arial" panose="020B0604020202020204" pitchFamily="34" charset="0"/>
                <a:cs typeface="Arial" panose="020B0604020202020204" pitchFamily="34" charset="0"/>
              </a:rPr>
              <a:t> </a:t>
            </a:r>
            <a:r>
              <a:rPr lang="x-none" sz="1400" b="1" dirty="0">
                <a:solidFill>
                  <a:srgbClr val="00FFFF"/>
                </a:solidFill>
                <a:latin typeface="Arial" panose="020B0604020202020204" pitchFamily="34" charset="0"/>
                <a:cs typeface="Arial" panose="020B0604020202020204" pitchFamily="34" charset="0"/>
              </a:rPr>
              <a:t>For the death that He died, He died to sin once for all; but the life that He lives, He lives to God.</a:t>
            </a:r>
            <a:r>
              <a:rPr lang="en-US" sz="1400" b="1" dirty="0">
                <a:solidFill>
                  <a:srgbClr val="00FFFF"/>
                </a:solidFill>
                <a:latin typeface="Arial" panose="020B0604020202020204" pitchFamily="34" charset="0"/>
                <a:cs typeface="Arial" panose="020B0604020202020204" pitchFamily="34" charset="0"/>
              </a:rPr>
              <a:t> </a:t>
            </a:r>
            <a:r>
              <a:rPr lang="en-US" sz="1400" b="1" baseline="30000" dirty="0">
                <a:solidFill>
                  <a:srgbClr val="00FFFF"/>
                </a:solidFill>
                <a:latin typeface="Arial" panose="020B0604020202020204" pitchFamily="34" charset="0"/>
                <a:cs typeface="Arial" panose="020B0604020202020204" pitchFamily="34" charset="0"/>
              </a:rPr>
              <a:t>11</a:t>
            </a:r>
            <a:r>
              <a:rPr lang="en-US" sz="1400" b="1" dirty="0">
                <a:solidFill>
                  <a:srgbClr val="00FFFF"/>
                </a:solidFill>
                <a:latin typeface="Arial" panose="020B0604020202020204" pitchFamily="34" charset="0"/>
                <a:cs typeface="Arial" panose="020B0604020202020204" pitchFamily="34" charset="0"/>
              </a:rPr>
              <a:t> Even so consider yourselves to be dead to sin, but alive to God in Christ Jesus.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cs typeface="Arial" panose="020B0604020202020204" pitchFamily="34" charset="0"/>
              </a:rPr>
              <a:t>12</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rPr>
              <a:t> </a:t>
            </a:r>
            <a:r>
              <a:rPr kumimoji="0" lang="x-none"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Therefore do not let sin reign in your mortal body so that you obey its </a:t>
            </a:r>
            <a:r>
              <a:rPr kumimoji="0" lang="x-none" sz="14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lusts</a:t>
            </a:r>
            <a:r>
              <a:rPr lang="en-US" sz="1400" b="1" dirty="0">
                <a:solidFill>
                  <a:srgbClr val="FF0000"/>
                </a:solidFill>
                <a:latin typeface="Arial" panose="020B0604020202020204" pitchFamily="34" charset="0"/>
                <a:cs typeface="Arial" panose="020B0604020202020204" pitchFamily="34" charset="0"/>
              </a:rPr>
              <a:t>.</a:t>
            </a:r>
            <a:r>
              <a:rPr lang="x-none" sz="1400" b="1" baseline="30000" dirty="0" smtClean="0">
                <a:solidFill>
                  <a:srgbClr val="FF0000"/>
                </a:solidFill>
                <a:latin typeface="Arial" panose="020B0604020202020204" pitchFamily="34" charset="0"/>
                <a:cs typeface="Arial" panose="020B0604020202020204" pitchFamily="34" charset="0"/>
              </a:rPr>
              <a:t> </a:t>
            </a:r>
            <a:r>
              <a:rPr lang="x-none" sz="1400" b="1" baseline="30000" dirty="0" smtClean="0">
                <a:solidFill>
                  <a:srgbClr val="00FFFF"/>
                </a:solidFill>
                <a:latin typeface="Arial" panose="020B0604020202020204" pitchFamily="34" charset="0"/>
                <a:cs typeface="Arial" panose="020B0604020202020204" pitchFamily="34" charset="0"/>
              </a:rPr>
              <a:t>13</a:t>
            </a:r>
            <a:r>
              <a:rPr lang="x-none" sz="1400" b="1" dirty="0" smtClean="0">
                <a:solidFill>
                  <a:srgbClr val="00FFFF"/>
                </a:solidFill>
                <a:latin typeface="Arial" panose="020B0604020202020204" pitchFamily="34" charset="0"/>
                <a:cs typeface="Arial" panose="020B0604020202020204" pitchFamily="34" charset="0"/>
              </a:rPr>
              <a:t> </a:t>
            </a:r>
            <a:r>
              <a:rPr lang="x-none" sz="1400" b="1" dirty="0">
                <a:solidFill>
                  <a:srgbClr val="00FFFF"/>
                </a:solidFill>
                <a:latin typeface="Arial" panose="020B0604020202020204" pitchFamily="34" charset="0"/>
                <a:cs typeface="Arial" panose="020B0604020202020204" pitchFamily="34" charset="0"/>
              </a:rPr>
              <a:t>and do not go on presenting the members of your body to sin </a:t>
            </a:r>
            <a:r>
              <a:rPr lang="x-none" sz="1400" b="1" i="1" dirty="0">
                <a:solidFill>
                  <a:srgbClr val="00FFFF"/>
                </a:solidFill>
                <a:latin typeface="Arial" panose="020B0604020202020204" pitchFamily="34" charset="0"/>
                <a:cs typeface="Arial" panose="020B0604020202020204" pitchFamily="34" charset="0"/>
              </a:rPr>
              <a:t>as</a:t>
            </a:r>
            <a:r>
              <a:rPr lang="x-none" sz="1400" b="1" dirty="0">
                <a:solidFill>
                  <a:srgbClr val="00FFFF"/>
                </a:solidFill>
                <a:latin typeface="Arial" panose="020B0604020202020204" pitchFamily="34" charset="0"/>
                <a:cs typeface="Arial" panose="020B0604020202020204" pitchFamily="34" charset="0"/>
              </a:rPr>
              <a:t> instruments of unrighteousness; but present yourselves to God as those alive from the dead, and your members </a:t>
            </a:r>
            <a:r>
              <a:rPr lang="x-none" sz="1400" b="1" i="1" dirty="0">
                <a:solidFill>
                  <a:srgbClr val="00FFFF"/>
                </a:solidFill>
                <a:latin typeface="Arial" panose="020B0604020202020204" pitchFamily="34" charset="0"/>
                <a:cs typeface="Arial" panose="020B0604020202020204" pitchFamily="34" charset="0"/>
              </a:rPr>
              <a:t>as</a:t>
            </a:r>
            <a:r>
              <a:rPr lang="x-none" sz="1400" b="1" dirty="0">
                <a:solidFill>
                  <a:srgbClr val="00FFFF"/>
                </a:solidFill>
                <a:latin typeface="Arial" panose="020B0604020202020204" pitchFamily="34" charset="0"/>
                <a:cs typeface="Arial" panose="020B0604020202020204" pitchFamily="34" charset="0"/>
              </a:rPr>
              <a:t> instruments of righteousness to God. </a:t>
            </a:r>
            <a:r>
              <a:rPr kumimoji="0" lang="x-none" sz="1400" b="1" i="0" u="none" strike="noStrike" kern="1200" cap="none" spc="0" normalizeH="0" baseline="30000" noProof="0" dirty="0" smtClean="0">
                <a:ln>
                  <a:noFill/>
                </a:ln>
                <a:solidFill>
                  <a:srgbClr val="00FFFF"/>
                </a:solidFill>
                <a:effectLst/>
                <a:uLnTx/>
                <a:uFillTx/>
                <a:latin typeface="Arial" panose="020B0604020202020204" pitchFamily="34" charset="0"/>
                <a:cs typeface="Arial" panose="020B0604020202020204" pitchFamily="34" charset="0"/>
              </a:rPr>
              <a:t>14</a:t>
            </a:r>
            <a:r>
              <a:rPr kumimoji="0" lang="x-none" sz="14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rPr>
              <a:t> </a:t>
            </a:r>
            <a:r>
              <a:rPr kumimoji="0" lang="x-none" sz="14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For sin shall not be master over you, for you are not under law but under grace. </a:t>
            </a:r>
            <a:endParaRPr kumimoji="0" lang="en-US" sz="14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5" name="Rectangle 14"/>
          <p:cNvSpPr/>
          <p:nvPr/>
        </p:nvSpPr>
        <p:spPr>
          <a:xfrm>
            <a:off x="5562600"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1" name="Picture 10"/>
          <p:cNvPicPr>
            <a:picLocks noChangeAspect="1"/>
          </p:cNvPicPr>
          <p:nvPr/>
        </p:nvPicPr>
        <p:blipFill>
          <a:blip r:embed="rId2"/>
          <a:stretch>
            <a:fillRect/>
          </a:stretch>
        </p:blipFill>
        <p:spPr>
          <a:xfrm>
            <a:off x="5652887" y="1423925"/>
            <a:ext cx="3350598" cy="2059831"/>
          </a:xfrm>
          <a:prstGeom prst="rect">
            <a:avLst/>
          </a:prstGeom>
          <a:solidFill>
            <a:schemeClr val="tx1">
              <a:lumMod val="75000"/>
            </a:schemeClr>
          </a:solidFill>
        </p:spPr>
      </p:pic>
      <p:pic>
        <p:nvPicPr>
          <p:cNvPr id="13" name="Picture 12"/>
          <p:cNvPicPr>
            <a:picLocks noChangeAspect="1"/>
          </p:cNvPicPr>
          <p:nvPr/>
        </p:nvPicPr>
        <p:blipFill>
          <a:blip r:embed="rId3"/>
          <a:stretch>
            <a:fillRect/>
          </a:stretch>
        </p:blipFill>
        <p:spPr>
          <a:xfrm>
            <a:off x="5638800" y="3499125"/>
            <a:ext cx="3352800" cy="2086833"/>
          </a:xfrm>
          <a:prstGeom prst="rect">
            <a:avLst/>
          </a:prstGeom>
          <a:solidFill>
            <a:schemeClr val="tx1">
              <a:lumMod val="75000"/>
            </a:schemeClr>
          </a:solidFill>
        </p:spPr>
      </p:pic>
    </p:spTree>
    <p:extLst>
      <p:ext uri="{BB962C8B-B14F-4D97-AF65-F5344CB8AC3E}">
        <p14:creationId xmlns:p14="http://schemas.microsoft.com/office/powerpoint/2010/main" val="27797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062924"/>
          </a:xfrm>
          <a:prstGeom prst="rect">
            <a:avLst/>
          </a:prstGeom>
          <a:noFill/>
        </p:spPr>
        <p:txBody>
          <a:bodyPr wrap="square" rtlCol="0">
            <a:spAutoFit/>
          </a:bodyPr>
          <a:lstStyle/>
          <a:p>
            <a:pPr lvl="0"/>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1 </a:t>
            </a:r>
            <a:r>
              <a:rPr lang="zh-CN" altLang="en-US" sz="2100" b="1" dirty="0">
                <a:solidFill>
                  <a:srgbClr val="FFFF00"/>
                </a:solidFill>
                <a:latin typeface="Microsoft YaHei" panose="020B0503020204020204" pitchFamily="34" charset="-122"/>
                <a:ea typeface="Microsoft YaHei" panose="020B0503020204020204" pitchFamily="34" charset="-122"/>
              </a:rPr>
              <a:t>弟兄们，我现在对明白律法的人说，你们岂不晓得</a:t>
            </a:r>
            <a:r>
              <a:rPr lang="zh-CN" altLang="en-US" sz="2100" b="1" dirty="0">
                <a:solidFill>
                  <a:srgbClr val="FF0000"/>
                </a:solidFill>
                <a:latin typeface="Microsoft YaHei" panose="020B0503020204020204" pitchFamily="34" charset="-122"/>
                <a:ea typeface="Microsoft YaHei" panose="020B0503020204020204" pitchFamily="34" charset="-122"/>
              </a:rPr>
              <a:t>律法管人是在活着的时候</a:t>
            </a:r>
            <a:r>
              <a:rPr lang="zh-CN" altLang="en-US" sz="2100" b="1" dirty="0">
                <a:solidFill>
                  <a:srgbClr val="FFFF00"/>
                </a:solidFill>
                <a:latin typeface="Microsoft YaHei" panose="020B0503020204020204" pitchFamily="34" charset="-122"/>
                <a:ea typeface="Microsoft YaHei" panose="020B0503020204020204" pitchFamily="34" charset="-122"/>
              </a:rPr>
              <a:t>么</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2 </a:t>
            </a:r>
            <a:r>
              <a:rPr lang="zh-CN" altLang="en-US" sz="2100" b="1" dirty="0">
                <a:solidFill>
                  <a:srgbClr val="FFFF00"/>
                </a:solidFill>
                <a:latin typeface="Microsoft YaHei" panose="020B0503020204020204" pitchFamily="34" charset="-122"/>
                <a:ea typeface="Microsoft YaHei" panose="020B0503020204020204" pitchFamily="34" charset="-122"/>
              </a:rPr>
              <a:t>就如女人有了丈夫，丈夫还活着，就被律法约束；丈夫若死了，就脱离了丈夫的律法</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3 </a:t>
            </a:r>
            <a:r>
              <a:rPr lang="zh-CN" altLang="en-US" sz="2100" b="1" dirty="0">
                <a:solidFill>
                  <a:srgbClr val="FFFF00"/>
                </a:solidFill>
                <a:latin typeface="Microsoft YaHei" panose="020B0503020204020204" pitchFamily="34" charset="-122"/>
                <a:ea typeface="Microsoft YaHei" panose="020B0503020204020204" pitchFamily="34" charset="-122"/>
              </a:rPr>
              <a:t>所以丈夫活着</a:t>
            </a:r>
            <a:r>
              <a:rPr lang="zh-CN" altLang="en-US" sz="2100" b="1" dirty="0" smtClean="0">
                <a:solidFill>
                  <a:srgbClr val="FFFF00"/>
                </a:solidFill>
                <a:latin typeface="Microsoft YaHei" panose="020B0503020204020204" pitchFamily="34" charset="-122"/>
                <a:ea typeface="Microsoft YaHei" panose="020B0503020204020204" pitchFamily="34" charset="-122"/>
              </a:rPr>
              <a:t>，她若</a:t>
            </a:r>
            <a:r>
              <a:rPr lang="zh-CN" altLang="en-US" sz="2100" b="1" dirty="0">
                <a:solidFill>
                  <a:srgbClr val="FFFF00"/>
                </a:solidFill>
                <a:latin typeface="Microsoft YaHei" panose="020B0503020204020204" pitchFamily="34" charset="-122"/>
                <a:ea typeface="Microsoft YaHei" panose="020B0503020204020204" pitchFamily="34" charset="-122"/>
              </a:rPr>
              <a:t>归于别人，便叫淫妇；丈夫若死了</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zh-CN" altLang="en-US" sz="2100" b="1" dirty="0">
                <a:solidFill>
                  <a:srgbClr val="FFFF00"/>
                </a:solidFill>
                <a:latin typeface="Microsoft YaHei" panose="020B0503020204020204" pitchFamily="34" charset="-122"/>
                <a:ea typeface="Microsoft YaHei" panose="020B0503020204020204" pitchFamily="34" charset="-122"/>
              </a:rPr>
              <a:t>她</a:t>
            </a:r>
            <a:r>
              <a:rPr lang="zh-CN" altLang="en-US" sz="2100" b="1" dirty="0" smtClean="0">
                <a:solidFill>
                  <a:srgbClr val="FFFF00"/>
                </a:solidFill>
                <a:latin typeface="Microsoft YaHei" panose="020B0503020204020204" pitchFamily="34" charset="-122"/>
                <a:ea typeface="Microsoft YaHei" panose="020B0503020204020204" pitchFamily="34" charset="-122"/>
              </a:rPr>
              <a:t>就</a:t>
            </a:r>
            <a:r>
              <a:rPr lang="zh-CN" altLang="en-US" sz="2100" b="1" dirty="0">
                <a:solidFill>
                  <a:srgbClr val="FFFF00"/>
                </a:solidFill>
                <a:latin typeface="Microsoft YaHei" panose="020B0503020204020204" pitchFamily="34" charset="-122"/>
                <a:ea typeface="Microsoft YaHei" panose="020B0503020204020204" pitchFamily="34" charset="-122"/>
              </a:rPr>
              <a:t>脱离了丈夫的律法，虽然归于别人，也不是淫妇</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pPr lvl="0"/>
            <a:r>
              <a:rPr lang="x-none" sz="1600" b="1" baseline="30000" dirty="0" smtClean="0">
                <a:solidFill>
                  <a:srgbClr val="00FFFF"/>
                </a:solidFill>
                <a:latin typeface="Arial" panose="020B0604020202020204" pitchFamily="34" charset="0"/>
                <a:cs typeface="Arial" panose="020B0604020202020204" pitchFamily="34" charset="0"/>
              </a:rPr>
              <a:t>1</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Or do you not know, brethren (for I am speaking to those who know the law), that the law has jurisdiction over a person as long as he lives? </a:t>
            </a:r>
            <a:r>
              <a:rPr lang="x-none" sz="1600" b="1" baseline="30000" dirty="0">
                <a:solidFill>
                  <a:srgbClr val="00FFFF"/>
                </a:solidFill>
                <a:latin typeface="Arial" panose="020B0604020202020204" pitchFamily="34" charset="0"/>
                <a:cs typeface="Arial" panose="020B0604020202020204" pitchFamily="34" charset="0"/>
              </a:rPr>
              <a:t>2</a:t>
            </a:r>
            <a:r>
              <a:rPr lang="x-none" sz="1600" b="1" dirty="0">
                <a:solidFill>
                  <a:srgbClr val="00FFFF"/>
                </a:solidFill>
                <a:latin typeface="Arial" panose="020B0604020202020204" pitchFamily="34" charset="0"/>
                <a:cs typeface="Arial" panose="020B0604020202020204" pitchFamily="34" charset="0"/>
              </a:rPr>
              <a:t> For the married woman is bound by law to her husband while he is living; but if her husband dies, she is released from the law concerning the husband. </a:t>
            </a:r>
            <a:r>
              <a:rPr lang="x-none" sz="1600" b="1" baseline="30000" dirty="0">
                <a:solidFill>
                  <a:srgbClr val="00FFFF"/>
                </a:solidFill>
                <a:latin typeface="Arial" panose="020B0604020202020204" pitchFamily="34" charset="0"/>
                <a:cs typeface="Arial" panose="020B0604020202020204" pitchFamily="34" charset="0"/>
              </a:rPr>
              <a:t>3</a:t>
            </a:r>
            <a:r>
              <a:rPr lang="x-none" sz="1600" b="1" dirty="0">
                <a:solidFill>
                  <a:srgbClr val="00FFFF"/>
                </a:solidFill>
                <a:latin typeface="Arial" panose="020B0604020202020204" pitchFamily="34" charset="0"/>
                <a:cs typeface="Arial" panose="020B0604020202020204" pitchFamily="34" charset="0"/>
              </a:rPr>
              <a:t> So then, if while her husband is living she is joined to another man, she shall be called an adulteress; but if her husband dies, she is free from the law, so that she is not an adulteress though she is joined to another man.</a:t>
            </a:r>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Rectangle 7"/>
          <p:cNvSpPr/>
          <p:nvPr/>
        </p:nvSpPr>
        <p:spPr>
          <a:xfrm>
            <a:off x="5562600"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9" name="Picture 8"/>
          <p:cNvPicPr>
            <a:picLocks noChangeAspect="1"/>
          </p:cNvPicPr>
          <p:nvPr/>
        </p:nvPicPr>
        <p:blipFill>
          <a:blip r:embed="rId3"/>
          <a:stretch>
            <a:fillRect/>
          </a:stretch>
        </p:blipFill>
        <p:spPr>
          <a:xfrm>
            <a:off x="5652887" y="1423925"/>
            <a:ext cx="3350598" cy="2059831"/>
          </a:xfrm>
          <a:prstGeom prst="rect">
            <a:avLst/>
          </a:prstGeom>
          <a:solidFill>
            <a:schemeClr val="tx1">
              <a:lumMod val="75000"/>
            </a:schemeClr>
          </a:solidFill>
        </p:spPr>
      </p:pic>
      <p:pic>
        <p:nvPicPr>
          <p:cNvPr id="11" name="Picture 10"/>
          <p:cNvPicPr>
            <a:picLocks noChangeAspect="1"/>
          </p:cNvPicPr>
          <p:nvPr/>
        </p:nvPicPr>
        <p:blipFill>
          <a:blip r:embed="rId4"/>
          <a:stretch>
            <a:fillRect/>
          </a:stretch>
        </p:blipFill>
        <p:spPr>
          <a:xfrm>
            <a:off x="5638800" y="3499125"/>
            <a:ext cx="3352800" cy="2086833"/>
          </a:xfrm>
          <a:prstGeom prst="rect">
            <a:avLst/>
          </a:prstGeom>
          <a:solidFill>
            <a:schemeClr val="tx1">
              <a:lumMod val="75000"/>
            </a:schemeClr>
          </a:solidFill>
        </p:spPr>
      </p:pic>
    </p:spTree>
    <p:extLst>
      <p:ext uri="{BB962C8B-B14F-4D97-AF65-F5344CB8AC3E}">
        <p14:creationId xmlns:p14="http://schemas.microsoft.com/office/powerpoint/2010/main" val="241547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232202"/>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4 </a:t>
            </a:r>
            <a:r>
              <a:rPr lang="zh-CN" altLang="en-US" sz="2100" b="1" dirty="0">
                <a:solidFill>
                  <a:srgbClr val="FFFF00"/>
                </a:solidFill>
                <a:latin typeface="Microsoft YaHei" panose="020B0503020204020204" pitchFamily="34" charset="-122"/>
                <a:ea typeface="Microsoft YaHei" panose="020B0503020204020204" pitchFamily="34" charset="-122"/>
              </a:rPr>
              <a:t>我的弟兄们，这样说来，</a:t>
            </a:r>
            <a:r>
              <a:rPr lang="zh-CN" altLang="en-US" sz="2100" b="1" dirty="0">
                <a:solidFill>
                  <a:srgbClr val="FF0000"/>
                </a:solidFill>
                <a:latin typeface="Microsoft YaHei" panose="020B0503020204020204" pitchFamily="34" charset="-122"/>
                <a:ea typeface="Microsoft YaHei" panose="020B0503020204020204" pitchFamily="34" charset="-122"/>
              </a:rPr>
              <a:t>你们藉着基督的身体，在律法上也是死了，叫你们归于别人，就是归于那从死里复活的，叫我们结果子给神</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5 </a:t>
            </a:r>
            <a:r>
              <a:rPr lang="zh-CN" altLang="en-US" sz="2100" b="1" dirty="0">
                <a:solidFill>
                  <a:srgbClr val="FFFF0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6 </a:t>
            </a:r>
            <a:r>
              <a:rPr lang="zh-CN" altLang="en-US" sz="2100" b="1" dirty="0">
                <a:solidFill>
                  <a:srgbClr val="FFFF0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endParaRPr lang="en-US" altLang="zh-CN" sz="2100" b="1" dirty="0" smtClean="0">
              <a:solidFill>
                <a:srgbClr val="FFFF00"/>
              </a:solidFill>
              <a:latin typeface="Microsoft YaHei" panose="020B0503020204020204" pitchFamily="34" charset="-122"/>
              <a:ea typeface="Microsoft YaHei" panose="020B0503020204020204" pitchFamily="34" charset="-122"/>
            </a:endParaRPr>
          </a:p>
          <a:p>
            <a:r>
              <a:rPr lang="x-none" sz="1450" b="1" baseline="30000" dirty="0" smtClean="0">
                <a:solidFill>
                  <a:srgbClr val="00FFFF"/>
                </a:solidFill>
                <a:latin typeface="Arial" panose="020B0604020202020204" pitchFamily="34" charset="0"/>
                <a:cs typeface="Arial" panose="020B0604020202020204" pitchFamily="34" charset="0"/>
              </a:rPr>
              <a:t>4</a:t>
            </a:r>
            <a:r>
              <a:rPr lang="x-none" sz="1450" b="1" dirty="0" smtClean="0">
                <a:solidFill>
                  <a:srgbClr val="00FFFF"/>
                </a:solidFill>
                <a:latin typeface="Arial" panose="020B0604020202020204" pitchFamily="34" charset="0"/>
                <a:cs typeface="Arial" panose="020B0604020202020204" pitchFamily="34" charset="0"/>
              </a:rPr>
              <a:t> </a:t>
            </a:r>
            <a:r>
              <a:rPr lang="x-none" sz="1450" b="1" dirty="0">
                <a:solidFill>
                  <a:srgbClr val="00FFFF"/>
                </a:solidFill>
                <a:latin typeface="Arial" panose="020B0604020202020204" pitchFamily="34" charset="0"/>
                <a:cs typeface="Arial" panose="020B0604020202020204" pitchFamily="34" charset="0"/>
              </a:rPr>
              <a:t>Therefore, my brethren, you also were made to die to the Law through the body of Christ, so that you might be joined to another, to Him who was raised from the dead, in order that we might bear fruit for God. </a:t>
            </a:r>
            <a:r>
              <a:rPr lang="x-none" sz="1450" b="1" baseline="30000" dirty="0">
                <a:solidFill>
                  <a:srgbClr val="00FFFF"/>
                </a:solidFill>
                <a:latin typeface="Arial" panose="020B0604020202020204" pitchFamily="34" charset="0"/>
                <a:cs typeface="Arial" panose="020B0604020202020204" pitchFamily="34" charset="0"/>
              </a:rPr>
              <a:t>5</a:t>
            </a:r>
            <a:r>
              <a:rPr lang="x-none" sz="1450" b="1" dirty="0">
                <a:solidFill>
                  <a:srgbClr val="00FFFF"/>
                </a:solidFill>
                <a:latin typeface="Arial" panose="020B0604020202020204" pitchFamily="34" charset="0"/>
                <a:cs typeface="Arial" panose="020B0604020202020204" pitchFamily="34" charset="0"/>
              </a:rPr>
              <a:t> For while we were in the flesh, the sinful passions, which were </a:t>
            </a:r>
            <a:r>
              <a:rPr lang="x-none" sz="1450" b="1" i="1" dirty="0">
                <a:solidFill>
                  <a:srgbClr val="00FFFF"/>
                </a:solidFill>
                <a:latin typeface="Arial" panose="020B0604020202020204" pitchFamily="34" charset="0"/>
                <a:cs typeface="Arial" panose="020B0604020202020204" pitchFamily="34" charset="0"/>
              </a:rPr>
              <a:t>aroused</a:t>
            </a:r>
            <a:r>
              <a:rPr lang="x-none" sz="1450" b="1" dirty="0">
                <a:solidFill>
                  <a:srgbClr val="00FFFF"/>
                </a:solidFill>
                <a:latin typeface="Arial" panose="020B0604020202020204" pitchFamily="34" charset="0"/>
                <a:cs typeface="Arial" panose="020B0604020202020204" pitchFamily="34" charset="0"/>
              </a:rPr>
              <a:t> by the Law, were at work in the members of our body to bear fruit for death. </a:t>
            </a:r>
            <a:r>
              <a:rPr lang="x-none" sz="1450" b="1" baseline="30000" dirty="0">
                <a:solidFill>
                  <a:srgbClr val="00FFFF"/>
                </a:solidFill>
                <a:latin typeface="Arial" panose="020B0604020202020204" pitchFamily="34" charset="0"/>
                <a:cs typeface="Arial" panose="020B0604020202020204" pitchFamily="34" charset="0"/>
              </a:rPr>
              <a:t>6</a:t>
            </a:r>
            <a:r>
              <a:rPr lang="x-none" sz="1450" b="1" dirty="0">
                <a:solidFill>
                  <a:srgbClr val="00FFFF"/>
                </a:solidFill>
                <a:latin typeface="Arial" panose="020B0604020202020204" pitchFamily="34" charset="0"/>
                <a:cs typeface="Arial" panose="020B0604020202020204" pitchFamily="34" charset="0"/>
              </a:rPr>
              <a:t> But now we have been released from the Law, having died to that by which we were bound, so that we serve in newness of the Spirit and not in oldness of the letter. </a:t>
            </a:r>
            <a:endParaRPr lang="en-US" sz="1450" b="1" dirty="0">
              <a:solidFill>
                <a:srgbClr val="00FF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Rectangle 7"/>
          <p:cNvSpPr/>
          <p:nvPr/>
        </p:nvSpPr>
        <p:spPr>
          <a:xfrm>
            <a:off x="5562600"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a:off x="5652887" y="1423925"/>
            <a:ext cx="3350598" cy="2059831"/>
          </a:xfrm>
          <a:prstGeom prst="rect">
            <a:avLst/>
          </a:prstGeom>
          <a:solidFill>
            <a:schemeClr val="tx1">
              <a:lumMod val="75000"/>
            </a:schemeClr>
          </a:solidFill>
        </p:spPr>
      </p:pic>
      <p:pic>
        <p:nvPicPr>
          <p:cNvPr id="10" name="Picture 9"/>
          <p:cNvPicPr>
            <a:picLocks noChangeAspect="1"/>
          </p:cNvPicPr>
          <p:nvPr/>
        </p:nvPicPr>
        <p:blipFill>
          <a:blip r:embed="rId3"/>
          <a:stretch>
            <a:fillRect/>
          </a:stretch>
        </p:blipFill>
        <p:spPr>
          <a:xfrm>
            <a:off x="5638800" y="3499125"/>
            <a:ext cx="3352800" cy="2086833"/>
          </a:xfrm>
          <a:prstGeom prst="rect">
            <a:avLst/>
          </a:prstGeom>
          <a:solidFill>
            <a:schemeClr val="tx1">
              <a:lumMod val="75000"/>
            </a:schemeClr>
          </a:solidFill>
        </p:spPr>
      </p:pic>
    </p:spTree>
    <p:extLst>
      <p:ext uri="{BB962C8B-B14F-4D97-AF65-F5344CB8AC3E}">
        <p14:creationId xmlns:p14="http://schemas.microsoft.com/office/powerpoint/2010/main" val="4213458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58698" y="168414"/>
            <a:ext cx="58304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罗马书第</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7</a:t>
            </a:r>
            <a:r>
              <a:rPr kumimoji="0" lang="zh-CN" altLang="en-US"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章 </a:t>
            </a:r>
            <a:r>
              <a:rPr kumimoji="0" lang="en-US" altLang="zh-CN" sz="4000" b="0"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Romans 7</a:t>
            </a:r>
            <a:endParaRPr kumimoji="0" lang="en-US" sz="40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76201" y="876300"/>
            <a:ext cx="5562599" cy="5309146"/>
          </a:xfrm>
          <a:prstGeom prst="rect">
            <a:avLst/>
          </a:prstGeom>
          <a:noFill/>
        </p:spPr>
        <p:txBody>
          <a:bodyPr wrap="square" rtlCol="0">
            <a:spAutoFit/>
          </a:bodyPr>
          <a:lstStyle/>
          <a:p>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7 </a:t>
            </a:r>
            <a:r>
              <a:rPr lang="zh-CN" altLang="en-US" sz="2100" b="1" dirty="0">
                <a:solidFill>
                  <a:srgbClr val="FFFF00"/>
                </a:solidFill>
                <a:latin typeface="Microsoft YaHei" panose="020B0503020204020204" pitchFamily="34" charset="-122"/>
                <a:ea typeface="Microsoft YaHei" panose="020B0503020204020204" pitchFamily="34" charset="-122"/>
              </a:rPr>
              <a:t>这样，我们可说甚么呢？律法是罪么？断乎不是！只是非因律法，我就不知何为罪。非律法说不可起贪心，我就不知何为贪心</a:t>
            </a:r>
            <a:r>
              <a:rPr lang="zh-CN" altLang="en-US" sz="2100" b="1" dirty="0" smtClean="0">
                <a:solidFill>
                  <a:srgbClr val="FFFF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FF00"/>
                </a:solidFill>
                <a:latin typeface="Microsoft YaHei" panose="020B0503020204020204" pitchFamily="34" charset="-122"/>
                <a:ea typeface="Microsoft YaHei" panose="020B0503020204020204" pitchFamily="34" charset="-122"/>
              </a:rPr>
              <a:t>8 </a:t>
            </a:r>
            <a:r>
              <a:rPr lang="zh-CN" altLang="en-US" sz="2100" b="1" dirty="0">
                <a:solidFill>
                  <a:srgbClr val="FFFF00"/>
                </a:solidFill>
                <a:latin typeface="Microsoft YaHei" panose="020B0503020204020204" pitchFamily="34" charset="-122"/>
                <a:ea typeface="Microsoft YaHei" panose="020B0503020204020204" pitchFamily="34" charset="-122"/>
              </a:rPr>
              <a:t>然而罪趁着机会，就藉着诫命叫诸般的贪心在我里头发动；</a:t>
            </a:r>
            <a:r>
              <a:rPr lang="zh-CN" altLang="en-US" sz="2100" b="1" dirty="0">
                <a:solidFill>
                  <a:srgbClr val="FF0000"/>
                </a:solidFill>
                <a:latin typeface="Microsoft YaHei" panose="020B0503020204020204" pitchFamily="34" charset="-122"/>
                <a:ea typeface="Microsoft YaHei" panose="020B0503020204020204" pitchFamily="34" charset="-122"/>
              </a:rPr>
              <a:t>因为没有律法，罪是死的</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r>
              <a:rPr lang="en-US" altLang="zh-CN" sz="2100" b="1" baseline="30000" dirty="0" smtClean="0">
                <a:solidFill>
                  <a:srgbClr val="FF0000"/>
                </a:solidFill>
                <a:latin typeface="Microsoft YaHei" panose="020B0503020204020204" pitchFamily="34" charset="-122"/>
                <a:ea typeface="Microsoft YaHei" panose="020B0503020204020204" pitchFamily="34" charset="-122"/>
              </a:rPr>
              <a:t>9 </a:t>
            </a:r>
            <a:r>
              <a:rPr lang="zh-CN" altLang="en-US" sz="2100" b="1" dirty="0">
                <a:solidFill>
                  <a:srgbClr val="FF0000"/>
                </a:solidFill>
                <a:latin typeface="Microsoft YaHei" panose="020B0503020204020204" pitchFamily="34" charset="-122"/>
                <a:ea typeface="Microsoft YaHei" panose="020B0503020204020204" pitchFamily="34" charset="-122"/>
              </a:rPr>
              <a:t>我以前没有律法是活着的；但是诫命来到，罪又活了，我就死了</a:t>
            </a:r>
            <a:r>
              <a:rPr lang="zh-CN" altLang="en-US" sz="2100" b="1" dirty="0" smtClean="0">
                <a:solidFill>
                  <a:srgbClr val="FF0000"/>
                </a:solidFill>
                <a:latin typeface="Microsoft YaHei" panose="020B0503020204020204" pitchFamily="34" charset="-122"/>
                <a:ea typeface="Microsoft YaHei" panose="020B0503020204020204" pitchFamily="34" charset="-122"/>
              </a:rPr>
              <a:t>。</a:t>
            </a:r>
            <a:endParaRPr lang="en-US" altLang="zh-CN" sz="2100" b="1" dirty="0" smtClean="0">
              <a:solidFill>
                <a:srgbClr val="FF0000"/>
              </a:solidFill>
              <a:latin typeface="Microsoft YaHei" panose="020B0503020204020204" pitchFamily="34" charset="-122"/>
              <a:ea typeface="Microsoft YaHei" panose="020B0503020204020204" pitchFamily="34" charset="-122"/>
            </a:endParaRPr>
          </a:p>
          <a:p>
            <a:r>
              <a:rPr lang="x-none" sz="1600" b="1" baseline="30000" dirty="0" smtClean="0">
                <a:solidFill>
                  <a:srgbClr val="00FFFF"/>
                </a:solidFill>
                <a:latin typeface="Arial" panose="020B0604020202020204" pitchFamily="34" charset="0"/>
                <a:cs typeface="Arial" panose="020B0604020202020204" pitchFamily="34" charset="0"/>
              </a:rPr>
              <a:t>7</a:t>
            </a:r>
            <a:r>
              <a:rPr lang="x-none" sz="1600" b="1" dirty="0" smtClean="0">
                <a:solidFill>
                  <a:srgbClr val="00FFFF"/>
                </a:solidFill>
                <a:latin typeface="Arial" panose="020B0604020202020204" pitchFamily="34" charset="0"/>
                <a:cs typeface="Arial" panose="020B0604020202020204" pitchFamily="34" charset="0"/>
              </a:rPr>
              <a:t> </a:t>
            </a:r>
            <a:r>
              <a:rPr lang="x-none" sz="1600" b="1" dirty="0">
                <a:solidFill>
                  <a:srgbClr val="00FFFF"/>
                </a:solidFill>
                <a:latin typeface="Arial" panose="020B0604020202020204" pitchFamily="34" charset="0"/>
                <a:cs typeface="Arial" panose="020B0604020202020204" pitchFamily="34" charset="0"/>
              </a:rPr>
              <a:t>What shall we say then? Is the Law sin? May it never be! On the contrary, I would not have come to know sin except through the Law; for I would not have known about coveting if the Law had not said, “YOU SHALL NOT COVET.” </a:t>
            </a:r>
            <a:r>
              <a:rPr lang="x-none" sz="1600" b="1" baseline="30000" dirty="0">
                <a:solidFill>
                  <a:srgbClr val="00FFFF"/>
                </a:solidFill>
                <a:latin typeface="Arial" panose="020B0604020202020204" pitchFamily="34" charset="0"/>
                <a:cs typeface="Arial" panose="020B0604020202020204" pitchFamily="34" charset="0"/>
              </a:rPr>
              <a:t>8</a:t>
            </a:r>
            <a:r>
              <a:rPr lang="x-none" sz="1600" b="1" dirty="0">
                <a:solidFill>
                  <a:srgbClr val="00FFFF"/>
                </a:solidFill>
                <a:latin typeface="Arial" panose="020B0604020202020204" pitchFamily="34" charset="0"/>
                <a:cs typeface="Arial" panose="020B0604020202020204" pitchFamily="34" charset="0"/>
              </a:rPr>
              <a:t> But sin, taking opportunity through the commandment, produced in me coveting of every kind; for apart from the Law sin </a:t>
            </a:r>
            <a:r>
              <a:rPr lang="x-none" sz="1600" b="1" i="1" dirty="0">
                <a:solidFill>
                  <a:srgbClr val="00FFFF"/>
                </a:solidFill>
                <a:latin typeface="Arial" panose="020B0604020202020204" pitchFamily="34" charset="0"/>
                <a:cs typeface="Arial" panose="020B0604020202020204" pitchFamily="34" charset="0"/>
              </a:rPr>
              <a:t>is</a:t>
            </a:r>
            <a:r>
              <a:rPr lang="x-none" sz="1600" b="1" dirty="0">
                <a:solidFill>
                  <a:srgbClr val="00FFFF"/>
                </a:solidFill>
                <a:latin typeface="Arial" panose="020B0604020202020204" pitchFamily="34" charset="0"/>
                <a:cs typeface="Arial" panose="020B0604020202020204" pitchFamily="34" charset="0"/>
              </a:rPr>
              <a:t> dead. </a:t>
            </a:r>
            <a:r>
              <a:rPr lang="x-none" sz="1600" b="1" baseline="30000" dirty="0">
                <a:solidFill>
                  <a:srgbClr val="00FFFF"/>
                </a:solidFill>
                <a:latin typeface="Arial" panose="020B0604020202020204" pitchFamily="34" charset="0"/>
                <a:cs typeface="Arial" panose="020B0604020202020204" pitchFamily="34" charset="0"/>
              </a:rPr>
              <a:t>9</a:t>
            </a:r>
            <a:r>
              <a:rPr lang="x-none" sz="1600" b="1" dirty="0">
                <a:solidFill>
                  <a:srgbClr val="00FFFF"/>
                </a:solidFill>
                <a:latin typeface="Arial" panose="020B0604020202020204" pitchFamily="34" charset="0"/>
                <a:cs typeface="Arial" panose="020B0604020202020204" pitchFamily="34" charset="0"/>
              </a:rPr>
              <a:t> I was once alive apart from the Law; but when the commandment came, sin became alive and I died;</a:t>
            </a:r>
            <a:endParaRPr lang="en-US" sz="1600" b="1" dirty="0">
              <a:solidFill>
                <a:srgbClr val="00FFFF"/>
              </a:solidFill>
              <a:latin typeface="Arial" panose="020B0604020202020204" pitchFamily="34" charset="0"/>
              <a:cs typeface="Arial" panose="020B0604020202020204" pitchFamily="34" charset="0"/>
            </a:endParaRPr>
          </a:p>
          <a:p>
            <a:r>
              <a:rPr lang="x-none" sz="1600" b="1" dirty="0">
                <a:solidFill>
                  <a:srgbClr val="00FFFF"/>
                </a:solidFill>
                <a:latin typeface="Arial" panose="020B0604020202020204" pitchFamily="34" charset="0"/>
                <a:cs typeface="Arial" panose="020B0604020202020204" pitchFamily="34" charset="0"/>
              </a:rPr>
              <a:t> </a:t>
            </a:r>
            <a:endParaRPr lang="en-US" sz="1600" b="1" dirty="0">
              <a:solidFill>
                <a:srgbClr val="00FFFF"/>
              </a:solidFill>
              <a:latin typeface="Arial" panose="020B0604020202020204" pitchFamily="34" charset="0"/>
              <a:cs typeface="Arial" panose="020B0604020202020204" pitchFamily="34" charset="0"/>
            </a:endParaRPr>
          </a:p>
          <a:p>
            <a:pPr lvl="0"/>
            <a:endParaRPr kumimoji="0" lang="en-US" sz="1600" b="1" i="0" u="none" strike="noStrike" kern="1200" cap="none" spc="0" normalizeH="0" baseline="0" noProof="0" dirty="0" smtClean="0">
              <a:ln>
                <a:noFill/>
              </a:ln>
              <a:solidFill>
                <a:srgbClr val="00FFFF"/>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00FFFF"/>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9" name="Rectangle 8"/>
          <p:cNvSpPr/>
          <p:nvPr/>
        </p:nvSpPr>
        <p:spPr>
          <a:xfrm>
            <a:off x="5562600" y="943725"/>
            <a:ext cx="3549805"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FF0000"/>
                </a:solidFill>
                <a:effectLst/>
                <a:uLnTx/>
                <a:uFillTx/>
                <a:latin typeface="Microsoft YaHei" panose="020B0503020204020204" pitchFamily="34" charset="-122"/>
                <a:ea typeface="Microsoft YaHei" panose="020B0503020204020204" pitchFamily="34" charset="-122"/>
                <a:cs typeface="+mn-cs"/>
              </a:rPr>
              <a:t>重生基督徒最大的难处？</a:t>
            </a:r>
            <a:endParaRPr kumimoji="0" lang="en-US" sz="25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10" name="Picture 9"/>
          <p:cNvPicPr>
            <a:picLocks noChangeAspect="1"/>
          </p:cNvPicPr>
          <p:nvPr/>
        </p:nvPicPr>
        <p:blipFill>
          <a:blip r:embed="rId2"/>
          <a:stretch>
            <a:fillRect/>
          </a:stretch>
        </p:blipFill>
        <p:spPr>
          <a:xfrm>
            <a:off x="5652887" y="1423925"/>
            <a:ext cx="3350598" cy="2059831"/>
          </a:xfrm>
          <a:prstGeom prst="rect">
            <a:avLst/>
          </a:prstGeom>
          <a:solidFill>
            <a:schemeClr val="tx1">
              <a:lumMod val="75000"/>
            </a:schemeClr>
          </a:solidFill>
        </p:spPr>
      </p:pic>
      <p:pic>
        <p:nvPicPr>
          <p:cNvPr id="11" name="Picture 10"/>
          <p:cNvPicPr>
            <a:picLocks noChangeAspect="1"/>
          </p:cNvPicPr>
          <p:nvPr/>
        </p:nvPicPr>
        <p:blipFill>
          <a:blip r:embed="rId3"/>
          <a:stretch>
            <a:fillRect/>
          </a:stretch>
        </p:blipFill>
        <p:spPr>
          <a:xfrm>
            <a:off x="5638800" y="3499125"/>
            <a:ext cx="3352800" cy="2086833"/>
          </a:xfrm>
          <a:prstGeom prst="rect">
            <a:avLst/>
          </a:prstGeom>
          <a:solidFill>
            <a:schemeClr val="tx1">
              <a:lumMod val="75000"/>
            </a:schemeClr>
          </a:solidFill>
        </p:spPr>
      </p:pic>
    </p:spTree>
    <p:extLst>
      <p:ext uri="{BB962C8B-B14F-4D97-AF65-F5344CB8AC3E}">
        <p14:creationId xmlns:p14="http://schemas.microsoft.com/office/powerpoint/2010/main" val="3198455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192CEE-5900-482E-BE20-28652FF1739B}">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3154</TotalTime>
  <Words>3190</Words>
  <Application>Microsoft Office PowerPoint</Application>
  <PresentationFormat>On-screen Show (16:10)</PresentationFormat>
  <Paragraphs>80</Paragraphs>
  <Slides>14</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Microsoft YaHei</vt:lpstr>
      <vt:lpstr>Microsoft YaHei</vt:lpstr>
      <vt:lpstr>楷体</vt:lpstr>
      <vt:lpstr>Arial</vt:lpstr>
      <vt:lpstr>Calibri</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180</cp:revision>
  <dcterms:created xsi:type="dcterms:W3CDTF">2011-09-04T18:01:24Z</dcterms:created>
  <dcterms:modified xsi:type="dcterms:W3CDTF">2017-06-19T02:46:51Z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